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y="6858000" cx="12192000"/>
  <p:notesSz cx="6858000" cy="9144000"/>
  <p:embeddedFontLst>
    <p:embeddedFont>
      <p:font typeface="Play"/>
      <p:regular r:id="rId67"/>
      <p:bold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CFE3B12-8877-4059-A091-84B4A071E251}">
  <a:tblStyle styleId="{CCFE3B12-8877-4059-A091-84B4A071E251}" styleName="Table_0">
    <a:wholeTbl>
      <a:tcTxStyle b="off" i="off">
        <a:font>
          <a:latin typeface="Aptos"/>
          <a:ea typeface="Aptos"/>
          <a:cs typeface="Apto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9EC"/>
          </a:solidFill>
        </a:fill>
      </a:tcStyle>
    </a:wholeTbl>
    <a:band1H>
      <a:tcTxStyle/>
      <a:tcStyle>
        <a:fill>
          <a:solidFill>
            <a:srgbClr val="CAD1D8"/>
          </a:solidFill>
        </a:fill>
      </a:tcStyle>
    </a:band1H>
    <a:band2H>
      <a:tcTxStyle/>
    </a:band2H>
    <a:band1V>
      <a:tcTxStyle/>
      <a:tcStyle>
        <a:fill>
          <a:solidFill>
            <a:srgbClr val="CAD1D8"/>
          </a:solidFill>
        </a:fill>
      </a:tcStyle>
    </a:band1V>
    <a:band2V>
      <a:tcTxStyle/>
    </a:band2V>
    <a:lastCol>
      <a:tcTxStyle b="on" i="off">
        <a:font>
          <a:latin typeface="Aptos"/>
          <a:ea typeface="Aptos"/>
          <a:cs typeface="Aptos"/>
        </a:font>
        <a:schemeClr val="lt1"/>
      </a:tcTxStyle>
      <a:tcStyle>
        <a:fill>
          <a:solidFill>
            <a:schemeClr val="accent1"/>
          </a:solidFill>
        </a:fill>
      </a:tcStyle>
    </a:lastCol>
    <a:firstCol>
      <a:tcTxStyle b="on" i="off">
        <a:font>
          <a:latin typeface="Aptos"/>
          <a:ea typeface="Aptos"/>
          <a:cs typeface="Aptos"/>
        </a:font>
        <a:schemeClr val="lt1"/>
      </a:tcTxStyle>
      <a:tcStyle>
        <a:fill>
          <a:solidFill>
            <a:schemeClr val="accent1"/>
          </a:solidFill>
        </a:fill>
      </a:tcStyle>
    </a:firstCol>
    <a:lastRow>
      <a:tcTxStyle b="on" i="off">
        <a:font>
          <a:latin typeface="Aptos"/>
          <a:ea typeface="Aptos"/>
          <a:cs typeface="Aptos"/>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ptos"/>
          <a:ea typeface="Aptos"/>
          <a:cs typeface="Aptos"/>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64722249-9F3D-4210-8806-1D398C64FBB2}"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EC0A4B6-8B0B-4B87-8A35-4AB7F8B87D5E}" styleName="Table_2">
    <a:wholeTbl>
      <a:tcTxStyle b="off" i="off">
        <a:font>
          <a:latin typeface="Aptos"/>
          <a:ea typeface="Aptos"/>
          <a:cs typeface="Aptos"/>
        </a:font>
        <a:schemeClr val="dk1"/>
      </a:tcTxStyle>
      <a:tcStyle>
        <a:tcBdr>
          <a:left>
            <a:ln cap="flat" cmpd="sng" w="12700">
              <a:solidFill>
                <a:schemeClr val="accent3"/>
              </a:solidFill>
              <a:prstDash val="solid"/>
              <a:round/>
              <a:headEnd len="sm" w="sm" type="none"/>
              <a:tailEnd len="sm" w="sm" type="none"/>
            </a:ln>
          </a:left>
          <a:right>
            <a:ln cap="flat" cmpd="sng" w="12700">
              <a:solidFill>
                <a:schemeClr val="accent3"/>
              </a:solidFill>
              <a:prstDash val="solid"/>
              <a:round/>
              <a:headEnd len="sm" w="sm" type="none"/>
              <a:tailEnd len="sm" w="sm" type="none"/>
            </a:ln>
          </a:right>
          <a:top>
            <a:ln cap="flat" cmpd="sng" w="12700">
              <a:solidFill>
                <a:schemeClr val="accent3"/>
              </a:solidFill>
              <a:prstDash val="solid"/>
              <a:round/>
              <a:headEnd len="sm" w="sm" type="none"/>
              <a:tailEnd len="sm" w="sm" type="none"/>
            </a:ln>
          </a:top>
          <a:bottom>
            <a:ln cap="flat" cmpd="sng" w="12700">
              <a:solidFill>
                <a:schemeClr val="accent3"/>
              </a:solidFill>
              <a:prstDash val="solid"/>
              <a:round/>
              <a:headEnd len="sm" w="sm" type="none"/>
              <a:tailEnd len="sm" w="sm" type="none"/>
            </a:ln>
          </a:bottom>
          <a:insideH>
            <a:ln cap="flat" cmpd="sng" w="12700">
              <a:solidFill>
                <a:schemeClr val="accent3"/>
              </a:solidFill>
              <a:prstDash val="solid"/>
              <a:round/>
              <a:headEnd len="sm" w="sm" type="none"/>
              <a:tailEnd len="sm" w="sm" type="none"/>
            </a:ln>
          </a:insideH>
          <a:insideV>
            <a:ln cap="flat" cmpd="sng" w="12700">
              <a:solidFill>
                <a:schemeClr val="accent3"/>
              </a:solidFill>
              <a:prstDash val="solid"/>
              <a:round/>
              <a:headEnd len="sm" w="sm" type="none"/>
              <a:tailEnd len="sm" w="sm" type="none"/>
            </a:ln>
          </a:insideV>
        </a:tcBdr>
        <a:fill>
          <a:solidFill>
            <a:srgbClr val="FFFFFF">
              <a:alpha val="0"/>
            </a:srgbClr>
          </a:solidFill>
        </a:fill>
      </a:tcStyle>
    </a:wholeTbl>
    <a:band1H>
      <a:tcTxStyle/>
      <a:tcStyle>
        <a:fill>
          <a:solidFill>
            <a:schemeClr val="accent3">
              <a:alpha val="20000"/>
            </a:schemeClr>
          </a:solidFill>
        </a:fill>
      </a:tcStyle>
    </a:band1H>
    <a:band2H>
      <a:tcTxStyle/>
    </a:band2H>
    <a:band1V>
      <a:tcTxStyle/>
      <a:tcStyle>
        <a:fill>
          <a:solidFill>
            <a:schemeClr val="accent3">
              <a:alpha val="20000"/>
            </a:schemeClr>
          </a:solidFill>
        </a:fill>
      </a:tcStyle>
    </a:band1V>
    <a:band2V>
      <a:tcTxStyle/>
    </a:band2V>
    <a:lastCol>
      <a:tcTxStyle b="on" i="off"/>
    </a:lastCol>
    <a:firstCol>
      <a:tcTxStyle b="on" i="off"/>
    </a:firstCol>
    <a:lastRow>
      <a:tcTxStyle b="on" i="off"/>
      <a:tcStyle>
        <a:tcBdr>
          <a:top>
            <a:ln cap="flat" cmpd="sng" w="50800">
              <a:solidFill>
                <a:schemeClr val="accent3"/>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25400">
              <a:solidFill>
                <a:schemeClr val="accent3"/>
              </a:solidFill>
              <a:prstDash val="solid"/>
              <a:round/>
              <a:headEnd len="sm" w="sm" type="none"/>
              <a:tailEnd len="sm" w="sm" type="none"/>
            </a:ln>
          </a:bottom>
        </a:tcBdr>
        <a:fill>
          <a:solidFill>
            <a:srgbClr val="FFFFFF">
              <a:alpha val="0"/>
            </a:srgbClr>
          </a:solidFill>
        </a:fill>
      </a:tcStyle>
    </a:firstRow>
    <a:neCell>
      <a:tcTxStyle/>
    </a:neCell>
    <a:nwCell>
      <a:tcTxStyle/>
    </a:nwCell>
  </a:tblStyle>
  <a:tblStyle styleId="{0017E73F-D24B-494C-98C2-F88EEDADF3FD}" styleName="Table_3">
    <a:wholeTbl>
      <a:tcTxStyle b="off" i="off">
        <a:font>
          <a:latin typeface="Aptos"/>
          <a:ea typeface="Aptos"/>
          <a:cs typeface="Aptos"/>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tcStyle>
    </a:band1H>
    <a:band2H>
      <a:tcTxStyle/>
    </a:band2H>
    <a:band1V>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1V>
    <a:band2V>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1"/>
              </a:solidFill>
              <a:prstDash val="solid"/>
              <a:round/>
              <a:headEnd len="sm" w="sm" type="none"/>
              <a:tailEnd len="sm" w="sm" type="none"/>
            </a:ln>
          </a:top>
        </a:tcBdr>
      </a:tcStyle>
    </a:lastRow>
    <a:seCell>
      <a:tcTxStyle/>
    </a:seCell>
    <a:swCell>
      <a:tcTxStyle/>
    </a:swCell>
    <a:firstRow>
      <a:tcTxStyle b="on" i="off">
        <a:font>
          <a:latin typeface="Aptos"/>
          <a:ea typeface="Aptos"/>
          <a:cs typeface="Aptos"/>
        </a:font>
        <a:schemeClr val="lt1"/>
      </a:tcTxStyle>
      <a:tcStyle>
        <a:fill>
          <a:solidFill>
            <a:schemeClr val="accent1"/>
          </a:solidFill>
        </a:fill>
      </a:tcStyle>
    </a:firstRow>
    <a:neCell>
      <a:tcTxStyle/>
    </a:neCell>
    <a:nwCell>
      <a:tcTxStyle/>
    </a:nwCell>
  </a:tblStyle>
  <a:tblStyle styleId="{D366EF35-BECA-44A0-A1BC-DAB2A49D625D}" styleName="Table_4">
    <a:wholeTbl>
      <a:tcTxStyle b="off" i="off">
        <a:font>
          <a:latin typeface="Aptos"/>
          <a:ea typeface="Aptos"/>
          <a:cs typeface="Aptos"/>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1">
              <a:alpha val="20000"/>
            </a:schemeClr>
          </a:solidFill>
        </a:fill>
      </a:tcStyle>
    </a:band1H>
    <a:band2H>
      <a:tcTxStyle/>
    </a:band2H>
    <a:band1V>
      <a:tcTxStyle/>
      <a:tcStyle>
        <a:fill>
          <a:solidFill>
            <a:schemeClr val="accent1">
              <a:alpha val="20000"/>
            </a:schemeClr>
          </a:solidFill>
        </a:fill>
      </a:tcStyle>
    </a:band1V>
    <a:band2V>
      <a:tcTxStyle/>
    </a:band2V>
    <a:lastCol>
      <a:tcTxStyle b="on" i="off"/>
    </a:lastCol>
    <a:firstCol>
      <a:tcTxStyle b="on" i="off"/>
    </a:firstCol>
    <a:lastRow>
      <a:tcTxStyle b="on" i="off"/>
      <a:tcStyle>
        <a:tcBdr>
          <a:top>
            <a:ln cap="flat" cmpd="sng" w="12700">
              <a:solidFill>
                <a:schemeClr val="accent1"/>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1"/>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Play-bold.fntdata"/><Relationship Id="rId23" Type="http://schemas.openxmlformats.org/officeDocument/2006/relationships/slide" Target="slides/slide18.xml"/><Relationship Id="rId67" Type="http://schemas.openxmlformats.org/officeDocument/2006/relationships/font" Target="fonts/Play-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9" name="Google Shape;679;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6" name="Google Shape;686;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0" name="Google Shape;710;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9" name="Google Shape;73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6" name="Google Shape;756;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hyperlink" Target="https://chatgpt.com/c/6985d389-3aac-8392-a25d-8bd181f64dc6"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9.jpg"/><Relationship Id="rId4" Type="http://schemas.openxmlformats.org/officeDocument/2006/relationships/image" Target="../media/image11.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hyperlink" Target="https://chatgpt.com/c/6985d389-3aac-8392-a25d-8bd181f64dc6"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0.jpg"/><Relationship Id="rId4" Type="http://schemas.openxmlformats.org/officeDocument/2006/relationships/image" Target="../media/image12.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7.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sp>
        <p:nvSpPr>
          <p:cNvPr id="89" name="Google Shape;89;p13"/>
          <p:cNvSpPr/>
          <p:nvPr/>
        </p:nvSpPr>
        <p:spPr>
          <a:xfrm>
            <a:off x="3048" y="0"/>
            <a:ext cx="12188952"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0" name="Google Shape;90;p13"/>
          <p:cNvSpPr/>
          <p:nvPr/>
        </p:nvSpPr>
        <p:spPr>
          <a:xfrm>
            <a:off x="0" y="0"/>
            <a:ext cx="12188952" cy="6858000"/>
          </a:xfrm>
          <a:prstGeom prst="rect">
            <a:avLst/>
          </a:prstGeom>
          <a:solidFill>
            <a:schemeClr val="dk1">
              <a:alpha val="5294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91" name="Google Shape;91;p13"/>
          <p:cNvGrpSpPr/>
          <p:nvPr/>
        </p:nvGrpSpPr>
        <p:grpSpPr>
          <a:xfrm>
            <a:off x="1" y="2075420"/>
            <a:ext cx="12396066" cy="4440643"/>
            <a:chOff x="1" y="2075420"/>
            <a:chExt cx="12396066" cy="4440643"/>
          </a:xfrm>
        </p:grpSpPr>
        <p:sp>
          <p:nvSpPr>
            <p:cNvPr id="92" name="Google Shape;92;p13"/>
            <p:cNvSpPr/>
            <p:nvPr/>
          </p:nvSpPr>
          <p:spPr>
            <a:xfrm rot="4500000">
              <a:off x="7942191" y="2507571"/>
              <a:ext cx="3563871" cy="3563871"/>
            </a:xfrm>
            <a:prstGeom prst="ellipse">
              <a:avLst/>
            </a:prstGeom>
            <a:noFill/>
            <a:ln cap="flat" cmpd="sng" w="31750">
              <a:solidFill>
                <a:srgbClr val="2A7AD0">
                  <a:alpha val="10196"/>
                </a:srgbClr>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3" name="Google Shape;93;p13"/>
            <p:cNvSpPr/>
            <p:nvPr/>
          </p:nvSpPr>
          <p:spPr>
            <a:xfrm rot="-5400000">
              <a:off x="10435065" y="4048931"/>
              <a:ext cx="1381607" cy="1381607"/>
            </a:xfrm>
            <a:prstGeom prst="ellipse">
              <a:avLst/>
            </a:prstGeom>
            <a:noFill/>
            <a:ln cap="flat" cmpd="sng" w="31750">
              <a:solidFill>
                <a:srgbClr val="2A7AD0">
                  <a:alpha val="20000"/>
                </a:srgbClr>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4" name="Google Shape;94;p13"/>
            <p:cNvSpPr/>
            <p:nvPr/>
          </p:nvSpPr>
          <p:spPr>
            <a:xfrm rot="-5400000">
              <a:off x="1" y="2075420"/>
              <a:ext cx="3144364" cy="3144364"/>
            </a:xfrm>
            <a:prstGeom prst="ellipse">
              <a:avLst/>
            </a:prstGeom>
            <a:gradFill>
              <a:gsLst>
                <a:gs pos="0">
                  <a:srgbClr val="0A1D30">
                    <a:alpha val="20000"/>
                  </a:srgbClr>
                </a:gs>
                <a:gs pos="100000">
                  <a:srgbClr val="061320">
                    <a:alpha val="10196"/>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5" name="Google Shape;95;p13"/>
            <p:cNvSpPr/>
            <p:nvPr/>
          </p:nvSpPr>
          <p:spPr>
            <a:xfrm rot="-9000000">
              <a:off x="10150845" y="4270841"/>
              <a:ext cx="1897885" cy="1897885"/>
            </a:xfrm>
            <a:prstGeom prst="ellipse">
              <a:avLst/>
            </a:prstGeom>
            <a:gradFill>
              <a:gsLst>
                <a:gs pos="0">
                  <a:srgbClr val="0A1D30">
                    <a:alpha val="10196"/>
                  </a:srgbClr>
                </a:gs>
                <a:gs pos="100000">
                  <a:srgbClr val="0A1D30">
                    <a:alpha val="2000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6" name="Google Shape;96;p13"/>
            <p:cNvSpPr/>
            <p:nvPr/>
          </p:nvSpPr>
          <p:spPr>
            <a:xfrm rot="4500000">
              <a:off x="2046780" y="3040492"/>
              <a:ext cx="2579322" cy="2579322"/>
            </a:xfrm>
            <a:prstGeom prst="ellipse">
              <a:avLst/>
            </a:prstGeom>
            <a:noFill/>
            <a:ln cap="flat" cmpd="sng" w="31750">
              <a:solidFill>
                <a:srgbClr val="2A7AD0">
                  <a:alpha val="20000"/>
                </a:srgbClr>
              </a:solidFill>
              <a:prstDash val="dot"/>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7" name="Google Shape;97;p13"/>
            <p:cNvSpPr/>
            <p:nvPr/>
          </p:nvSpPr>
          <p:spPr>
            <a:xfrm rot="4500000">
              <a:off x="2224640" y="3193975"/>
              <a:ext cx="2243193" cy="2243193"/>
            </a:xfrm>
            <a:prstGeom prst="ellipse">
              <a:avLst/>
            </a:prstGeom>
            <a:noFill/>
            <a:ln cap="flat" cmpd="sng" w="31750">
              <a:solidFill>
                <a:srgbClr val="2A7AD0">
                  <a:alpha val="10196"/>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98" name="Google Shape;98;p13"/>
          <p:cNvSpPr/>
          <p:nvPr/>
        </p:nvSpPr>
        <p:spPr>
          <a:xfrm rot="-5400000">
            <a:off x="10438146" y="1042605"/>
            <a:ext cx="2796461" cy="711252"/>
          </a:xfrm>
          <a:prstGeom prst="rect">
            <a:avLst/>
          </a:prstGeom>
          <a:gradFill>
            <a:gsLst>
              <a:gs pos="0">
                <a:srgbClr val="6DA5E3">
                  <a:alpha val="0"/>
                </a:srgbClr>
              </a:gs>
              <a:gs pos="100000">
                <a:srgbClr val="0A1D30">
                  <a:alpha val="10196"/>
                </a:srgbClr>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99" name="Google Shape;99;p13"/>
          <p:cNvGrpSpPr/>
          <p:nvPr/>
        </p:nvGrpSpPr>
        <p:grpSpPr>
          <a:xfrm>
            <a:off x="11259539" y="317578"/>
            <a:ext cx="548640" cy="549007"/>
            <a:chOff x="7029447" y="3514725"/>
            <a:chExt cx="1285875" cy="549007"/>
          </a:xfrm>
        </p:grpSpPr>
        <p:cxnSp>
          <p:nvCxnSpPr>
            <p:cNvPr id="100" name="Google Shape;100;p13"/>
            <p:cNvCxnSpPr/>
            <p:nvPr/>
          </p:nvCxnSpPr>
          <p:spPr>
            <a:xfrm>
              <a:off x="7029447" y="3514725"/>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1" name="Google Shape;101;p13"/>
            <p:cNvCxnSpPr/>
            <p:nvPr/>
          </p:nvCxnSpPr>
          <p:spPr>
            <a:xfrm>
              <a:off x="7029447" y="3697727"/>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2" name="Google Shape;102;p13"/>
            <p:cNvCxnSpPr/>
            <p:nvPr/>
          </p:nvCxnSpPr>
          <p:spPr>
            <a:xfrm>
              <a:off x="7029447" y="3880729"/>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3" name="Google Shape;103;p13"/>
            <p:cNvCxnSpPr/>
            <p:nvPr/>
          </p:nvCxnSpPr>
          <p:spPr>
            <a:xfrm>
              <a:off x="7029447" y="4063732"/>
              <a:ext cx="1285875" cy="0"/>
            </a:xfrm>
            <a:prstGeom prst="straightConnector1">
              <a:avLst/>
            </a:prstGeom>
            <a:noFill/>
            <a:ln cap="rnd" cmpd="sng" w="31750">
              <a:solidFill>
                <a:srgbClr val="2A7AD0">
                  <a:alpha val="40000"/>
                </a:srgbClr>
              </a:solidFill>
              <a:prstDash val="dot"/>
              <a:round/>
              <a:headEnd len="sm" w="sm" type="none"/>
              <a:tailEnd len="sm" w="sm" type="none"/>
            </a:ln>
          </p:spPr>
        </p:cxnSp>
      </p:grpSp>
      <p:sp>
        <p:nvSpPr>
          <p:cNvPr id="104" name="Google Shape;104;p13"/>
          <p:cNvSpPr/>
          <p:nvPr/>
        </p:nvSpPr>
        <p:spPr>
          <a:xfrm rot="10800000">
            <a:off x="-1" y="6140785"/>
            <a:ext cx="6095997" cy="711252"/>
          </a:xfrm>
          <a:prstGeom prst="rect">
            <a:avLst/>
          </a:prstGeom>
          <a:gradFill>
            <a:gsLst>
              <a:gs pos="0">
                <a:srgbClr val="061320">
                  <a:alpha val="10196"/>
                </a:srgbClr>
              </a:gs>
              <a:gs pos="10000">
                <a:srgbClr val="061320">
                  <a:alpha val="10196"/>
                </a:srgbClr>
              </a:gs>
              <a:gs pos="100000">
                <a:srgbClr val="2A7AD0">
                  <a:alpha val="0"/>
                </a:srgbClr>
              </a:gs>
            </a:gsLst>
            <a:lin ang="8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105" name="Google Shape;105;p13"/>
          <p:cNvGrpSpPr/>
          <p:nvPr/>
        </p:nvGrpSpPr>
        <p:grpSpPr>
          <a:xfrm rot="5400000">
            <a:off x="616345" y="5940560"/>
            <a:ext cx="1285875" cy="549007"/>
            <a:chOff x="7029447" y="3514725"/>
            <a:chExt cx="1285875" cy="549007"/>
          </a:xfrm>
        </p:grpSpPr>
        <p:cxnSp>
          <p:nvCxnSpPr>
            <p:cNvPr id="106" name="Google Shape;106;p13"/>
            <p:cNvCxnSpPr/>
            <p:nvPr/>
          </p:nvCxnSpPr>
          <p:spPr>
            <a:xfrm>
              <a:off x="7029447" y="3514725"/>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7" name="Google Shape;107;p13"/>
            <p:cNvCxnSpPr/>
            <p:nvPr/>
          </p:nvCxnSpPr>
          <p:spPr>
            <a:xfrm>
              <a:off x="7029447" y="3697727"/>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8" name="Google Shape;108;p13"/>
            <p:cNvCxnSpPr/>
            <p:nvPr/>
          </p:nvCxnSpPr>
          <p:spPr>
            <a:xfrm>
              <a:off x="7029447" y="3880729"/>
              <a:ext cx="1285875" cy="0"/>
            </a:xfrm>
            <a:prstGeom prst="straightConnector1">
              <a:avLst/>
            </a:prstGeom>
            <a:noFill/>
            <a:ln cap="rnd" cmpd="sng" w="31750">
              <a:solidFill>
                <a:srgbClr val="2A7AD0">
                  <a:alpha val="40000"/>
                </a:srgbClr>
              </a:solidFill>
              <a:prstDash val="dot"/>
              <a:round/>
              <a:headEnd len="sm" w="sm" type="none"/>
              <a:tailEnd len="sm" w="sm" type="none"/>
            </a:ln>
          </p:spPr>
        </p:cxnSp>
        <p:cxnSp>
          <p:nvCxnSpPr>
            <p:cNvPr id="109" name="Google Shape;109;p13"/>
            <p:cNvCxnSpPr/>
            <p:nvPr/>
          </p:nvCxnSpPr>
          <p:spPr>
            <a:xfrm>
              <a:off x="7029447" y="4063732"/>
              <a:ext cx="1285875" cy="0"/>
            </a:xfrm>
            <a:prstGeom prst="straightConnector1">
              <a:avLst/>
            </a:prstGeom>
            <a:noFill/>
            <a:ln cap="rnd" cmpd="sng" w="31750">
              <a:solidFill>
                <a:srgbClr val="2A7AD0">
                  <a:alpha val="40000"/>
                </a:srgbClr>
              </a:solidFill>
              <a:prstDash val="dot"/>
              <a:round/>
              <a:headEnd len="sm" w="sm" type="none"/>
              <a:tailEnd len="sm" w="sm" type="none"/>
            </a:ln>
          </p:spPr>
        </p:cxnSp>
      </p:grpSp>
      <p:pic>
        <p:nvPicPr>
          <p:cNvPr descr="Factories And Smoke" id="110" name="Google Shape;110;p13"/>
          <p:cNvPicPr preferRelativeResize="0"/>
          <p:nvPr/>
        </p:nvPicPr>
        <p:blipFill rotWithShape="1">
          <a:blip r:embed="rId3">
            <a:alphaModFix amt="25000"/>
          </a:blip>
          <a:srcRect b="1" l="0" r="1" t="284"/>
          <a:stretch/>
        </p:blipFill>
        <p:spPr>
          <a:xfrm>
            <a:off x="767444" y="29548"/>
            <a:ext cx="10721729" cy="6013845"/>
          </a:xfrm>
          <a:prstGeom prst="rect">
            <a:avLst/>
          </a:prstGeom>
          <a:noFill/>
          <a:ln>
            <a:noFill/>
          </a:ln>
        </p:spPr>
      </p:pic>
      <p:sp>
        <p:nvSpPr>
          <p:cNvPr id="111" name="Google Shape;111;p13"/>
          <p:cNvSpPr txBox="1"/>
          <p:nvPr>
            <p:ph type="ctrTitle"/>
          </p:nvPr>
        </p:nvSpPr>
        <p:spPr>
          <a:xfrm>
            <a:off x="2618173" y="630936"/>
            <a:ext cx="7315200" cy="270201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4800"/>
              <a:buFont typeface="Play"/>
              <a:buNone/>
            </a:pPr>
            <a:r>
              <a:rPr lang="en-GB" sz="4800">
                <a:solidFill>
                  <a:schemeClr val="lt1"/>
                </a:solidFill>
              </a:rPr>
              <a:t>Unit 21- Technology business</a:t>
            </a:r>
            <a:endParaRPr/>
          </a:p>
        </p:txBody>
      </p:sp>
      <p:sp>
        <p:nvSpPr>
          <p:cNvPr id="112" name="Google Shape;112;p13"/>
          <p:cNvSpPr txBox="1"/>
          <p:nvPr>
            <p:ph idx="1" type="subTitle"/>
          </p:nvPr>
        </p:nvSpPr>
        <p:spPr>
          <a:xfrm>
            <a:off x="2618174" y="3427487"/>
            <a:ext cx="7315200" cy="261590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GB">
                <a:solidFill>
                  <a:schemeClr val="lt1"/>
                </a:solidFill>
              </a:rPr>
              <a:t>Shahzaib  Asim S2312202</a:t>
            </a:r>
            <a:endParaRPr>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7" name="Shape 227"/>
        <p:cNvGrpSpPr/>
        <p:nvPr/>
      </p:nvGrpSpPr>
      <p:grpSpPr>
        <a:xfrm>
          <a:off x="0" y="0"/>
          <a:ext cx="0" cy="0"/>
          <a:chOff x="0" y="0"/>
          <a:chExt cx="0" cy="0"/>
        </a:xfrm>
      </p:grpSpPr>
      <p:sp>
        <p:nvSpPr>
          <p:cNvPr id="228" name="Google Shape;228;p2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9" name="Google Shape;229;p22"/>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0" name="Google Shape;230;p22"/>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1" name="Google Shape;231;p22"/>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2" name="Google Shape;232;p22"/>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3" name="Google Shape;233;p22"/>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4" name="Google Shape;234;p22"/>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35" name="Google Shape;235;p22"/>
          <p:cNvGraphicFramePr/>
          <p:nvPr/>
        </p:nvGraphicFramePr>
        <p:xfrm>
          <a:off x="643467" y="696033"/>
          <a:ext cx="3000000" cy="3000000"/>
        </p:xfrm>
        <a:graphic>
          <a:graphicData uri="http://schemas.openxmlformats.org/drawingml/2006/table">
            <a:tbl>
              <a:tblPr bandRow="1" firstCol="1" firstRow="1">
                <a:noFill/>
                <a:tableStyleId>{CCFE3B12-8877-4059-A091-84B4A071E251}</a:tableStyleId>
              </a:tblPr>
              <a:tblGrid>
                <a:gridCol w="10905075"/>
              </a:tblGrid>
              <a:tr h="1835800">
                <a:tc>
                  <a:txBody>
                    <a:bodyPr/>
                    <a:lstStyle/>
                    <a:p>
                      <a:pPr indent="0" lvl="0" marL="0" marR="0" rtl="0" algn="l">
                        <a:lnSpc>
                          <a:spcPct val="115000"/>
                        </a:lnSpc>
                        <a:spcBef>
                          <a:spcPts val="0"/>
                        </a:spcBef>
                        <a:spcAft>
                          <a:spcPts val="0"/>
                        </a:spcAft>
                        <a:buClr>
                          <a:srgbClr val="3F3F3F"/>
                        </a:buClr>
                        <a:buSzPts val="2100"/>
                        <a:buFont typeface="Arial"/>
                        <a:buNone/>
                      </a:pPr>
                      <a:r>
                        <a:rPr b="1" lang="en-GB" sz="2100" u="none" cap="none" strike="noStrike">
                          <a:solidFill>
                            <a:srgbClr val="3F3F3F"/>
                          </a:solidFill>
                        </a:rPr>
                        <a:t>Breakeven Analysis – iPhone 18 Pro Max</a:t>
                      </a:r>
                      <a:endParaRPr/>
                    </a:p>
                    <a:p>
                      <a:pPr indent="0" lvl="0" marL="0" marR="0" rtl="0" algn="l">
                        <a:lnSpc>
                          <a:spcPct val="115000"/>
                        </a:lnSpc>
                        <a:spcBef>
                          <a:spcPts val="800"/>
                        </a:spcBef>
                        <a:spcAft>
                          <a:spcPts val="0"/>
                        </a:spcAft>
                        <a:buClr>
                          <a:srgbClr val="3F3F3F"/>
                        </a:buClr>
                        <a:buSzPts val="2100"/>
                        <a:buFont typeface="Arial"/>
                        <a:buNone/>
                      </a:pPr>
                      <a:r>
                        <a:rPr b="1" lang="en-GB" sz="2100" u="none" cap="none" strike="noStrike">
                          <a:solidFill>
                            <a:srgbClr val="3F3F3F"/>
                          </a:solidFill>
                        </a:rPr>
                        <a:t>my company has carried out a breakeven analysis for its new product, the iPhone 18 Pro Max, to assess whether the product will be profitable and to determine the minimum number of units that must be sold to cover all costs.</a:t>
                      </a:r>
                      <a:endParaRPr b="1" sz="2100" u="none" cap="none" strike="noStrike">
                        <a:solidFill>
                          <a:srgbClr val="3F3F3F"/>
                        </a:solidFill>
                        <a:latin typeface="Arial"/>
                        <a:ea typeface="Arial"/>
                        <a:cs typeface="Arial"/>
                        <a:sym typeface="Arial"/>
                      </a:endParaRPr>
                    </a:p>
                  </a:txBody>
                  <a:tcPr marT="107275" marB="107275" marR="160900" marL="2145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7C6C1"/>
                      </a:solidFill>
                      <a:prstDash val="solid"/>
                      <a:round/>
                      <a:headEnd len="sm" w="sm" type="none"/>
                      <a:tailEnd len="sm" w="sm" type="none"/>
                    </a:lnB>
                  </a:tcPr>
                </a:tc>
              </a:tr>
              <a:tr h="3630125">
                <a:tc>
                  <a:txBody>
                    <a:bodyPr/>
                    <a:lstStyle/>
                    <a:p>
                      <a:pPr indent="0" lvl="0" marL="0" marR="0" rtl="0" algn="l">
                        <a:lnSpc>
                          <a:spcPct val="115000"/>
                        </a:lnSpc>
                        <a:spcBef>
                          <a:spcPts val="0"/>
                        </a:spcBef>
                        <a:spcAft>
                          <a:spcPts val="0"/>
                        </a:spcAft>
                        <a:buClr>
                          <a:srgbClr val="3F3F3F"/>
                        </a:buClr>
                        <a:buSzPts val="1500"/>
                        <a:buFont typeface="Arial"/>
                        <a:buNone/>
                      </a:pPr>
                      <a:r>
                        <a:rPr b="1" lang="en-GB" sz="1500" u="none" cap="none" strike="noStrike">
                          <a:solidFill>
                            <a:srgbClr val="3F3F3F"/>
                          </a:solidFill>
                        </a:rPr>
                        <a:t>Assumptions</a:t>
                      </a:r>
                      <a:endParaRPr/>
                    </a:p>
                    <a:p>
                      <a:pPr indent="0" lvl="0" marL="0" marR="0" rtl="0" algn="l">
                        <a:lnSpc>
                          <a:spcPct val="115000"/>
                        </a:lnSpc>
                        <a:spcBef>
                          <a:spcPts val="800"/>
                        </a:spcBef>
                        <a:spcAft>
                          <a:spcPts val="0"/>
                        </a:spcAft>
                        <a:buClr>
                          <a:srgbClr val="3F3F3F"/>
                        </a:buClr>
                        <a:buSzPts val="1500"/>
                        <a:buFont typeface="Arial"/>
                        <a:buNone/>
                      </a:pPr>
                      <a:r>
                        <a:rPr b="1" lang="en-GB" sz="1500" u="none" cap="none" strike="noStrike">
                          <a:solidFill>
                            <a:srgbClr val="3F3F3F"/>
                          </a:solidFill>
                        </a:rPr>
                        <a:t>To complete the breakeven analysis, my company has made the following assumptions:</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500" u="none" cap="none" strike="noStrike">
                          <a:solidFill>
                            <a:srgbClr val="3F3F3F"/>
                          </a:solidFill>
                        </a:rPr>
                        <a:t>The selling price of the iPhone 18 Pro Max is £1,399 per unit, which is competitive with other premium smartphones on the market.</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500" u="none" cap="none" strike="noStrike">
                          <a:solidFill>
                            <a:srgbClr val="3F3F3F"/>
                          </a:solidFill>
                        </a:rPr>
                        <a:t>The variable cost per unit is £1,100, which includes the cost of components (£1,000), packaging (£50), and distribution (£50).</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500" u="none" cap="none" strike="noStrike">
                          <a:solidFill>
                            <a:srgbClr val="3F3F3F"/>
                          </a:solidFill>
                        </a:rPr>
                        <a:t>Fixed costs are £20,000 per month, covering research and development, factories, staff salaries, marketing, and software.</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500" u="none" cap="none" strike="noStrike">
                          <a:solidFill>
                            <a:srgbClr val="3F3F3F"/>
                          </a:solidFill>
                        </a:rPr>
                        <a:t>Expected monthly sales are 200 units, based on market research.</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500" u="none" cap="none" strike="noStrike">
                          <a:solidFill>
                            <a:srgbClr val="3F3F3F"/>
                          </a:solidFill>
                        </a:rPr>
                        <a:t>The maximum production capacity is 600 units per month.</a:t>
                      </a:r>
                      <a:endParaRPr b="1" sz="1500" u="none" cap="none" strike="noStrike">
                        <a:solidFill>
                          <a:srgbClr val="3F3F3F"/>
                        </a:solidFill>
                        <a:latin typeface="Arial"/>
                        <a:ea typeface="Arial"/>
                        <a:cs typeface="Arial"/>
                        <a:sym typeface="Arial"/>
                      </a:endParaRPr>
                    </a:p>
                  </a:txBody>
                  <a:tcPr marT="107275" marB="107275" marR="160900" marL="214550">
                    <a:lnL cap="flat" cmpd="sng" w="9525">
                      <a:solidFill>
                        <a:srgbClr val="000000">
                          <a:alpha val="0"/>
                        </a:srgbClr>
                      </a:solidFill>
                      <a:prstDash val="solid"/>
                      <a:round/>
                      <a:headEnd len="sm" w="sm" type="none"/>
                      <a:tailEnd len="sm" w="sm" type="none"/>
                    </a:lnL>
                    <a:lnR cap="flat" cmpd="sng" w="9525">
                      <a:solidFill>
                        <a:srgbClr val="C7C6C1"/>
                      </a:solidFill>
                      <a:prstDash val="solid"/>
                      <a:round/>
                      <a:headEnd len="sm" w="sm" type="none"/>
                      <a:tailEnd len="sm" w="sm" type="none"/>
                    </a:lnR>
                    <a:lnT cap="flat" cmpd="sng" w="9525">
                      <a:solidFill>
                        <a:srgbClr val="C7C6C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9" name="Shape 239"/>
        <p:cNvGrpSpPr/>
        <p:nvPr/>
      </p:nvGrpSpPr>
      <p:grpSpPr>
        <a:xfrm>
          <a:off x="0" y="0"/>
          <a:ext cx="0" cy="0"/>
          <a:chOff x="0" y="0"/>
          <a:chExt cx="0" cy="0"/>
        </a:xfrm>
      </p:grpSpPr>
      <p:sp>
        <p:nvSpPr>
          <p:cNvPr id="240" name="Google Shape;240;p2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1" name="Google Shape;241;p23"/>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2" name="Google Shape;242;p23"/>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3" name="Google Shape;243;p23"/>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4" name="Google Shape;244;p23"/>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5" name="Google Shape;245;p23"/>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6" name="Google Shape;246;p23"/>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47" name="Google Shape;247;p23"/>
          <p:cNvGraphicFramePr/>
          <p:nvPr/>
        </p:nvGraphicFramePr>
        <p:xfrm>
          <a:off x="1348386" y="643467"/>
          <a:ext cx="3000000" cy="3000000"/>
        </p:xfrm>
        <a:graphic>
          <a:graphicData uri="http://schemas.openxmlformats.org/drawingml/2006/table">
            <a:tbl>
              <a:tblPr>
                <a:noFill/>
                <a:tableStyleId>{64722249-9F3D-4210-8806-1D398C64FBB2}</a:tableStyleId>
              </a:tblPr>
              <a:tblGrid>
                <a:gridCol w="9495225"/>
              </a:tblGrid>
              <a:tr h="1857025">
                <a:tc>
                  <a:txBody>
                    <a:bodyPr/>
                    <a:lstStyle/>
                    <a:p>
                      <a:pPr indent="0" lvl="0" marL="0" marR="0" rtl="0" algn="l">
                        <a:lnSpc>
                          <a:spcPct val="115000"/>
                        </a:lnSpc>
                        <a:spcBef>
                          <a:spcPts val="0"/>
                        </a:spcBef>
                        <a:spcAft>
                          <a:spcPts val="0"/>
                        </a:spcAft>
                        <a:buClr>
                          <a:schemeClr val="dk1"/>
                        </a:buClr>
                        <a:buSzPts val="1400"/>
                        <a:buFont typeface="Arial"/>
                        <a:buNone/>
                      </a:pPr>
                      <a:r>
                        <a:rPr b="1" i="0" lang="en-GB" sz="1400" u="none" cap="none" strike="noStrike">
                          <a:latin typeface="Arial"/>
                          <a:ea typeface="Arial"/>
                          <a:cs typeface="Arial"/>
                          <a:sym typeface="Arial"/>
                        </a:rPr>
                        <a:t>Variable Costs Calculation</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Formula:</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Variable costs = Variable cost per unit × Number of units</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Calculation:</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£1,100 × 200 = £220,000</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0" i="0" lang="en-GB" sz="1400" u="none" cap="none" strike="noStrike">
                          <a:latin typeface="Arial"/>
                          <a:ea typeface="Arial"/>
                          <a:cs typeface="Arial"/>
                          <a:sym typeface="Arial"/>
                        </a:rPr>
                        <a:t>Therefore, the total variable cost of producing 200 units is £220,000.</a:t>
                      </a:r>
                      <a:endParaRPr b="0" i="0" sz="2100" u="none" cap="none" strike="noStrike">
                        <a:latin typeface="Arial"/>
                        <a:ea typeface="Arial"/>
                        <a:cs typeface="Arial"/>
                        <a:sym typeface="Arial"/>
                      </a:endParaRPr>
                    </a:p>
                  </a:txBody>
                  <a:tcPr marT="10975" marB="0" marR="78975" marL="78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857025">
                <a:tc>
                  <a:txBody>
                    <a:bodyPr/>
                    <a:lstStyle/>
                    <a:p>
                      <a:pPr indent="0" lvl="0" marL="0" marR="0" rtl="0" algn="l">
                        <a:lnSpc>
                          <a:spcPct val="115000"/>
                        </a:lnSpc>
                        <a:spcBef>
                          <a:spcPts val="0"/>
                        </a:spcBef>
                        <a:spcAft>
                          <a:spcPts val="0"/>
                        </a:spcAft>
                        <a:buClr>
                          <a:schemeClr val="dk1"/>
                        </a:buClr>
                        <a:buSzPts val="1400"/>
                        <a:buFont typeface="Arial"/>
                        <a:buNone/>
                      </a:pPr>
                      <a:r>
                        <a:rPr b="1" i="0" lang="en-GB" sz="1400" u="none" cap="none" strike="noStrike">
                          <a:latin typeface="Arial"/>
                          <a:ea typeface="Arial"/>
                          <a:cs typeface="Arial"/>
                          <a:sym typeface="Arial"/>
                        </a:rPr>
                        <a:t>Total Costs Calculation</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Formula:</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Total costs = Fixed costs + Variable costs</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Calculation:</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£20,000 + £220,000 = £240,000</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0" i="0" lang="en-GB" sz="1400" u="none" cap="none" strike="noStrike">
                          <a:latin typeface="Arial"/>
                          <a:ea typeface="Arial"/>
                          <a:cs typeface="Arial"/>
                          <a:sym typeface="Arial"/>
                        </a:rPr>
                        <a:t>The total cost of producing 200 units is £240,000.</a:t>
                      </a:r>
                      <a:endParaRPr b="0" i="0" sz="2100" u="none" cap="none" strike="noStrike">
                        <a:latin typeface="Arial"/>
                        <a:ea typeface="Arial"/>
                        <a:cs typeface="Arial"/>
                        <a:sym typeface="Arial"/>
                      </a:endParaRPr>
                    </a:p>
                  </a:txBody>
                  <a:tcPr marT="10975" marB="0" marR="78975" marL="78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857025">
                <a:tc>
                  <a:txBody>
                    <a:bodyPr/>
                    <a:lstStyle/>
                    <a:p>
                      <a:pPr indent="0" lvl="0" marL="0" marR="0" rtl="0" algn="l">
                        <a:lnSpc>
                          <a:spcPct val="115000"/>
                        </a:lnSpc>
                        <a:spcBef>
                          <a:spcPts val="0"/>
                        </a:spcBef>
                        <a:spcAft>
                          <a:spcPts val="0"/>
                        </a:spcAft>
                        <a:buClr>
                          <a:schemeClr val="dk1"/>
                        </a:buClr>
                        <a:buSzPts val="1400"/>
                        <a:buFont typeface="Arial"/>
                        <a:buNone/>
                      </a:pPr>
                      <a:r>
                        <a:rPr b="1" i="0" lang="en-GB" sz="1400" u="none" cap="none" strike="noStrike">
                          <a:latin typeface="Arial"/>
                          <a:ea typeface="Arial"/>
                          <a:cs typeface="Arial"/>
                          <a:sym typeface="Arial"/>
                        </a:rPr>
                        <a:t>Revenue Calculation</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Formula:</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Revenue = Selling price × Sales volume</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Calculation:</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200 × £1,399 = £279,800</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0" i="0" lang="en-GB" sz="1400" u="none" cap="none" strike="noStrike">
                          <a:latin typeface="Arial"/>
                          <a:ea typeface="Arial"/>
                          <a:cs typeface="Arial"/>
                          <a:sym typeface="Arial"/>
                        </a:rPr>
                        <a:t>The total revenue generated from selling 200 units is £279,800.</a:t>
                      </a:r>
                      <a:endParaRPr b="0" i="0" sz="2100" u="none" cap="none" strike="noStrike">
                        <a:latin typeface="Arial"/>
                        <a:ea typeface="Arial"/>
                        <a:cs typeface="Arial"/>
                        <a:sym typeface="Arial"/>
                      </a:endParaRPr>
                    </a:p>
                  </a:txBody>
                  <a:tcPr marT="10975" marB="0" marR="78975" marL="78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1" name="Shape 251"/>
        <p:cNvGrpSpPr/>
        <p:nvPr/>
      </p:nvGrpSpPr>
      <p:grpSpPr>
        <a:xfrm>
          <a:off x="0" y="0"/>
          <a:ext cx="0" cy="0"/>
          <a:chOff x="0" y="0"/>
          <a:chExt cx="0" cy="0"/>
        </a:xfrm>
      </p:grpSpPr>
      <p:sp>
        <p:nvSpPr>
          <p:cNvPr id="252" name="Google Shape;252;p2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3" name="Google Shape;253;p24"/>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4" name="Google Shape;254;p24"/>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5" name="Google Shape;255;p24"/>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6" name="Google Shape;256;p24"/>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7" name="Google Shape;257;p24"/>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58" name="Google Shape;258;p24"/>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59" name="Google Shape;259;p24"/>
          <p:cNvGraphicFramePr/>
          <p:nvPr/>
        </p:nvGraphicFramePr>
        <p:xfrm>
          <a:off x="829646" y="643467"/>
          <a:ext cx="3000000" cy="3000000"/>
        </p:xfrm>
        <a:graphic>
          <a:graphicData uri="http://schemas.openxmlformats.org/drawingml/2006/table">
            <a:tbl>
              <a:tblPr bandRow="1" firstCol="1" firstRow="1">
                <a:noFill/>
                <a:tableStyleId>{CCFE3B12-8877-4059-A091-84B4A071E251}</a:tableStyleId>
              </a:tblPr>
              <a:tblGrid>
                <a:gridCol w="10532700"/>
              </a:tblGrid>
              <a:tr h="2396800">
                <a:tc>
                  <a:txBody>
                    <a:bodyPr/>
                    <a:lstStyle/>
                    <a:p>
                      <a:pPr indent="0" lvl="0" marL="0" marR="0" rtl="0" algn="l">
                        <a:lnSpc>
                          <a:spcPct val="115000"/>
                        </a:lnSpc>
                        <a:spcBef>
                          <a:spcPts val="0"/>
                        </a:spcBef>
                        <a:spcAft>
                          <a:spcPts val="0"/>
                        </a:spcAft>
                        <a:buClr>
                          <a:schemeClr val="lt1"/>
                        </a:buClr>
                        <a:buSzPts val="1700"/>
                        <a:buFont typeface="Arial"/>
                        <a:buNone/>
                      </a:pPr>
                      <a:r>
                        <a:rPr b="1" lang="en-GB" sz="1700" u="none" cap="none" strike="noStrike">
                          <a:solidFill>
                            <a:schemeClr val="lt1"/>
                          </a:solidFill>
                        </a:rPr>
                        <a:t>Profit Calculation</a:t>
                      </a:r>
                      <a:endParaRPr/>
                    </a:p>
                    <a:p>
                      <a:pPr indent="0" lvl="0" marL="0" marR="0" rtl="0" algn="l">
                        <a:lnSpc>
                          <a:spcPct val="115000"/>
                        </a:lnSpc>
                        <a:spcBef>
                          <a:spcPts val="800"/>
                        </a:spcBef>
                        <a:spcAft>
                          <a:spcPts val="0"/>
                        </a:spcAft>
                        <a:buClr>
                          <a:schemeClr val="lt1"/>
                        </a:buClr>
                        <a:buSzPts val="1700"/>
                        <a:buFont typeface="Arial"/>
                        <a:buNone/>
                      </a:pPr>
                      <a:r>
                        <a:rPr b="1" lang="en-GB" sz="1700" u="none" cap="none" strike="noStrike">
                          <a:solidFill>
                            <a:schemeClr val="lt1"/>
                          </a:solidFill>
                        </a:rPr>
                        <a:t>Formula:</a:t>
                      </a:r>
                      <a:br>
                        <a:rPr b="1" lang="en-GB" sz="1700" u="none" cap="none" strike="noStrike">
                          <a:solidFill>
                            <a:schemeClr val="lt1"/>
                          </a:solidFill>
                        </a:rPr>
                      </a:br>
                      <a:r>
                        <a:rPr b="1" lang="en-GB" sz="1700" u="none" cap="none" strike="noStrike">
                          <a:solidFill>
                            <a:schemeClr val="lt1"/>
                          </a:solidFill>
                        </a:rPr>
                        <a:t>Profit = Revenue − Total costs</a:t>
                      </a:r>
                      <a:endParaRPr/>
                    </a:p>
                    <a:p>
                      <a:pPr indent="0" lvl="0" marL="0" marR="0" rtl="0" algn="l">
                        <a:lnSpc>
                          <a:spcPct val="115000"/>
                        </a:lnSpc>
                        <a:spcBef>
                          <a:spcPts val="800"/>
                        </a:spcBef>
                        <a:spcAft>
                          <a:spcPts val="0"/>
                        </a:spcAft>
                        <a:buClr>
                          <a:schemeClr val="lt1"/>
                        </a:buClr>
                        <a:buSzPts val="1700"/>
                        <a:buFont typeface="Arial"/>
                        <a:buNone/>
                      </a:pPr>
                      <a:r>
                        <a:rPr b="1" lang="en-GB" sz="1700" u="none" cap="none" strike="noStrike">
                          <a:solidFill>
                            <a:schemeClr val="lt1"/>
                          </a:solidFill>
                        </a:rPr>
                        <a:t>Calculation:</a:t>
                      </a:r>
                      <a:br>
                        <a:rPr b="1" lang="en-GB" sz="1700" u="none" cap="none" strike="noStrike">
                          <a:solidFill>
                            <a:schemeClr val="lt1"/>
                          </a:solidFill>
                        </a:rPr>
                      </a:br>
                      <a:r>
                        <a:rPr b="1" lang="en-GB" sz="1700" u="none" cap="none" strike="noStrike">
                          <a:solidFill>
                            <a:schemeClr val="lt1"/>
                          </a:solidFill>
                        </a:rPr>
                        <a:t>£279,800 − £240,000 = £39,800</a:t>
                      </a:r>
                      <a:endParaRPr/>
                    </a:p>
                    <a:p>
                      <a:pPr indent="0" lvl="0" marL="0" marR="0" rtl="0" algn="l">
                        <a:lnSpc>
                          <a:spcPct val="115000"/>
                        </a:lnSpc>
                        <a:spcBef>
                          <a:spcPts val="800"/>
                        </a:spcBef>
                        <a:spcAft>
                          <a:spcPts val="0"/>
                        </a:spcAft>
                        <a:buClr>
                          <a:schemeClr val="lt1"/>
                        </a:buClr>
                        <a:buSzPts val="1700"/>
                        <a:buFont typeface="Arial"/>
                        <a:buNone/>
                      </a:pPr>
                      <a:r>
                        <a:rPr b="1" lang="en-GB" sz="1700" u="none" cap="none" strike="noStrike">
                          <a:solidFill>
                            <a:schemeClr val="lt1"/>
                          </a:solidFill>
                        </a:rPr>
                        <a:t>This shows that Apple would make a profit of £39,800 if 200 units are sold.</a:t>
                      </a:r>
                      <a:endParaRPr b="1" sz="1700" u="none" cap="none" strike="noStrike">
                        <a:solidFill>
                          <a:schemeClr val="lt1"/>
                        </a:solidFill>
                        <a:latin typeface="Arial"/>
                        <a:ea typeface="Arial"/>
                        <a:cs typeface="Arial"/>
                        <a:sym typeface="Arial"/>
                      </a:endParaRPr>
                    </a:p>
                  </a:txBody>
                  <a:tcPr marT="110550" marB="110550" marR="55275" marL="774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r>
              <a:tr h="3174275">
                <a:tc>
                  <a:txBody>
                    <a:bodyPr/>
                    <a:lstStyle/>
                    <a:p>
                      <a:pPr indent="0" lvl="0" marL="0" marR="0" rtl="0" algn="l">
                        <a:lnSpc>
                          <a:spcPct val="115000"/>
                        </a:lnSpc>
                        <a:spcBef>
                          <a:spcPts val="0"/>
                        </a:spcBef>
                        <a:spcAft>
                          <a:spcPts val="0"/>
                        </a:spcAft>
                        <a:buClr>
                          <a:schemeClr val="dk1"/>
                        </a:buClr>
                        <a:buSzPts val="1500"/>
                        <a:buFont typeface="Arial"/>
                        <a:buNone/>
                      </a:pPr>
                      <a:r>
                        <a:rPr b="1" lang="en-GB" sz="1500" u="none" cap="none" strike="noStrike">
                          <a:solidFill>
                            <a:schemeClr val="dk1"/>
                          </a:solidFill>
                        </a:rPr>
                        <a:t>Breakeven Point Calculation</a:t>
                      </a:r>
                      <a:endParaRPr/>
                    </a:p>
                    <a:p>
                      <a:pPr indent="0" lvl="0" marL="0" marR="0" rtl="0" algn="l">
                        <a:lnSpc>
                          <a:spcPct val="115000"/>
                        </a:lnSpc>
                        <a:spcBef>
                          <a:spcPts val="800"/>
                        </a:spcBef>
                        <a:spcAft>
                          <a:spcPts val="0"/>
                        </a:spcAft>
                        <a:buClr>
                          <a:schemeClr val="dk1"/>
                        </a:buClr>
                        <a:buSzPts val="1500"/>
                        <a:buFont typeface="Arial"/>
                        <a:buNone/>
                      </a:pPr>
                      <a:r>
                        <a:rPr b="1" lang="en-GB" sz="1500" u="none" cap="none" strike="noStrike">
                          <a:solidFill>
                            <a:schemeClr val="dk1"/>
                          </a:solidFill>
                        </a:rPr>
                        <a:t>The breakeven point shows the number of units that must be sold for total revenue to equal total costs.</a:t>
                      </a:r>
                      <a:endParaRPr/>
                    </a:p>
                    <a:p>
                      <a:pPr indent="0" lvl="0" marL="0" marR="0" rtl="0" algn="l">
                        <a:lnSpc>
                          <a:spcPct val="115000"/>
                        </a:lnSpc>
                        <a:spcBef>
                          <a:spcPts val="800"/>
                        </a:spcBef>
                        <a:spcAft>
                          <a:spcPts val="0"/>
                        </a:spcAft>
                        <a:buClr>
                          <a:schemeClr val="dk1"/>
                        </a:buClr>
                        <a:buSzPts val="1500"/>
                        <a:buFont typeface="Arial"/>
                        <a:buNone/>
                      </a:pPr>
                      <a:r>
                        <a:rPr b="1" lang="en-GB" sz="1500" u="none" cap="none" strike="noStrike">
                          <a:solidFill>
                            <a:schemeClr val="dk1"/>
                          </a:solidFill>
                        </a:rPr>
                        <a:t>Formula:</a:t>
                      </a:r>
                      <a:br>
                        <a:rPr b="1" lang="en-GB" sz="1500" u="none" cap="none" strike="noStrike">
                          <a:solidFill>
                            <a:schemeClr val="dk1"/>
                          </a:solidFill>
                        </a:rPr>
                      </a:br>
                      <a:r>
                        <a:rPr b="1" lang="en-GB" sz="1500" u="none" cap="none" strike="noStrike">
                          <a:solidFill>
                            <a:schemeClr val="dk1"/>
                          </a:solidFill>
                        </a:rPr>
                        <a:t>Breakeven point (units) =</a:t>
                      </a:r>
                      <a:br>
                        <a:rPr b="1" lang="en-GB" sz="1500" u="none" cap="none" strike="noStrike">
                          <a:solidFill>
                            <a:schemeClr val="dk1"/>
                          </a:solidFill>
                        </a:rPr>
                      </a:br>
                      <a:r>
                        <a:rPr b="1" lang="en-GB" sz="1500" u="none" cap="none" strike="noStrike">
                          <a:solidFill>
                            <a:schemeClr val="dk1"/>
                          </a:solidFill>
                        </a:rPr>
                        <a:t>Fixed costs ÷ (Selling price − Variable cost)</a:t>
                      </a:r>
                      <a:endParaRPr/>
                    </a:p>
                    <a:p>
                      <a:pPr indent="0" lvl="0" marL="0" marR="0" rtl="0" algn="l">
                        <a:lnSpc>
                          <a:spcPct val="115000"/>
                        </a:lnSpc>
                        <a:spcBef>
                          <a:spcPts val="800"/>
                        </a:spcBef>
                        <a:spcAft>
                          <a:spcPts val="0"/>
                        </a:spcAft>
                        <a:buClr>
                          <a:schemeClr val="dk1"/>
                        </a:buClr>
                        <a:buSzPts val="1500"/>
                        <a:buFont typeface="Arial"/>
                        <a:buNone/>
                      </a:pPr>
                      <a:r>
                        <a:rPr b="1" lang="en-GB" sz="1500" u="none" cap="none" strike="noStrike">
                          <a:solidFill>
                            <a:schemeClr val="dk1"/>
                          </a:solidFill>
                        </a:rPr>
                        <a:t>Calculation:</a:t>
                      </a:r>
                      <a:br>
                        <a:rPr b="1" lang="en-GB" sz="1500" u="none" cap="none" strike="noStrike">
                          <a:solidFill>
                            <a:schemeClr val="dk1"/>
                          </a:solidFill>
                        </a:rPr>
                      </a:br>
                      <a:r>
                        <a:rPr b="1" lang="en-GB" sz="1500" u="none" cap="none" strike="noStrike">
                          <a:solidFill>
                            <a:schemeClr val="dk1"/>
                          </a:solidFill>
                        </a:rPr>
                        <a:t>£20,000 ÷ (£1,399 − £1,100)</a:t>
                      </a:r>
                      <a:br>
                        <a:rPr b="1" lang="en-GB" sz="1500" u="none" cap="none" strike="noStrike">
                          <a:solidFill>
                            <a:schemeClr val="dk1"/>
                          </a:solidFill>
                        </a:rPr>
                      </a:br>
                      <a:r>
                        <a:rPr b="1" lang="en-GB" sz="1500" u="none" cap="none" strike="noStrike">
                          <a:solidFill>
                            <a:schemeClr val="dk1"/>
                          </a:solidFill>
                        </a:rPr>
                        <a:t>£20,000 ÷ £299</a:t>
                      </a:r>
                      <a:br>
                        <a:rPr b="1" lang="en-GB" sz="1500" u="none" cap="none" strike="noStrike">
                          <a:solidFill>
                            <a:schemeClr val="dk1"/>
                          </a:solidFill>
                        </a:rPr>
                      </a:br>
                      <a:r>
                        <a:rPr b="1" lang="en-GB" sz="1500" u="none" cap="none" strike="noStrike">
                          <a:solidFill>
                            <a:schemeClr val="dk1"/>
                          </a:solidFill>
                        </a:rPr>
                        <a:t>= 66.89 units</a:t>
                      </a:r>
                      <a:endParaRPr/>
                    </a:p>
                    <a:p>
                      <a:pPr indent="0" lvl="0" marL="0" marR="0" rtl="0" algn="l">
                        <a:lnSpc>
                          <a:spcPct val="115000"/>
                        </a:lnSpc>
                        <a:spcBef>
                          <a:spcPts val="800"/>
                        </a:spcBef>
                        <a:spcAft>
                          <a:spcPts val="0"/>
                        </a:spcAft>
                        <a:buClr>
                          <a:schemeClr val="dk1"/>
                        </a:buClr>
                        <a:buSzPts val="1500"/>
                        <a:buFont typeface="Arial"/>
                        <a:buNone/>
                      </a:pPr>
                      <a:r>
                        <a:rPr b="1" lang="en-GB" sz="1500" u="none" cap="none" strike="noStrike">
                          <a:solidFill>
                            <a:schemeClr val="dk1"/>
                          </a:solidFill>
                        </a:rPr>
                        <a:t>As part units cannot be sold, the breakeven point is rounded up to 67 units.</a:t>
                      </a:r>
                      <a:endParaRPr b="1" sz="1500" u="none" cap="none" strike="noStrike">
                        <a:solidFill>
                          <a:schemeClr val="dk1"/>
                        </a:solidFill>
                        <a:latin typeface="Arial"/>
                        <a:ea typeface="Arial"/>
                        <a:cs typeface="Arial"/>
                        <a:sym typeface="Arial"/>
                      </a:endParaRPr>
                    </a:p>
                  </a:txBody>
                  <a:tcPr marT="0" marB="110550" marR="55275" marL="774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3" name="Shape 263"/>
        <p:cNvGrpSpPr/>
        <p:nvPr/>
      </p:nvGrpSpPr>
      <p:grpSpPr>
        <a:xfrm>
          <a:off x="0" y="0"/>
          <a:ext cx="0" cy="0"/>
          <a:chOff x="0" y="0"/>
          <a:chExt cx="0" cy="0"/>
        </a:xfrm>
      </p:grpSpPr>
      <p:sp>
        <p:nvSpPr>
          <p:cNvPr id="264" name="Google Shape;264;p2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5" name="Google Shape;265;p25"/>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6" name="Google Shape;266;p25"/>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7" name="Google Shape;267;p25"/>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8" name="Google Shape;268;p25"/>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69" name="Google Shape;269;p25"/>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0" name="Google Shape;270;p25"/>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71" name="Google Shape;271;p25"/>
          <p:cNvGraphicFramePr/>
          <p:nvPr/>
        </p:nvGraphicFramePr>
        <p:xfrm>
          <a:off x="643467" y="948111"/>
          <a:ext cx="3000000" cy="3000000"/>
        </p:xfrm>
        <a:graphic>
          <a:graphicData uri="http://schemas.openxmlformats.org/drawingml/2006/table">
            <a:tbl>
              <a:tblPr bandRow="1" firstCol="1" firstRow="1">
                <a:noFill/>
                <a:tableStyleId>{2EC0A4B6-8B0B-4B87-8A35-4AB7F8B87D5E}</a:tableStyleId>
              </a:tblPr>
              <a:tblGrid>
                <a:gridCol w="10905075"/>
              </a:tblGrid>
              <a:tr h="3653175">
                <a:tc>
                  <a:txBody>
                    <a:bodyPr/>
                    <a:lstStyle/>
                    <a:p>
                      <a:pPr indent="0" lvl="0" marL="0" marR="0" rtl="0" algn="l">
                        <a:lnSpc>
                          <a:spcPct val="115000"/>
                        </a:lnSpc>
                        <a:spcBef>
                          <a:spcPts val="0"/>
                        </a:spcBef>
                        <a:spcAft>
                          <a:spcPts val="0"/>
                        </a:spcAft>
                        <a:buClr>
                          <a:schemeClr val="dk1"/>
                        </a:buClr>
                        <a:buSzPts val="2100"/>
                        <a:buFont typeface="Arial"/>
                        <a:buNone/>
                      </a:pPr>
                      <a:r>
                        <a:rPr lang="en-GB" sz="2100" u="none" cap="none" strike="noStrike"/>
                        <a:t>Margin of Safety</a:t>
                      </a:r>
                      <a:endParaRPr/>
                    </a:p>
                    <a:p>
                      <a:pPr indent="0" lvl="0" marL="0" marR="0" rtl="0" algn="l">
                        <a:lnSpc>
                          <a:spcPct val="115000"/>
                        </a:lnSpc>
                        <a:spcBef>
                          <a:spcPts val="800"/>
                        </a:spcBef>
                        <a:spcAft>
                          <a:spcPts val="0"/>
                        </a:spcAft>
                        <a:buClr>
                          <a:schemeClr val="dk1"/>
                        </a:buClr>
                        <a:buSzPts val="2100"/>
                        <a:buFont typeface="Arial"/>
                        <a:buNone/>
                      </a:pPr>
                      <a:r>
                        <a:rPr lang="en-GB" sz="2100" u="none" cap="none" strike="noStrike"/>
                        <a:t>The margin of safety shows how much sales can fall before the business reaches the breakeven point.</a:t>
                      </a:r>
                      <a:endParaRPr/>
                    </a:p>
                    <a:p>
                      <a:pPr indent="0" lvl="0" marL="0" marR="0" rtl="0" algn="l">
                        <a:lnSpc>
                          <a:spcPct val="115000"/>
                        </a:lnSpc>
                        <a:spcBef>
                          <a:spcPts val="800"/>
                        </a:spcBef>
                        <a:spcAft>
                          <a:spcPts val="0"/>
                        </a:spcAft>
                        <a:buClr>
                          <a:schemeClr val="dk1"/>
                        </a:buClr>
                        <a:buSzPts val="2100"/>
                        <a:buFont typeface="Arial"/>
                        <a:buNone/>
                      </a:pPr>
                      <a:r>
                        <a:rPr lang="en-GB" sz="2100" u="none" cap="none" strike="noStrike"/>
                        <a:t>Formula:</a:t>
                      </a:r>
                      <a:br>
                        <a:rPr lang="en-GB" sz="2100" u="none" cap="none" strike="noStrike"/>
                      </a:br>
                      <a:r>
                        <a:rPr lang="en-GB" sz="2100" u="none" cap="none" strike="noStrike"/>
                        <a:t>Margin of safety = Actual sales − Breakeven sales</a:t>
                      </a:r>
                      <a:endParaRPr/>
                    </a:p>
                    <a:p>
                      <a:pPr indent="0" lvl="0" marL="0" marR="0" rtl="0" algn="l">
                        <a:lnSpc>
                          <a:spcPct val="115000"/>
                        </a:lnSpc>
                        <a:spcBef>
                          <a:spcPts val="800"/>
                        </a:spcBef>
                        <a:spcAft>
                          <a:spcPts val="0"/>
                        </a:spcAft>
                        <a:buClr>
                          <a:schemeClr val="dk1"/>
                        </a:buClr>
                        <a:buSzPts val="2100"/>
                        <a:buFont typeface="Arial"/>
                        <a:buNone/>
                      </a:pPr>
                      <a:r>
                        <a:rPr lang="en-GB" sz="2100" u="none" cap="none" strike="noStrike"/>
                        <a:t>Calculation:</a:t>
                      </a:r>
                      <a:br>
                        <a:rPr lang="en-GB" sz="2100" u="none" cap="none" strike="noStrike"/>
                      </a:br>
                      <a:r>
                        <a:rPr lang="en-GB" sz="2100" u="none" cap="none" strike="noStrike"/>
                        <a:t>200 − 67 = 133 units</a:t>
                      </a:r>
                      <a:endParaRPr/>
                    </a:p>
                    <a:p>
                      <a:pPr indent="0" lvl="0" marL="0" marR="0" rtl="0" algn="l">
                        <a:lnSpc>
                          <a:spcPct val="115000"/>
                        </a:lnSpc>
                        <a:spcBef>
                          <a:spcPts val="800"/>
                        </a:spcBef>
                        <a:spcAft>
                          <a:spcPts val="0"/>
                        </a:spcAft>
                        <a:buClr>
                          <a:schemeClr val="dk1"/>
                        </a:buClr>
                        <a:buSzPts val="2100"/>
                        <a:buFont typeface="Arial"/>
                        <a:buNone/>
                      </a:pPr>
                      <a:r>
                        <a:rPr lang="en-GB" sz="2100" u="none" cap="none" strike="noStrike"/>
                        <a:t>This means sales could fall by 133 units before my company begins to make a loss.</a:t>
                      </a:r>
                      <a:endParaRPr sz="2100" u="none" cap="none" strike="noStrike">
                        <a:latin typeface="Arial"/>
                        <a:ea typeface="Arial"/>
                        <a:cs typeface="Arial"/>
                        <a:sym typeface="Arial"/>
                      </a:endParaRPr>
                    </a:p>
                  </a:txBody>
                  <a:tcPr marT="0" marB="0" marR="118550" marL="118550"/>
                </a:tc>
              </a:tr>
              <a:tr h="1308600">
                <a:tc>
                  <a:txBody>
                    <a:bodyPr/>
                    <a:lstStyle/>
                    <a:p>
                      <a:pPr indent="0" lvl="0" marL="0" marR="0" rtl="0" algn="l">
                        <a:lnSpc>
                          <a:spcPct val="115000"/>
                        </a:lnSpc>
                        <a:spcBef>
                          <a:spcPts val="0"/>
                        </a:spcBef>
                        <a:spcAft>
                          <a:spcPts val="0"/>
                        </a:spcAft>
                        <a:buClr>
                          <a:schemeClr val="dk1"/>
                        </a:buClr>
                        <a:buSzPts val="2100"/>
                        <a:buFont typeface="Arial"/>
                        <a:buNone/>
                      </a:pPr>
                      <a:r>
                        <a:rPr lang="en-GB" sz="2100" u="none" cap="none" strike="noStrike"/>
                        <a:t>Review: Effect of Changing Revenue and Costs</a:t>
                      </a:r>
                      <a:endParaRPr/>
                    </a:p>
                    <a:p>
                      <a:pPr indent="0" lvl="0" marL="0" marR="0" rtl="0" algn="l">
                        <a:lnSpc>
                          <a:spcPct val="115000"/>
                        </a:lnSpc>
                        <a:spcBef>
                          <a:spcPts val="800"/>
                        </a:spcBef>
                        <a:spcAft>
                          <a:spcPts val="0"/>
                        </a:spcAft>
                        <a:buClr>
                          <a:schemeClr val="dk1"/>
                        </a:buClr>
                        <a:buSzPts val="2100"/>
                        <a:buFont typeface="Arial"/>
                        <a:buNone/>
                      </a:pPr>
                      <a:r>
                        <a:rPr lang="en-GB" sz="2100" u="none" cap="none" strike="noStrike"/>
                        <a:t>My Company reviewed how changes to selling price revenue and costs affect the breakeven point, profit, and risk.</a:t>
                      </a:r>
                      <a:endParaRPr sz="2100" u="none" cap="none" strike="noStrike">
                        <a:latin typeface="Arial"/>
                        <a:ea typeface="Arial"/>
                        <a:cs typeface="Arial"/>
                        <a:sym typeface="Arial"/>
                      </a:endParaRPr>
                    </a:p>
                  </a:txBody>
                  <a:tcPr marT="0" marB="0" marR="118550" marL="11855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5" name="Shape 275"/>
        <p:cNvGrpSpPr/>
        <p:nvPr/>
      </p:nvGrpSpPr>
      <p:grpSpPr>
        <a:xfrm>
          <a:off x="0" y="0"/>
          <a:ext cx="0" cy="0"/>
          <a:chOff x="0" y="0"/>
          <a:chExt cx="0" cy="0"/>
        </a:xfrm>
      </p:grpSpPr>
      <p:sp>
        <p:nvSpPr>
          <p:cNvPr id="276" name="Google Shape;276;p2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7" name="Google Shape;277;p26"/>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8" name="Google Shape;278;p26"/>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79" name="Google Shape;279;p26"/>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0" name="Google Shape;280;p26"/>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1" name="Google Shape;281;p26"/>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screenshot of a spreadsheet" id="282" name="Google Shape;282;p26"/>
          <p:cNvPicPr preferRelativeResize="0"/>
          <p:nvPr>
            <p:ph idx="1" type="body"/>
          </p:nvPr>
        </p:nvPicPr>
        <p:blipFill rotWithShape="1">
          <a:blip r:embed="rId3">
            <a:alphaModFix/>
          </a:blip>
          <a:srcRect b="0" l="0" r="0" t="0"/>
          <a:stretch/>
        </p:blipFill>
        <p:spPr>
          <a:xfrm>
            <a:off x="1709335" y="643467"/>
            <a:ext cx="8773330" cy="5571065"/>
          </a:xfrm>
          <a:prstGeom prst="rect">
            <a:avLst/>
          </a:prstGeom>
          <a:noFill/>
          <a:ln>
            <a:noFill/>
          </a:ln>
        </p:spPr>
      </p:pic>
      <p:sp>
        <p:nvSpPr>
          <p:cNvPr id="283" name="Google Shape;283;p26"/>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7" name="Shape 287"/>
        <p:cNvGrpSpPr/>
        <p:nvPr/>
      </p:nvGrpSpPr>
      <p:grpSpPr>
        <a:xfrm>
          <a:off x="0" y="0"/>
          <a:ext cx="0" cy="0"/>
          <a:chOff x="0" y="0"/>
          <a:chExt cx="0" cy="0"/>
        </a:xfrm>
      </p:grpSpPr>
      <p:sp>
        <p:nvSpPr>
          <p:cNvPr id="288" name="Google Shape;288;p2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89" name="Google Shape;289;p27"/>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0" name="Google Shape;290;p27"/>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1" name="Google Shape;291;p27"/>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2" name="Google Shape;292;p27"/>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3" name="Google Shape;293;p27"/>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94" name="Google Shape;294;p27"/>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95" name="Google Shape;295;p27"/>
          <p:cNvGraphicFramePr/>
          <p:nvPr/>
        </p:nvGraphicFramePr>
        <p:xfrm>
          <a:off x="643467" y="1009866"/>
          <a:ext cx="3000000" cy="3000000"/>
        </p:xfrm>
        <a:graphic>
          <a:graphicData uri="http://schemas.openxmlformats.org/drawingml/2006/table">
            <a:tbl>
              <a:tblPr>
                <a:noFill/>
                <a:tableStyleId>{64722249-9F3D-4210-8806-1D398C64FBB2}</a:tableStyleId>
              </a:tblPr>
              <a:tblGrid>
                <a:gridCol w="10905075"/>
              </a:tblGrid>
              <a:tr h="4838275">
                <a:tc>
                  <a:txBody>
                    <a:bodyPr/>
                    <a:lstStyle/>
                    <a:p>
                      <a:pPr indent="0" lvl="0" marL="0" marR="0" rtl="0" algn="l">
                        <a:lnSpc>
                          <a:spcPct val="115000"/>
                        </a:lnSpc>
                        <a:spcBef>
                          <a:spcPts val="0"/>
                        </a:spcBef>
                        <a:spcAft>
                          <a:spcPts val="0"/>
                        </a:spcAft>
                        <a:buClr>
                          <a:schemeClr val="dk1"/>
                        </a:buClr>
                        <a:buSzPts val="2900"/>
                        <a:buFont typeface="Arial"/>
                        <a:buNone/>
                      </a:pPr>
                      <a:r>
                        <a:rPr b="1" i="0" lang="en-GB" sz="2900" u="none" cap="none" strike="noStrike">
                          <a:latin typeface="Arial"/>
                          <a:ea typeface="Arial"/>
                          <a:cs typeface="Arial"/>
                          <a:sym typeface="Arial"/>
                        </a:rPr>
                        <a:t>Scenario A – Selling Price Drops to £1,299</a:t>
                      </a:r>
                      <a:endParaRPr b="0" i="0" sz="43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2900"/>
                        <a:buFont typeface="Arial"/>
                        <a:buNone/>
                      </a:pPr>
                      <a:r>
                        <a:rPr b="0" i="0" lang="en-GB" sz="2900" u="none" cap="none" strike="noStrike">
                          <a:latin typeface="Arial"/>
                          <a:ea typeface="Arial"/>
                          <a:cs typeface="Arial"/>
                          <a:sym typeface="Arial"/>
                        </a:rPr>
                        <a:t>New contribution per unit:</a:t>
                      </a:r>
                      <a:br>
                        <a:rPr b="0" i="0" lang="en-GB" sz="2900" u="none" cap="none" strike="noStrike">
                          <a:latin typeface="Arial"/>
                          <a:ea typeface="Arial"/>
                          <a:cs typeface="Arial"/>
                          <a:sym typeface="Arial"/>
                        </a:rPr>
                      </a:br>
                      <a:r>
                        <a:rPr b="0" i="0" lang="en-GB" sz="2900" u="none" cap="none" strike="noStrike">
                          <a:latin typeface="Arial"/>
                          <a:ea typeface="Arial"/>
                          <a:cs typeface="Arial"/>
                          <a:sym typeface="Arial"/>
                        </a:rPr>
                        <a:t>£1,299 − £1,100 = £199</a:t>
                      </a:r>
                      <a:endParaRPr b="0" i="0" sz="43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2900"/>
                        <a:buFont typeface="Arial"/>
                        <a:buNone/>
                      </a:pPr>
                      <a:r>
                        <a:rPr b="0" i="0" lang="en-GB" sz="2900" u="none" cap="none" strike="noStrike">
                          <a:latin typeface="Arial"/>
                          <a:ea typeface="Arial"/>
                          <a:cs typeface="Arial"/>
                          <a:sym typeface="Arial"/>
                        </a:rPr>
                        <a:t>New breakeven:</a:t>
                      </a:r>
                      <a:br>
                        <a:rPr b="0" i="0" lang="en-GB" sz="2900" u="none" cap="none" strike="noStrike">
                          <a:latin typeface="Arial"/>
                          <a:ea typeface="Arial"/>
                          <a:cs typeface="Arial"/>
                          <a:sym typeface="Arial"/>
                        </a:rPr>
                      </a:br>
                      <a:r>
                        <a:rPr b="0" i="0" lang="en-GB" sz="2900" u="none" cap="none" strike="noStrike">
                          <a:latin typeface="Arial"/>
                          <a:ea typeface="Arial"/>
                          <a:cs typeface="Arial"/>
                          <a:sym typeface="Arial"/>
                        </a:rPr>
                        <a:t>£20,000 ÷ £199 = 100.50 → 101 units</a:t>
                      </a:r>
                      <a:endParaRPr b="0" i="0" sz="43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2900"/>
                        <a:buFont typeface="Arial"/>
                        <a:buNone/>
                      </a:pPr>
                      <a:r>
                        <a:rPr b="0" i="0" lang="en-GB" sz="2900" u="none" cap="none" strike="noStrike">
                          <a:latin typeface="Arial"/>
                          <a:ea typeface="Arial"/>
                          <a:cs typeface="Arial"/>
                          <a:sym typeface="Arial"/>
                        </a:rPr>
                        <a:t>Breakeven increases from 67 → 101 units</a:t>
                      </a:r>
                      <a:br>
                        <a:rPr b="0" i="0" lang="en-GB" sz="2900" u="none" cap="none" strike="noStrike">
                          <a:latin typeface="Arial"/>
                          <a:ea typeface="Arial"/>
                          <a:cs typeface="Arial"/>
                          <a:sym typeface="Arial"/>
                        </a:rPr>
                      </a:br>
                      <a:r>
                        <a:rPr b="0" i="0" lang="en-GB" sz="2900" u="none" cap="none" strike="noStrike">
                          <a:latin typeface="Arial"/>
                          <a:ea typeface="Arial"/>
                          <a:cs typeface="Arial"/>
                          <a:sym typeface="Arial"/>
                        </a:rPr>
                        <a:t>Business becomes riskier because it must sell more units to break even.</a:t>
                      </a:r>
                      <a:endParaRPr b="0" i="0" sz="4300" u="none" cap="none" strike="noStrike">
                        <a:latin typeface="Arial"/>
                        <a:ea typeface="Arial"/>
                        <a:cs typeface="Arial"/>
                        <a:sym typeface="Arial"/>
                      </a:endParaRPr>
                    </a:p>
                  </a:txBody>
                  <a:tcPr marT="22675" marB="0" marR="163175" marL="1631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9" name="Shape 299"/>
        <p:cNvGrpSpPr/>
        <p:nvPr/>
      </p:nvGrpSpPr>
      <p:grpSpPr>
        <a:xfrm>
          <a:off x="0" y="0"/>
          <a:ext cx="0" cy="0"/>
          <a:chOff x="0" y="0"/>
          <a:chExt cx="0" cy="0"/>
        </a:xfrm>
      </p:grpSpPr>
      <p:sp>
        <p:nvSpPr>
          <p:cNvPr id="300" name="Google Shape;300;p2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1" name="Google Shape;301;p28"/>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2" name="Google Shape;302;p28"/>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3" name="Google Shape;303;p28"/>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4" name="Google Shape;304;p28"/>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5" name="Google Shape;305;p28"/>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06" name="Google Shape;306;p28"/>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07" name="Google Shape;307;p28"/>
          <p:cNvGraphicFramePr/>
          <p:nvPr/>
        </p:nvGraphicFramePr>
        <p:xfrm>
          <a:off x="643467" y="777867"/>
          <a:ext cx="3000000" cy="3000000"/>
        </p:xfrm>
        <a:graphic>
          <a:graphicData uri="http://schemas.openxmlformats.org/drawingml/2006/table">
            <a:tbl>
              <a:tblPr bandRow="1" firstCol="1" firstRow="1">
                <a:noFill/>
                <a:tableStyleId>{CCFE3B12-8877-4059-A091-84B4A071E251}</a:tableStyleId>
              </a:tblPr>
              <a:tblGrid>
                <a:gridCol w="4362025"/>
                <a:gridCol w="2181025"/>
                <a:gridCol w="4362025"/>
              </a:tblGrid>
              <a:tr h="678350">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Components</a:t>
                      </a:r>
                      <a:endParaRPr b="0" sz="2800" u="none" cap="none" strike="noStrike">
                        <a:solidFill>
                          <a:schemeClr val="dk1"/>
                        </a:solidFill>
                        <a:latin typeface="Arial"/>
                        <a:ea typeface="Arial"/>
                        <a:cs typeface="Arial"/>
                        <a:sym typeface="Arial"/>
                      </a:endParaRPr>
                    </a:p>
                  </a:txBody>
                  <a:tcPr marT="0" marB="158050" marR="79025" marL="790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Value/costs</a:t>
                      </a:r>
                      <a:endParaRPr b="0" sz="2800" u="none" cap="none" strike="noStrike">
                        <a:solidFill>
                          <a:schemeClr val="dk1"/>
                        </a:solidFill>
                        <a:latin typeface="Arial"/>
                        <a:ea typeface="Arial"/>
                        <a:cs typeface="Arial"/>
                        <a:sym typeface="Arial"/>
                      </a:endParaRPr>
                    </a:p>
                  </a:txBody>
                  <a:tcPr marT="0" marB="158050" marR="79025" marL="790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Description</a:t>
                      </a:r>
                      <a:endParaRPr b="0" sz="2800" u="none" cap="none" strike="noStrike">
                        <a:solidFill>
                          <a:schemeClr val="dk1"/>
                        </a:solidFill>
                        <a:latin typeface="Arial"/>
                        <a:ea typeface="Arial"/>
                        <a:cs typeface="Arial"/>
                        <a:sym typeface="Arial"/>
                      </a:endParaRPr>
                    </a:p>
                  </a:txBody>
                  <a:tcPr marT="0" marB="158050" marR="79025" marL="790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27500">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Selling price per unit</a:t>
                      </a:r>
                      <a:endParaRPr b="0" sz="28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£1,299</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Competitive price compared with other premium smartphones</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r>
              <a:tr h="927500">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Variable cost per unit </a:t>
                      </a:r>
                      <a:endParaRPr b="0" sz="28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£1,100</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Includes components (£1,000) + packaging (£50) + distribution (£50)</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927500">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Fixed costs per month</a:t>
                      </a:r>
                      <a:endParaRPr b="0" sz="28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£20,000</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Includes research, factories, staff salaries, marketing, software </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accent1"/>
                      </a:solidFill>
                      <a:prstDash val="solid"/>
                      <a:round/>
                      <a:headEnd len="sm" w="sm" type="none"/>
                      <a:tailEnd len="sm" w="sm" type="none"/>
                    </a:lnB>
                  </a:tcPr>
                </a:tc>
              </a:tr>
              <a:tr h="678350">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Expected monthly sales</a:t>
                      </a:r>
                      <a:endParaRPr b="0" sz="28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200 units</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Market research survey</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1163050">
                <a:tc>
                  <a:txBody>
                    <a:bodyPr/>
                    <a:lstStyle/>
                    <a:p>
                      <a:pPr indent="0" lvl="0" marL="0" marR="0" rtl="0" algn="ctr">
                        <a:lnSpc>
                          <a:spcPct val="115000"/>
                        </a:lnSpc>
                        <a:spcBef>
                          <a:spcPts val="0"/>
                        </a:spcBef>
                        <a:spcAft>
                          <a:spcPts val="0"/>
                        </a:spcAft>
                        <a:buClr>
                          <a:schemeClr val="dk1"/>
                        </a:buClr>
                        <a:buSzPts val="2800"/>
                        <a:buFont typeface="Arial"/>
                        <a:buNone/>
                      </a:pPr>
                      <a:r>
                        <a:rPr b="0" lang="en-GB" sz="2800" u="none" cap="none" strike="noStrike">
                          <a:solidFill>
                            <a:schemeClr val="dk1"/>
                          </a:solidFill>
                        </a:rPr>
                        <a:t>Maximum production capacity</a:t>
                      </a:r>
                      <a:endParaRPr b="0" sz="28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600 Units</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100"/>
                        <a:buFont typeface="Arial"/>
                        <a:buNone/>
                      </a:pPr>
                      <a:r>
                        <a:rPr lang="en-GB" sz="2100" u="none" cap="none" strike="noStrike">
                          <a:solidFill>
                            <a:schemeClr val="dk1"/>
                          </a:solidFill>
                        </a:rPr>
                        <a:t>Manufacturing capacity</a:t>
                      </a:r>
                      <a:endParaRPr sz="2100" u="none" cap="none" strike="noStrike">
                        <a:solidFill>
                          <a:schemeClr val="dk1"/>
                        </a:solidFill>
                        <a:latin typeface="Arial"/>
                        <a:ea typeface="Arial"/>
                        <a:cs typeface="Arial"/>
                        <a:sym typeface="Arial"/>
                      </a:endParaRPr>
                    </a:p>
                  </a:txBody>
                  <a:tcPr marT="0" marB="158050" marR="79025" marL="7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1" name="Shape 311"/>
        <p:cNvGrpSpPr/>
        <p:nvPr/>
      </p:nvGrpSpPr>
      <p:grpSpPr>
        <a:xfrm>
          <a:off x="0" y="0"/>
          <a:ext cx="0" cy="0"/>
          <a:chOff x="0" y="0"/>
          <a:chExt cx="0" cy="0"/>
        </a:xfrm>
      </p:grpSpPr>
      <p:sp>
        <p:nvSpPr>
          <p:cNvPr id="312" name="Google Shape;312;p2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3" name="Google Shape;313;p29"/>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4" name="Google Shape;314;p29"/>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5" name="Google Shape;315;p29"/>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6" name="Google Shape;316;p29"/>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7" name="Google Shape;317;p29"/>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18" name="Google Shape;318;p29"/>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19" name="Google Shape;319;p29"/>
          <p:cNvGraphicFramePr/>
          <p:nvPr/>
        </p:nvGraphicFramePr>
        <p:xfrm>
          <a:off x="1795471" y="643467"/>
          <a:ext cx="3000000" cy="3000000"/>
        </p:xfrm>
        <a:graphic>
          <a:graphicData uri="http://schemas.openxmlformats.org/drawingml/2006/table">
            <a:tbl>
              <a:tblPr bandRow="1" firstCol="1" firstRow="1">
                <a:noFill/>
                <a:tableStyleId>{CCFE3B12-8877-4059-A091-84B4A071E251}</a:tableStyleId>
              </a:tblPr>
              <a:tblGrid>
                <a:gridCol w="8601050"/>
              </a:tblGrid>
              <a:tr h="788525">
                <a:tc>
                  <a:txBody>
                    <a:bodyPr/>
                    <a:lstStyle/>
                    <a:p>
                      <a:pPr indent="0" lvl="0" marL="0" marR="0" rtl="0" algn="l">
                        <a:lnSpc>
                          <a:spcPct val="115000"/>
                        </a:lnSpc>
                        <a:spcBef>
                          <a:spcPts val="0"/>
                        </a:spcBef>
                        <a:spcAft>
                          <a:spcPts val="0"/>
                        </a:spcAft>
                        <a:buClr>
                          <a:schemeClr val="dk1"/>
                        </a:buClr>
                        <a:buSzPts val="1800"/>
                        <a:buFont typeface="Arial"/>
                        <a:buNone/>
                      </a:pPr>
                      <a:r>
                        <a:rPr b="1" lang="en-GB" sz="18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1800"/>
                        <a:buFont typeface="Arial"/>
                        <a:buNone/>
                      </a:pPr>
                      <a:r>
                        <a:rPr b="1" lang="en-GB" sz="1800" u="none" cap="none" strike="noStrike">
                          <a:solidFill>
                            <a:schemeClr val="dk1"/>
                          </a:solidFill>
                        </a:rPr>
                        <a:t>Variable costs </a:t>
                      </a:r>
                      <a:endParaRPr b="1" sz="1800" u="none" cap="none" strike="noStrike">
                        <a:solidFill>
                          <a:schemeClr val="dk1"/>
                        </a:solidFill>
                        <a:latin typeface="Arial"/>
                        <a:ea typeface="Arial"/>
                        <a:cs typeface="Arial"/>
                        <a:sym typeface="Arial"/>
                      </a:endParaRPr>
                    </a:p>
                  </a:txBody>
                  <a:tcPr marT="0" marB="0" marR="105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312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1400"/>
                        <a:buFont typeface="Arial"/>
                        <a:buNone/>
                      </a:pPr>
                      <a:r>
                        <a:rPr b="1" lang="en-GB" sz="1400" u="none" cap="none" strike="noStrike">
                          <a:solidFill>
                            <a:schemeClr val="dk1"/>
                          </a:solidFill>
                        </a:rPr>
                        <a:t>Total Variable costs = Variable cost per unit x Number of units</a:t>
                      </a:r>
                      <a:endParaRPr b="1" sz="1400" u="none" cap="none" strike="noStrike">
                        <a:solidFill>
                          <a:schemeClr val="dk1"/>
                        </a:solidFill>
                        <a:latin typeface="Arial"/>
                        <a:ea typeface="Arial"/>
                        <a:cs typeface="Arial"/>
                        <a:sym typeface="Arial"/>
                      </a:endParaRPr>
                    </a:p>
                  </a:txBody>
                  <a:tcPr marT="0" marB="0" marR="6270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711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Example for 200 units</a:t>
                      </a:r>
                      <a:endParaRPr b="1" sz="1400" u="none" cap="none" strike="noStrike">
                        <a:solidFill>
                          <a:schemeClr val="dk1"/>
                        </a:solidFill>
                        <a:latin typeface="Arial"/>
                        <a:ea typeface="Arial"/>
                        <a:cs typeface="Arial"/>
                        <a:sym typeface="Arial"/>
                      </a:endParaRPr>
                    </a:p>
                  </a:txBody>
                  <a:tcPr marT="0" marB="0" marR="62700" marL="527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71100">
                <a:tc>
                  <a:txBody>
                    <a:bodyPr/>
                    <a:lstStyle/>
                    <a:p>
                      <a:pPr indent="0" lvl="0" marL="0" marR="0" rtl="0" algn="ctr">
                        <a:lnSpc>
                          <a:spcPct val="115000"/>
                        </a:lnSpc>
                        <a:spcBef>
                          <a:spcPts val="0"/>
                        </a:spcBef>
                        <a:spcAft>
                          <a:spcPts val="0"/>
                        </a:spcAft>
                        <a:buClr>
                          <a:schemeClr val="dk1"/>
                        </a:buClr>
                        <a:buSzPts val="1400"/>
                        <a:buFont typeface="Arial"/>
                        <a:buNone/>
                      </a:pPr>
                      <a:r>
                        <a:rPr b="1" lang="en-GB" sz="1400" u="none" cap="none" strike="noStrike">
                          <a:solidFill>
                            <a:schemeClr val="dk1"/>
                          </a:solidFill>
                        </a:rPr>
                        <a:t>£1,100 X 200 = £220,000</a:t>
                      </a:r>
                      <a:endParaRPr b="1" sz="1400" u="none" cap="none" strike="noStrike">
                        <a:solidFill>
                          <a:schemeClr val="dk1"/>
                        </a:solidFill>
                        <a:latin typeface="Arial"/>
                        <a:ea typeface="Arial"/>
                        <a:cs typeface="Arial"/>
                        <a:sym typeface="Arial"/>
                      </a:endParaRPr>
                    </a:p>
                  </a:txBody>
                  <a:tcPr marT="0" marB="0" marR="6270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6312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1400"/>
                        <a:buFont typeface="Arial"/>
                        <a:buNone/>
                      </a:pPr>
                      <a:r>
                        <a:rPr b="1" lang="en-GB" sz="1400" u="none" cap="none" strike="noStrike">
                          <a:solidFill>
                            <a:schemeClr val="dk1"/>
                          </a:solidFill>
                        </a:rPr>
                        <a:t>Total costs </a:t>
                      </a:r>
                      <a:endParaRPr b="1" sz="1400" u="none" cap="none" strike="noStrike">
                        <a:solidFill>
                          <a:schemeClr val="dk1"/>
                        </a:solidFill>
                        <a:latin typeface="Arial"/>
                        <a:ea typeface="Arial"/>
                        <a:cs typeface="Arial"/>
                        <a:sym typeface="Arial"/>
                      </a:endParaRPr>
                    </a:p>
                  </a:txBody>
                  <a:tcPr marT="0" marB="0" marR="62700" marL="527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6312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1400"/>
                        <a:buFont typeface="Arial"/>
                        <a:buNone/>
                      </a:pPr>
                      <a:r>
                        <a:rPr b="1" lang="en-GB" sz="1400" u="none" cap="none" strike="noStrike">
                          <a:solidFill>
                            <a:schemeClr val="dk1"/>
                          </a:solidFill>
                        </a:rPr>
                        <a:t>Total costs = Fixed costs + Variable costs</a:t>
                      </a:r>
                      <a:endParaRPr b="1" sz="1400" u="none" cap="none" strike="noStrike">
                        <a:solidFill>
                          <a:schemeClr val="dk1"/>
                        </a:solidFill>
                        <a:latin typeface="Arial"/>
                        <a:ea typeface="Arial"/>
                        <a:cs typeface="Arial"/>
                        <a:sym typeface="Arial"/>
                      </a:endParaRPr>
                    </a:p>
                  </a:txBody>
                  <a:tcPr marT="0" marB="0" marR="6270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711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Example for 200 units</a:t>
                      </a:r>
                      <a:endParaRPr b="1" sz="1400" u="none" cap="none" strike="noStrike">
                        <a:solidFill>
                          <a:schemeClr val="dk1"/>
                        </a:solidFill>
                        <a:latin typeface="Arial"/>
                        <a:ea typeface="Arial"/>
                        <a:cs typeface="Arial"/>
                        <a:sym typeface="Arial"/>
                      </a:endParaRPr>
                    </a:p>
                  </a:txBody>
                  <a:tcPr marT="0" marB="0" marR="62700" marL="527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71100">
                <a:tc>
                  <a:txBody>
                    <a:bodyPr/>
                    <a:lstStyle/>
                    <a:p>
                      <a:pPr indent="0" lvl="0" marL="0" marR="0" rtl="0" algn="ctr">
                        <a:lnSpc>
                          <a:spcPct val="115000"/>
                        </a:lnSpc>
                        <a:spcBef>
                          <a:spcPts val="0"/>
                        </a:spcBef>
                        <a:spcAft>
                          <a:spcPts val="0"/>
                        </a:spcAft>
                        <a:buClr>
                          <a:schemeClr val="dk1"/>
                        </a:buClr>
                        <a:buSzPts val="1400"/>
                        <a:buFont typeface="Arial"/>
                        <a:buNone/>
                      </a:pPr>
                      <a:r>
                        <a:rPr b="1" lang="en-GB" sz="1400" u="none" cap="none" strike="noStrike">
                          <a:solidFill>
                            <a:schemeClr val="dk1"/>
                          </a:solidFill>
                        </a:rPr>
                        <a:t>£20,000 + £220,000 = £240,000</a:t>
                      </a:r>
                      <a:endParaRPr b="1" sz="1400" u="none" cap="none" strike="noStrike">
                        <a:solidFill>
                          <a:schemeClr val="dk1"/>
                        </a:solidFill>
                        <a:latin typeface="Arial"/>
                        <a:ea typeface="Arial"/>
                        <a:cs typeface="Arial"/>
                        <a:sym typeface="Arial"/>
                      </a:endParaRPr>
                    </a:p>
                  </a:txBody>
                  <a:tcPr marT="0" marB="0" marR="6270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6312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1400"/>
                        <a:buFont typeface="Arial"/>
                        <a:buNone/>
                      </a:pPr>
                      <a:r>
                        <a:rPr b="1" lang="en-GB" sz="1400" u="none" cap="none" strike="noStrike">
                          <a:solidFill>
                            <a:schemeClr val="dk1"/>
                          </a:solidFill>
                        </a:rPr>
                        <a:t>Revenue</a:t>
                      </a:r>
                      <a:endParaRPr b="1" sz="1400" u="none" cap="none" strike="noStrike">
                        <a:solidFill>
                          <a:schemeClr val="dk1"/>
                        </a:solidFill>
                        <a:latin typeface="Arial"/>
                        <a:ea typeface="Arial"/>
                        <a:cs typeface="Arial"/>
                        <a:sym typeface="Arial"/>
                      </a:endParaRPr>
                    </a:p>
                  </a:txBody>
                  <a:tcPr marT="0" marB="0" marR="62700" marL="527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711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Example for 200 units</a:t>
                      </a:r>
                      <a:endParaRPr b="1" sz="1400" u="none" cap="none" strike="noStrike">
                        <a:solidFill>
                          <a:schemeClr val="dk1"/>
                        </a:solidFill>
                        <a:latin typeface="Arial"/>
                        <a:ea typeface="Arial"/>
                        <a:cs typeface="Arial"/>
                        <a:sym typeface="Arial"/>
                      </a:endParaRPr>
                    </a:p>
                  </a:txBody>
                  <a:tcPr marT="0" marB="0" marR="6270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63120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1400"/>
                        <a:buFont typeface="Arial"/>
                        <a:buNone/>
                      </a:pPr>
                      <a:r>
                        <a:rPr b="1" lang="en-GB" sz="1400" u="none" cap="none" strike="noStrike">
                          <a:solidFill>
                            <a:schemeClr val="dk1"/>
                          </a:solidFill>
                        </a:rPr>
                        <a:t>Revenue = Sales Volume x Selling price</a:t>
                      </a:r>
                      <a:endParaRPr b="1" sz="1400" u="none" cap="none" strike="noStrike">
                        <a:solidFill>
                          <a:schemeClr val="dk1"/>
                        </a:solidFill>
                        <a:latin typeface="Arial"/>
                        <a:ea typeface="Arial"/>
                        <a:cs typeface="Arial"/>
                        <a:sym typeface="Arial"/>
                      </a:endParaRPr>
                    </a:p>
                  </a:txBody>
                  <a:tcPr marT="0" marB="0" marR="62700" marL="527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71100">
                <a:tc>
                  <a:txBody>
                    <a:bodyPr/>
                    <a:lstStyle/>
                    <a:p>
                      <a:pPr indent="0" lvl="0" marL="0" marR="0" rtl="0" algn="ctr">
                        <a:lnSpc>
                          <a:spcPct val="115000"/>
                        </a:lnSpc>
                        <a:spcBef>
                          <a:spcPts val="0"/>
                        </a:spcBef>
                        <a:spcAft>
                          <a:spcPts val="0"/>
                        </a:spcAft>
                        <a:buClr>
                          <a:schemeClr val="dk1"/>
                        </a:buClr>
                        <a:buSzPts val="1400"/>
                        <a:buFont typeface="Arial"/>
                        <a:buNone/>
                      </a:pPr>
                      <a:r>
                        <a:rPr b="1" lang="en-GB" sz="1400" u="none" cap="none" strike="noStrike">
                          <a:solidFill>
                            <a:schemeClr val="dk1"/>
                          </a:solidFill>
                        </a:rPr>
                        <a:t>200 x £1,299 = £259,800</a:t>
                      </a:r>
                      <a:endParaRPr b="1" sz="1400" u="none" cap="none" strike="noStrike">
                        <a:solidFill>
                          <a:schemeClr val="dk1"/>
                        </a:solidFill>
                        <a:latin typeface="Arial"/>
                        <a:ea typeface="Arial"/>
                        <a:cs typeface="Arial"/>
                        <a:sym typeface="Arial"/>
                      </a:endParaRPr>
                    </a:p>
                  </a:txBody>
                  <a:tcPr marT="0" marB="0" marR="6270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3" name="Shape 323"/>
        <p:cNvGrpSpPr/>
        <p:nvPr/>
      </p:nvGrpSpPr>
      <p:grpSpPr>
        <a:xfrm>
          <a:off x="0" y="0"/>
          <a:ext cx="0" cy="0"/>
          <a:chOff x="0" y="0"/>
          <a:chExt cx="0" cy="0"/>
        </a:xfrm>
      </p:grpSpPr>
      <p:sp>
        <p:nvSpPr>
          <p:cNvPr id="324" name="Google Shape;324;p3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5" name="Google Shape;325;p30"/>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6" name="Google Shape;326;p30"/>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7" name="Google Shape;327;p30"/>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8" name="Google Shape;328;p30"/>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29" name="Google Shape;329;p30"/>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0" name="Google Shape;330;p30"/>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31" name="Google Shape;331;p30"/>
          <p:cNvGraphicFramePr/>
          <p:nvPr/>
        </p:nvGraphicFramePr>
        <p:xfrm>
          <a:off x="3253682" y="643467"/>
          <a:ext cx="3000000" cy="3000000"/>
        </p:xfrm>
        <a:graphic>
          <a:graphicData uri="http://schemas.openxmlformats.org/drawingml/2006/table">
            <a:tbl>
              <a:tblPr bandRow="1" firstCol="1" firstRow="1">
                <a:solidFill>
                  <a:srgbClr val="F2F2F2">
                    <a:alpha val="45098"/>
                  </a:srgbClr>
                </a:solidFill>
                <a:tableStyleId>{CCFE3B12-8877-4059-A091-84B4A071E251}</a:tableStyleId>
              </a:tblPr>
              <a:tblGrid>
                <a:gridCol w="1718850"/>
                <a:gridCol w="914175"/>
                <a:gridCol w="914175"/>
                <a:gridCol w="914175"/>
                <a:gridCol w="1223300"/>
              </a:tblGrid>
              <a:tr h="486050">
                <a:tc gridSpan="5">
                  <a:txBody>
                    <a:bodyPr/>
                    <a:lstStyle/>
                    <a:p>
                      <a:pPr indent="0" lvl="0" marL="0" marR="0" rtl="0" algn="l">
                        <a:lnSpc>
                          <a:spcPct val="115000"/>
                        </a:lnSpc>
                        <a:spcBef>
                          <a:spcPts val="0"/>
                        </a:spcBef>
                        <a:spcAft>
                          <a:spcPts val="0"/>
                        </a:spcAft>
                        <a:buClr>
                          <a:schemeClr val="lt1"/>
                        </a:buClr>
                        <a:buSzPts val="1000"/>
                        <a:buFont typeface="Arial"/>
                        <a:buNone/>
                      </a:pPr>
                      <a:r>
                        <a:rPr b="0" lang="en-GB" sz="1000" u="none" cap="none" strike="noStrike">
                          <a:solidFill>
                            <a:schemeClr val="lt1"/>
                          </a:solidFill>
                        </a:rPr>
                        <a:t>Calculations </a:t>
                      </a:r>
                      <a:endParaRPr/>
                    </a:p>
                    <a:p>
                      <a:pPr indent="0" lvl="0" marL="0" marR="0" rtl="0" algn="l">
                        <a:lnSpc>
                          <a:spcPct val="115000"/>
                        </a:lnSpc>
                        <a:spcBef>
                          <a:spcPts val="800"/>
                        </a:spcBef>
                        <a:spcAft>
                          <a:spcPts val="0"/>
                        </a:spcAft>
                        <a:buClr>
                          <a:schemeClr val="lt1"/>
                        </a:buClr>
                        <a:buSzPts val="1000"/>
                        <a:buFont typeface="Arial"/>
                        <a:buNone/>
                      </a:pPr>
                      <a:r>
                        <a:rPr b="0" lang="en-GB" sz="1000" u="none" cap="none" strike="noStrike">
                          <a:solidFill>
                            <a:schemeClr val="lt1"/>
                          </a:solidFill>
                        </a:rPr>
                        <a:t>Profit/loss</a:t>
                      </a:r>
                      <a:endParaRPr b="0" sz="1000" u="none" cap="none" strike="noStrike">
                        <a:solidFill>
                          <a:schemeClr val="lt1"/>
                        </a:solidFill>
                        <a:latin typeface="Arial"/>
                        <a:ea typeface="Arial"/>
                        <a:cs typeface="Arial"/>
                        <a:sym typeface="Arial"/>
                      </a:endParaRPr>
                    </a:p>
                  </a:txBody>
                  <a:tcPr marT="62925" marB="0" marR="27200" marL="272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hMerge="1"/>
                <a:tc hMerge="1"/>
                <a:tc hMerge="1"/>
                <a:tc hMerge="1"/>
              </a:tr>
              <a:tr h="43917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Profit/loss = Revenue – Total costs</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hMerge="1"/>
                <a:tc hMerge="1"/>
                <a:tc hMerge="1"/>
                <a:tc hMerge="1"/>
              </a:tr>
              <a:tr h="22452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Example for 200 units</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hMerge="1"/>
                <a:tc hMerge="1"/>
                <a:tc hMerge="1"/>
                <a:tc hMerge="1"/>
              </a:tr>
              <a:tr h="224525">
                <a:tc gridSpan="5">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£259,800 – £240,000 = £19,800</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hMerge="1"/>
                <a:tc hMerge="1"/>
                <a:tc hMerge="1"/>
                <a:tc hMerge="1"/>
              </a:tr>
              <a:tr h="43917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800"/>
                        <a:buFont typeface="Arial"/>
                        <a:buNone/>
                      </a:pPr>
                      <a:r>
                        <a:rPr b="1" lang="en-GB" sz="800" u="none" cap="none" strike="noStrike">
                          <a:solidFill>
                            <a:schemeClr val="dk1"/>
                          </a:solidFill>
                        </a:rPr>
                        <a:t>Breakeven </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hMerge="1"/>
                <a:tc hMerge="1"/>
                <a:tc hMerge="1"/>
                <a:tc hMerge="1"/>
              </a:tr>
              <a:tr h="22452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Example for 200 units</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hMerge="1"/>
                <a:tc hMerge="1"/>
                <a:tc hMerge="1"/>
                <a:tc hMerge="1"/>
              </a:tr>
              <a:tr h="43917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 </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hMerge="1"/>
                <a:tc hMerge="1"/>
                <a:tc hMerge="1"/>
                <a:tc hMerge="1"/>
              </a:tr>
              <a:tr h="439175">
                <a:tc rowSpan="2">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 </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 </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Breakeven point =</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45098"/>
                      </a:srgbClr>
                    </a:solidFill>
                  </a:tcPr>
                </a:tc>
                <a:tc gridSpan="4">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a:p>
                    <a:p>
                      <a:pPr indent="0" lvl="0" marL="0" marR="0" rtl="0" algn="ctr">
                        <a:lnSpc>
                          <a:spcPct val="115000"/>
                        </a:lnSpc>
                        <a:spcBef>
                          <a:spcPts val="800"/>
                        </a:spcBef>
                        <a:spcAft>
                          <a:spcPts val="0"/>
                        </a:spcAft>
                        <a:buClr>
                          <a:schemeClr val="dk1"/>
                        </a:buClr>
                        <a:buSzPts val="800"/>
                        <a:buFont typeface="Arial"/>
                        <a:buNone/>
                      </a:pPr>
                      <a:r>
                        <a:rPr lang="en-GB" sz="800" u="none" cap="none" strike="noStrike">
                          <a:solidFill>
                            <a:schemeClr val="dk1"/>
                          </a:solidFill>
                        </a:rPr>
                        <a:t>Fixed Costs</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hMerge="1"/>
                <a:tc hMerge="1"/>
                <a:tc hMerge="1"/>
              </a:tr>
              <a:tr h="224525">
                <a:tc vMerge="1"/>
                <a:tc gridSpan="4">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Selling Price – Variable cost</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hMerge="1"/>
                <a:tc hMerge="1"/>
                <a:tc hMerge="1"/>
              </a:tr>
              <a:tr h="43917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 </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£20,000</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a:p>
                    <a:p>
                      <a:pPr indent="0" lvl="0" marL="0" marR="0" rtl="0" algn="ctr">
                        <a:lnSpc>
                          <a:spcPct val="115000"/>
                        </a:lnSpc>
                        <a:spcBef>
                          <a:spcPts val="800"/>
                        </a:spcBef>
                        <a:spcAft>
                          <a:spcPts val="0"/>
                        </a:spcAft>
                        <a:buClr>
                          <a:schemeClr val="dk1"/>
                        </a:buClr>
                        <a:buSzPts val="800"/>
                        <a:buFont typeface="Arial"/>
                        <a:buNone/>
                      </a:pPr>
                      <a:r>
                        <a:rPr lang="en-GB" sz="800" u="none" cap="none" strike="noStrike">
                          <a:solidFill>
                            <a:schemeClr val="dk1"/>
                          </a:solidFill>
                        </a:rPr>
                        <a:t>£20,000</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a:p>
                    <a:p>
                      <a:pPr indent="0" lvl="0" marL="0" marR="0" rtl="0" algn="ctr">
                        <a:lnSpc>
                          <a:spcPct val="115000"/>
                        </a:lnSpc>
                        <a:spcBef>
                          <a:spcPts val="800"/>
                        </a:spcBef>
                        <a:spcAft>
                          <a:spcPts val="0"/>
                        </a:spcAft>
                        <a:buClr>
                          <a:schemeClr val="dk1"/>
                        </a:buClr>
                        <a:buSzPts val="800"/>
                        <a:buFont typeface="Arial"/>
                        <a:buNone/>
                      </a:pPr>
                      <a:r>
                        <a:rPr lang="en-GB" sz="800" u="none" cap="none" strike="noStrike">
                          <a:solidFill>
                            <a:schemeClr val="dk1"/>
                          </a:solidFill>
                        </a:rPr>
                        <a:t>£20,000</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a:p>
                    <a:p>
                      <a:pPr indent="0" lvl="0" marL="0" marR="0" rtl="0" algn="ctr">
                        <a:lnSpc>
                          <a:spcPct val="115000"/>
                        </a:lnSpc>
                        <a:spcBef>
                          <a:spcPts val="800"/>
                        </a:spcBef>
                        <a:spcAft>
                          <a:spcPts val="0"/>
                        </a:spcAft>
                        <a:buClr>
                          <a:schemeClr val="dk1"/>
                        </a:buClr>
                        <a:buSzPts val="800"/>
                        <a:buFont typeface="Arial"/>
                        <a:buNone/>
                      </a:pPr>
                      <a:r>
                        <a:rPr lang="en-GB" sz="800" u="none" cap="none" strike="noStrike">
                          <a:solidFill>
                            <a:schemeClr val="dk1"/>
                          </a:solidFill>
                        </a:rPr>
                        <a:t>£20,000</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rowSpan="2">
                  <a:txBody>
                    <a:bodyPr/>
                    <a:lstStyle/>
                    <a:p>
                      <a:pPr indent="0" lvl="0" marL="0" marR="0" rtl="0" algn="l">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a:p>
                    <a:p>
                      <a:pPr indent="0" lvl="0" marL="0" marR="0" rtl="0" algn="l">
                        <a:lnSpc>
                          <a:spcPct val="115000"/>
                        </a:lnSpc>
                        <a:spcBef>
                          <a:spcPts val="800"/>
                        </a:spcBef>
                        <a:spcAft>
                          <a:spcPts val="0"/>
                        </a:spcAft>
                        <a:buClr>
                          <a:schemeClr val="dk1"/>
                        </a:buClr>
                        <a:buSzPts val="800"/>
                        <a:buFont typeface="Arial"/>
                        <a:buNone/>
                      </a:pPr>
                      <a:r>
                        <a:rPr lang="en-GB" sz="800" u="none" cap="none" strike="noStrike">
                          <a:solidFill>
                            <a:schemeClr val="dk1"/>
                          </a:solidFill>
                        </a:rPr>
                        <a:t> </a:t>
                      </a:r>
                      <a:endParaRPr/>
                    </a:p>
                    <a:p>
                      <a:pPr indent="0" lvl="0" marL="0" marR="0" rtl="0" algn="l">
                        <a:lnSpc>
                          <a:spcPct val="115000"/>
                        </a:lnSpc>
                        <a:spcBef>
                          <a:spcPts val="800"/>
                        </a:spcBef>
                        <a:spcAft>
                          <a:spcPts val="0"/>
                        </a:spcAft>
                        <a:buClr>
                          <a:schemeClr val="dk1"/>
                        </a:buClr>
                        <a:buSzPts val="800"/>
                        <a:buFont typeface="Arial"/>
                        <a:buNone/>
                      </a:pPr>
                      <a:r>
                        <a:rPr lang="en-GB" sz="800" u="none" cap="none" strike="noStrike">
                          <a:solidFill>
                            <a:schemeClr val="dk1"/>
                          </a:solidFill>
                        </a:rPr>
                        <a:t>100.50 units</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45098"/>
                      </a:srgbClr>
                    </a:solidFill>
                  </a:tcPr>
                </a:tc>
              </a:tr>
              <a:tr h="2245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£1,299</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-£1,100</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£199</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£199</a:t>
                      </a:r>
                      <a:endParaRPr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vMerge="1"/>
              </a:tr>
              <a:tr h="43917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Rounded up:</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 </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hMerge="1"/>
                <a:tc hMerge="1"/>
                <a:tc hMerge="1"/>
                <a:tc hMerge="1"/>
              </a:tr>
              <a:tr h="22452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Breakeven point = 101</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hMerge="1"/>
                <a:tc hMerge="1"/>
                <a:tc hMerge="1"/>
                <a:tc hMerge="1"/>
              </a:tr>
              <a:tr h="43917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800"/>
                        <a:buFont typeface="Arial"/>
                        <a:buNone/>
                      </a:pPr>
                      <a:r>
                        <a:rPr b="1" lang="en-GB" sz="800" u="none" cap="none" strike="noStrike">
                          <a:solidFill>
                            <a:schemeClr val="dk1"/>
                          </a:solidFill>
                        </a:rPr>
                        <a:t>Margin of safety</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BFBFBF"/>
                      </a:solidFill>
                      <a:prstDash val="solid"/>
                      <a:round/>
                      <a:headEnd len="sm" w="sm" type="none"/>
                      <a:tailEnd len="sm" w="sm" type="none"/>
                    </a:lnB>
                    <a:solidFill>
                      <a:srgbClr val="F2F2F2">
                        <a:alpha val="45098"/>
                      </a:srgbClr>
                    </a:solidFill>
                  </a:tcPr>
                </a:tc>
                <a:tc hMerge="1"/>
                <a:tc hMerge="1"/>
                <a:tc hMerge="1"/>
                <a:tc hMerge="1"/>
              </a:tr>
              <a:tr h="439175">
                <a:tc gridSpan="5">
                  <a:txBody>
                    <a:bodyPr/>
                    <a:lstStyle/>
                    <a:p>
                      <a:pPr indent="0" lvl="0" marL="0" marR="0" rtl="0" algn="l">
                        <a:lnSpc>
                          <a:spcPct val="115000"/>
                        </a:lnSpc>
                        <a:spcBef>
                          <a:spcPts val="0"/>
                        </a:spcBef>
                        <a:spcAft>
                          <a:spcPts val="0"/>
                        </a:spcAft>
                        <a:buClr>
                          <a:schemeClr val="dk1"/>
                        </a:buClr>
                        <a:buSzPts val="800"/>
                        <a:buFont typeface="Arial"/>
                        <a:buNone/>
                      </a:pPr>
                      <a:r>
                        <a:rPr b="1" lang="en-GB" sz="8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Margin of safety = Actual sales (predicted sales in this case)-Breakeven sales</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BFBFB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FBFBF">
                        <a:alpha val="34902"/>
                      </a:srgbClr>
                    </a:solidFill>
                  </a:tcPr>
                </a:tc>
                <a:tc hMerge="1"/>
                <a:tc hMerge="1"/>
                <a:tc hMerge="1"/>
                <a:tc hMerge="1"/>
              </a:tr>
              <a:tr h="224525">
                <a:tc gridSpan="5">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200 - 101 = 99</a:t>
                      </a:r>
                      <a:endParaRPr b="1" sz="800" u="none" cap="none" strike="noStrike">
                        <a:solidFill>
                          <a:schemeClr val="dk1"/>
                        </a:solidFill>
                        <a:latin typeface="Arial"/>
                        <a:ea typeface="Arial"/>
                        <a:cs typeface="Arial"/>
                        <a:sym typeface="Arial"/>
                      </a:endParaRPr>
                    </a:p>
                  </a:txBody>
                  <a:tcPr marT="62925" marB="0" marR="27200" marL="2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45098"/>
                      </a:srgbClr>
                    </a:solidFill>
                  </a:tcPr>
                </a:tc>
                <a:tc hMerge="1"/>
                <a:tc hMerge="1"/>
                <a:tc hMerge="1"/>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5" name="Shape 335"/>
        <p:cNvGrpSpPr/>
        <p:nvPr/>
      </p:nvGrpSpPr>
      <p:grpSpPr>
        <a:xfrm>
          <a:off x="0" y="0"/>
          <a:ext cx="0" cy="0"/>
          <a:chOff x="0" y="0"/>
          <a:chExt cx="0" cy="0"/>
        </a:xfrm>
      </p:grpSpPr>
      <p:sp>
        <p:nvSpPr>
          <p:cNvPr id="336" name="Google Shape;336;p3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7" name="Google Shape;337;p31"/>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8" name="Google Shape;338;p31"/>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39" name="Google Shape;339;p31"/>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0" name="Google Shape;340;p31"/>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1" name="Google Shape;341;p31"/>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42" name="Google Shape;342;p31"/>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43" name="Google Shape;343;p31"/>
          <p:cNvGraphicFramePr/>
          <p:nvPr/>
        </p:nvGraphicFramePr>
        <p:xfrm>
          <a:off x="2726615" y="643467"/>
          <a:ext cx="3000000" cy="3000000"/>
        </p:xfrm>
        <a:graphic>
          <a:graphicData uri="http://schemas.openxmlformats.org/drawingml/2006/table">
            <a:tbl>
              <a:tblPr bandRow="1" firstCol="1" firstRow="1">
                <a:solidFill>
                  <a:srgbClr val="F2F2F2">
                    <a:alpha val="30196"/>
                  </a:srgbClr>
                </a:solidFill>
                <a:tableStyleId>{CCFE3B12-8877-4059-A091-84B4A071E251}</a:tableStyleId>
              </a:tblPr>
              <a:tblGrid>
                <a:gridCol w="2696700"/>
                <a:gridCol w="1010525"/>
                <a:gridCol w="1010525"/>
                <a:gridCol w="1010525"/>
                <a:gridCol w="1010525"/>
              </a:tblGrid>
              <a:tr h="309500">
                <a:tc>
                  <a:txBody>
                    <a:bodyPr/>
                    <a:lstStyle/>
                    <a:p>
                      <a:pPr indent="0" lvl="0" marL="0" marR="0" rtl="0" algn="ctr">
                        <a:lnSpc>
                          <a:spcPct val="115000"/>
                        </a:lnSpc>
                        <a:spcBef>
                          <a:spcPts val="0"/>
                        </a:spcBef>
                        <a:spcAft>
                          <a:spcPts val="0"/>
                        </a:spcAft>
                        <a:buClr>
                          <a:schemeClr val="lt1"/>
                        </a:buClr>
                        <a:buSzPts val="1000"/>
                        <a:buFont typeface="Arial"/>
                        <a:buNone/>
                      </a:pPr>
                      <a:r>
                        <a:rPr b="0" lang="en-GB" sz="1000" u="none" cap="none" strike="noStrike">
                          <a:solidFill>
                            <a:schemeClr val="lt1"/>
                          </a:solidFill>
                        </a:rPr>
                        <a:t>Components</a:t>
                      </a:r>
                      <a:endParaRPr b="0" sz="1000" u="none" cap="none" strike="noStrike">
                        <a:solidFill>
                          <a:schemeClr val="lt1"/>
                        </a:solidFill>
                        <a:latin typeface="Arial"/>
                        <a:ea typeface="Arial"/>
                        <a:cs typeface="Arial"/>
                        <a:sym typeface="Arial"/>
                      </a:endParaRPr>
                    </a:p>
                  </a:txBody>
                  <a:tcPr marT="62775" marB="62775" marR="27950" marL="81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000"/>
                        <a:buFont typeface="Arial"/>
                        <a:buNone/>
                      </a:pPr>
                      <a:r>
                        <a:rPr b="0" lang="en-GB" sz="1000" u="none" cap="none" strike="noStrike">
                          <a:solidFill>
                            <a:schemeClr val="lt1"/>
                          </a:solidFill>
                        </a:rPr>
                        <a:t>Value</a:t>
                      </a:r>
                      <a:endParaRPr b="0" sz="1000" u="none" cap="none" strike="noStrike">
                        <a:solidFill>
                          <a:schemeClr val="lt1"/>
                        </a:solidFill>
                        <a:latin typeface="Arial"/>
                        <a:ea typeface="Arial"/>
                        <a:cs typeface="Arial"/>
                        <a:sym typeface="Arial"/>
                      </a:endParaRPr>
                    </a:p>
                  </a:txBody>
                  <a:tcPr marT="62775" marB="62775" marR="27950" marL="81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000"/>
                        <a:buFont typeface="Arial"/>
                        <a:buNone/>
                      </a:pPr>
                      <a:r>
                        <a:rPr b="0" lang="en-GB" sz="1000" u="none" cap="none" strike="noStrike">
                          <a:solidFill>
                            <a:schemeClr val="lt1"/>
                          </a:solidFill>
                        </a:rPr>
                        <a:t>Cost</a:t>
                      </a:r>
                      <a:endParaRPr b="0" sz="1000" u="none" cap="none" strike="noStrike">
                        <a:solidFill>
                          <a:schemeClr val="lt1"/>
                        </a:solidFill>
                        <a:latin typeface="Arial"/>
                        <a:ea typeface="Arial"/>
                        <a:cs typeface="Arial"/>
                        <a:sym typeface="Arial"/>
                      </a:endParaRPr>
                    </a:p>
                  </a:txBody>
                  <a:tcPr marT="62775" marB="62775" marR="27950" marL="81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000"/>
                        <a:buFont typeface="Arial"/>
                        <a:buNone/>
                      </a:pPr>
                      <a:r>
                        <a:rPr b="0" lang="en-GB" sz="1000" u="none" cap="none" strike="noStrike">
                          <a:solidFill>
                            <a:schemeClr val="lt1"/>
                          </a:solidFill>
                        </a:rPr>
                        <a:t>Left</a:t>
                      </a:r>
                      <a:endParaRPr b="0" sz="1000" u="none" cap="none" strike="noStrike">
                        <a:solidFill>
                          <a:schemeClr val="lt1"/>
                        </a:solidFill>
                        <a:latin typeface="Arial"/>
                        <a:ea typeface="Arial"/>
                        <a:cs typeface="Arial"/>
                        <a:sym typeface="Arial"/>
                      </a:endParaRPr>
                    </a:p>
                  </a:txBody>
                  <a:tcPr marT="62775" marB="62775" marR="27950" marL="81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000"/>
                        <a:buFont typeface="Arial"/>
                        <a:buNone/>
                      </a:pPr>
                      <a:r>
                        <a:rPr b="0" lang="en-GB" sz="1000" u="none" cap="none" strike="noStrike">
                          <a:solidFill>
                            <a:schemeClr val="lt1"/>
                          </a:solidFill>
                        </a:rPr>
                        <a:t>Total</a:t>
                      </a:r>
                      <a:endParaRPr b="0" sz="1000" u="none" cap="none" strike="noStrike">
                        <a:solidFill>
                          <a:schemeClr val="lt1"/>
                        </a:solidFill>
                        <a:latin typeface="Arial"/>
                        <a:ea typeface="Arial"/>
                        <a:cs typeface="Arial"/>
                        <a:sym typeface="Arial"/>
                      </a:endParaRPr>
                    </a:p>
                  </a:txBody>
                  <a:tcPr marT="62775" marB="62775" marR="27950" marL="816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 </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 </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 </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 </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£1,299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Battery</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£1,249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£1,299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Processor</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£1,099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£1,249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Camera system</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£180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£180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£919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£1,099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Face id sensors</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£40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£40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£879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£919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Screen</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£200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£200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£679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£879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Ram</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£30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£30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£649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£679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Storage</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£80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£80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£569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£649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Motherboard</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£60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£60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£569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Speaker and Microphone</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£489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Charging Port type-C</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£15</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£15</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£474</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£489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Frame and glass body</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£75</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£75</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£399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£474</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Other small parts</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£100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£100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£399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Distribution </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£249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Packing</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£50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£249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r h="309500">
                <a:tc>
                  <a:txBody>
                    <a:bodyPr/>
                    <a:lstStyle/>
                    <a:p>
                      <a:pPr indent="-457200" lvl="0" marL="45720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Total </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£1,100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£1,100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457200" lvl="0" marL="45720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Profit</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£0</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c>
                  <a:txBody>
                    <a:bodyPr/>
                    <a:lstStyle/>
                    <a:p>
                      <a:pPr indent="0" lvl="0" marL="0" marR="0" rtl="0" algn="ctr">
                        <a:lnSpc>
                          <a:spcPct val="115000"/>
                        </a:lnSpc>
                        <a:spcBef>
                          <a:spcPts val="0"/>
                        </a:spcBef>
                        <a:spcAft>
                          <a:spcPts val="0"/>
                        </a:spcAft>
                        <a:buClr>
                          <a:schemeClr val="dk1"/>
                        </a:buClr>
                        <a:buSzPts val="1000"/>
                        <a:buFont typeface="Arial"/>
                        <a:buNone/>
                      </a:pPr>
                      <a:r>
                        <a:rPr lang="en-GB" sz="1000" u="none" cap="none" strike="noStrike">
                          <a:solidFill>
                            <a:schemeClr val="dk1"/>
                          </a:solidFill>
                        </a:rPr>
                        <a:t>£199</a:t>
                      </a:r>
                      <a:endParaRPr sz="1000" u="none" cap="none" strike="noStrike">
                        <a:solidFill>
                          <a:schemeClr val="dk1"/>
                        </a:solidFill>
                        <a:latin typeface="Arial"/>
                        <a:ea typeface="Arial"/>
                        <a:cs typeface="Arial"/>
                        <a:sym typeface="Arial"/>
                      </a:endParaRPr>
                    </a:p>
                  </a:txBody>
                  <a:tcPr marT="62775" marB="62775" marR="27950" marL="8162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6" name="Shape 116"/>
        <p:cNvGrpSpPr/>
        <p:nvPr/>
      </p:nvGrpSpPr>
      <p:grpSpPr>
        <a:xfrm>
          <a:off x="0" y="0"/>
          <a:ext cx="0" cy="0"/>
          <a:chOff x="0" y="0"/>
          <a:chExt cx="0" cy="0"/>
        </a:xfrm>
      </p:grpSpPr>
      <p:sp>
        <p:nvSpPr>
          <p:cNvPr id="117" name="Google Shape;117;p14"/>
          <p:cNvSpPr txBox="1"/>
          <p:nvPr>
            <p:ph type="title"/>
          </p:nvPr>
        </p:nvSpPr>
        <p:spPr>
          <a:xfrm>
            <a:off x="481011" y="327025"/>
            <a:ext cx="5324477" cy="16303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b="1" lang="en-GB" sz="3600">
                <a:highlight>
                  <a:srgbClr val="FFFFFF"/>
                </a:highlight>
                <a:latin typeface="Arial"/>
                <a:ea typeface="Arial"/>
                <a:cs typeface="Arial"/>
                <a:sym typeface="Arial"/>
              </a:rPr>
              <a:t>Breakeven Analysis </a:t>
            </a:r>
            <a:endParaRPr sz="3600"/>
          </a:p>
        </p:txBody>
      </p:sp>
      <p:pic>
        <p:nvPicPr>
          <p:cNvPr id="118" name="Google Shape;118;p14"/>
          <p:cNvPicPr preferRelativeResize="0"/>
          <p:nvPr/>
        </p:nvPicPr>
        <p:blipFill rotWithShape="1">
          <a:blip r:embed="rId3">
            <a:alphaModFix/>
          </a:blip>
          <a:srcRect b="-2" l="22710" r="16679" t="0"/>
          <a:stretch/>
        </p:blipFill>
        <p:spPr>
          <a:xfrm>
            <a:off x="5966355" y="1"/>
            <a:ext cx="6225645" cy="6856412"/>
          </a:xfrm>
          <a:custGeom>
            <a:rect b="b" l="l" r="r" t="t"/>
            <a:pathLst>
              <a:path extrusionOk="0" h="6856412" w="562003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ln>
            <a:noFill/>
          </a:ln>
        </p:spPr>
      </p:pic>
      <p:grpSp>
        <p:nvGrpSpPr>
          <p:cNvPr id="119" name="Google Shape;119;p14"/>
          <p:cNvGrpSpPr/>
          <p:nvPr/>
        </p:nvGrpSpPr>
        <p:grpSpPr>
          <a:xfrm>
            <a:off x="481013" y="2286479"/>
            <a:ext cx="5324475" cy="3918581"/>
            <a:chOff x="0" y="478"/>
            <a:chExt cx="5324475" cy="3918581"/>
          </a:xfrm>
        </p:grpSpPr>
        <p:cxnSp>
          <p:nvCxnSpPr>
            <p:cNvPr id="120" name="Google Shape;120;p14"/>
            <p:cNvCxnSpPr/>
            <p:nvPr/>
          </p:nvCxnSpPr>
          <p:spPr>
            <a:xfrm>
              <a:off x="0" y="478"/>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21" name="Google Shape;121;p14"/>
            <p:cNvSpPr/>
            <p:nvPr/>
          </p:nvSpPr>
          <p:spPr>
            <a:xfrm>
              <a:off x="0" y="478"/>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4"/>
            <p:cNvSpPr txBox="1"/>
            <p:nvPr/>
          </p:nvSpPr>
          <p:spPr>
            <a:xfrm>
              <a:off x="0" y="478"/>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0" i="0" lang="en-GB" sz="1500" u="none" cap="none" strike="noStrike">
                  <a:solidFill>
                    <a:schemeClr val="dk1"/>
                  </a:solidFill>
                  <a:latin typeface="Arial"/>
                  <a:ea typeface="Arial"/>
                  <a:cs typeface="Arial"/>
                  <a:sym typeface="Arial"/>
                </a:rPr>
                <a:t>Breakeven analysis shows the level of output or sales needed for a business to cover all its costs.</a:t>
              </a:r>
              <a:endParaRPr/>
            </a:p>
          </p:txBody>
        </p:sp>
        <p:cxnSp>
          <p:nvCxnSpPr>
            <p:cNvPr id="123" name="Google Shape;123;p14"/>
            <p:cNvCxnSpPr/>
            <p:nvPr/>
          </p:nvCxnSpPr>
          <p:spPr>
            <a:xfrm>
              <a:off x="0" y="560275"/>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24" name="Google Shape;124;p14"/>
            <p:cNvSpPr/>
            <p:nvPr/>
          </p:nvSpPr>
          <p:spPr>
            <a:xfrm>
              <a:off x="0" y="560275"/>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4"/>
            <p:cNvSpPr txBox="1"/>
            <p:nvPr/>
          </p:nvSpPr>
          <p:spPr>
            <a:xfrm>
              <a:off x="0" y="560275"/>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0" i="0" lang="en-GB" sz="1500" u="none" cap="none" strike="noStrike">
                  <a:solidFill>
                    <a:schemeClr val="dk1"/>
                  </a:solidFill>
                  <a:latin typeface="Arial"/>
                  <a:ea typeface="Arial"/>
                  <a:cs typeface="Arial"/>
                  <a:sym typeface="Arial"/>
                </a:rPr>
                <a:t>Key parts of breakeven analysis</a:t>
              </a:r>
              <a:endParaRPr/>
            </a:p>
          </p:txBody>
        </p:sp>
        <p:cxnSp>
          <p:nvCxnSpPr>
            <p:cNvPr id="126" name="Google Shape;126;p14"/>
            <p:cNvCxnSpPr/>
            <p:nvPr/>
          </p:nvCxnSpPr>
          <p:spPr>
            <a:xfrm>
              <a:off x="0" y="1120073"/>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27" name="Google Shape;127;p14"/>
            <p:cNvSpPr/>
            <p:nvPr/>
          </p:nvSpPr>
          <p:spPr>
            <a:xfrm>
              <a:off x="0" y="1120073"/>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4"/>
            <p:cNvSpPr txBox="1"/>
            <p:nvPr/>
          </p:nvSpPr>
          <p:spPr>
            <a:xfrm>
              <a:off x="0" y="1120073"/>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Fixed costs</a:t>
              </a:r>
              <a:r>
                <a:rPr b="0" i="0" lang="en-GB" sz="1500" u="none" cap="none" strike="noStrike">
                  <a:solidFill>
                    <a:schemeClr val="dk1"/>
                  </a:solidFill>
                  <a:latin typeface="Arial"/>
                  <a:ea typeface="Arial"/>
                  <a:cs typeface="Arial"/>
                  <a:sym typeface="Arial"/>
                </a:rPr>
                <a:t> – costs that do not change with output (e.g. rent, salaries, marketing)</a:t>
              </a:r>
              <a:endParaRPr/>
            </a:p>
          </p:txBody>
        </p:sp>
        <p:cxnSp>
          <p:nvCxnSpPr>
            <p:cNvPr id="129" name="Google Shape;129;p14"/>
            <p:cNvCxnSpPr/>
            <p:nvPr/>
          </p:nvCxnSpPr>
          <p:spPr>
            <a:xfrm>
              <a:off x="0" y="1679870"/>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0" name="Google Shape;130;p14"/>
            <p:cNvSpPr/>
            <p:nvPr/>
          </p:nvSpPr>
          <p:spPr>
            <a:xfrm>
              <a:off x="0" y="1679870"/>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4"/>
            <p:cNvSpPr txBox="1"/>
            <p:nvPr/>
          </p:nvSpPr>
          <p:spPr>
            <a:xfrm>
              <a:off x="0" y="1679870"/>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Variable costs</a:t>
              </a:r>
              <a:r>
                <a:rPr b="0" i="0" lang="en-GB" sz="1500" u="none" cap="none" strike="noStrike">
                  <a:solidFill>
                    <a:schemeClr val="dk1"/>
                  </a:solidFill>
                  <a:latin typeface="Arial"/>
                  <a:ea typeface="Arial"/>
                  <a:cs typeface="Arial"/>
                  <a:sym typeface="Arial"/>
                </a:rPr>
                <a:t> – costs that change with output (e.g. components, packaging)</a:t>
              </a:r>
              <a:endParaRPr/>
            </a:p>
          </p:txBody>
        </p:sp>
        <p:cxnSp>
          <p:nvCxnSpPr>
            <p:cNvPr id="132" name="Google Shape;132;p14"/>
            <p:cNvCxnSpPr/>
            <p:nvPr/>
          </p:nvCxnSpPr>
          <p:spPr>
            <a:xfrm>
              <a:off x="0" y="2239667"/>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3" name="Google Shape;133;p14"/>
            <p:cNvSpPr/>
            <p:nvPr/>
          </p:nvSpPr>
          <p:spPr>
            <a:xfrm>
              <a:off x="0" y="2239667"/>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4"/>
            <p:cNvSpPr txBox="1"/>
            <p:nvPr/>
          </p:nvSpPr>
          <p:spPr>
            <a:xfrm>
              <a:off x="0" y="2239667"/>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Revenue</a:t>
              </a:r>
              <a:r>
                <a:rPr b="0" i="0" lang="en-GB" sz="1500" u="none" cap="none" strike="noStrike">
                  <a:solidFill>
                    <a:schemeClr val="dk1"/>
                  </a:solidFill>
                  <a:latin typeface="Arial"/>
                  <a:ea typeface="Arial"/>
                  <a:cs typeface="Arial"/>
                  <a:sym typeface="Arial"/>
                </a:rPr>
                <a:t> – money earned from sales</a:t>
              </a:r>
              <a:endParaRPr/>
            </a:p>
          </p:txBody>
        </p:sp>
        <p:cxnSp>
          <p:nvCxnSpPr>
            <p:cNvPr id="135" name="Google Shape;135;p14"/>
            <p:cNvCxnSpPr/>
            <p:nvPr/>
          </p:nvCxnSpPr>
          <p:spPr>
            <a:xfrm>
              <a:off x="0" y="2799464"/>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6" name="Google Shape;136;p14"/>
            <p:cNvSpPr/>
            <p:nvPr/>
          </p:nvSpPr>
          <p:spPr>
            <a:xfrm>
              <a:off x="0" y="2799464"/>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4"/>
            <p:cNvSpPr txBox="1"/>
            <p:nvPr/>
          </p:nvSpPr>
          <p:spPr>
            <a:xfrm>
              <a:off x="0" y="2799464"/>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Contribution</a:t>
              </a:r>
              <a:r>
                <a:rPr b="0" i="0" lang="en-GB" sz="1500" u="none" cap="none" strike="noStrike">
                  <a:solidFill>
                    <a:schemeClr val="dk1"/>
                  </a:solidFill>
                  <a:latin typeface="Arial"/>
                  <a:ea typeface="Arial"/>
                  <a:cs typeface="Arial"/>
                  <a:sym typeface="Arial"/>
                </a:rPr>
                <a:t> – selling price minus variable cost</a:t>
              </a:r>
              <a:endParaRPr/>
            </a:p>
          </p:txBody>
        </p:sp>
        <p:cxnSp>
          <p:nvCxnSpPr>
            <p:cNvPr id="138" name="Google Shape;138;p14"/>
            <p:cNvCxnSpPr/>
            <p:nvPr/>
          </p:nvCxnSpPr>
          <p:spPr>
            <a:xfrm>
              <a:off x="0" y="3359262"/>
              <a:ext cx="5324475" cy="0"/>
            </a:xfrm>
            <a:prstGeom prst="straightConnector1">
              <a:avLst/>
            </a:prstGeom>
            <a:solidFill>
              <a:srgbClr val="176B22"/>
            </a:solidFill>
            <a:ln cap="flat" cmpd="sng" w="19050">
              <a:solidFill>
                <a:srgbClr val="176B22"/>
              </a:solidFill>
              <a:prstDash val="solid"/>
              <a:miter lim="800000"/>
              <a:headEnd len="sm" w="sm" type="none"/>
              <a:tailEnd len="sm" w="sm" type="none"/>
            </a:ln>
          </p:spPr>
        </p:cxnSp>
        <p:sp>
          <p:nvSpPr>
            <p:cNvPr id="139" name="Google Shape;139;p14"/>
            <p:cNvSpPr/>
            <p:nvPr/>
          </p:nvSpPr>
          <p:spPr>
            <a:xfrm>
              <a:off x="0" y="3359262"/>
              <a:ext cx="5324475" cy="55979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4"/>
            <p:cNvSpPr txBox="1"/>
            <p:nvPr/>
          </p:nvSpPr>
          <p:spPr>
            <a:xfrm>
              <a:off x="0" y="3359262"/>
              <a:ext cx="5324475" cy="559797"/>
            </a:xfrm>
            <a:prstGeom prst="rect">
              <a:avLst/>
            </a:prstGeom>
            <a:noFill/>
            <a:ln>
              <a:noFill/>
            </a:ln>
          </p:spPr>
          <p:txBody>
            <a:bodyPr anchorCtr="0" anchor="t" bIns="57150" lIns="57150" spcFirstLastPara="1" rIns="57150" wrap="square" tIns="57150">
              <a:noAutofit/>
            </a:bodyPr>
            <a:lstStyle/>
            <a:p>
              <a:pPr indent="0" lvl="0" marL="0" marR="0" rtl="0" algn="l">
                <a:lnSpc>
                  <a:spcPct val="90000"/>
                </a:lnSpc>
                <a:spcBef>
                  <a:spcPts val="0"/>
                </a:spcBef>
                <a:spcAft>
                  <a:spcPts val="0"/>
                </a:spcAft>
                <a:buClr>
                  <a:schemeClr val="dk1"/>
                </a:buClr>
                <a:buSzPts val="1500"/>
                <a:buFont typeface="Arial"/>
                <a:buNone/>
              </a:pPr>
              <a:r>
                <a:rPr b="1" i="0" lang="en-GB" sz="1500" u="none" cap="none" strike="noStrike">
                  <a:solidFill>
                    <a:schemeClr val="dk1"/>
                  </a:solidFill>
                  <a:latin typeface="Arial"/>
                  <a:ea typeface="Arial"/>
                  <a:cs typeface="Arial"/>
                  <a:sym typeface="Arial"/>
                </a:rPr>
                <a:t>Breakeven point</a:t>
              </a:r>
              <a:r>
                <a:rPr b="0" i="0" lang="en-GB" sz="1500" u="none" cap="none" strike="noStrike">
                  <a:solidFill>
                    <a:schemeClr val="dk1"/>
                  </a:solidFill>
                  <a:latin typeface="Arial"/>
                  <a:ea typeface="Arial"/>
                  <a:cs typeface="Arial"/>
                  <a:sym typeface="Arial"/>
                </a:rPr>
                <a:t> – the number of units needed to cover all costs</a:t>
              </a: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7" name="Shape 347"/>
        <p:cNvGrpSpPr/>
        <p:nvPr/>
      </p:nvGrpSpPr>
      <p:grpSpPr>
        <a:xfrm>
          <a:off x="0" y="0"/>
          <a:ext cx="0" cy="0"/>
          <a:chOff x="0" y="0"/>
          <a:chExt cx="0" cy="0"/>
        </a:xfrm>
      </p:grpSpPr>
      <p:sp>
        <p:nvSpPr>
          <p:cNvPr id="348" name="Google Shape;348;p3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349" name="Google Shape;349;p32"/>
          <p:cNvGrpSpPr/>
          <p:nvPr/>
        </p:nvGrpSpPr>
        <p:grpSpPr>
          <a:xfrm flipH="1">
            <a:off x="10741136" y="-454724"/>
            <a:ext cx="2323655" cy="2323656"/>
            <a:chOff x="-872270" y="-454724"/>
            <a:chExt cx="2323655" cy="2323656"/>
          </a:xfrm>
        </p:grpSpPr>
        <p:sp>
          <p:nvSpPr>
            <p:cNvPr id="350" name="Google Shape;350;p32"/>
            <p:cNvSpPr/>
            <p:nvPr/>
          </p:nvSpPr>
          <p:spPr>
            <a:xfrm rot="2700000">
              <a:off x="-415188" y="-231223"/>
              <a:ext cx="1409491" cy="1876653"/>
            </a:xfrm>
            <a:custGeom>
              <a:rect b="b" l="l" r="r" t="t"/>
              <a:pathLst>
                <a:path extrusionOk="0" h="1876653" w="1409491">
                  <a:moveTo>
                    <a:pt x="0" y="643075"/>
                  </a:moveTo>
                  <a:lnTo>
                    <a:pt x="643075" y="0"/>
                  </a:lnTo>
                  <a:lnTo>
                    <a:pt x="1409491" y="0"/>
                  </a:lnTo>
                  <a:lnTo>
                    <a:pt x="1409491" y="1876653"/>
                  </a:lnTo>
                  <a:lnTo>
                    <a:pt x="1233578" y="1876653"/>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1" name="Google Shape;351;p32"/>
            <p:cNvSpPr/>
            <p:nvPr/>
          </p:nvSpPr>
          <p:spPr>
            <a:xfrm rot="2700000">
              <a:off x="301285" y="1282788"/>
              <a:ext cx="485578" cy="48557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352" name="Google Shape;352;p32"/>
          <p:cNvSpPr/>
          <p:nvPr/>
        </p:nvSpPr>
        <p:spPr>
          <a:xfrm rot="2700000">
            <a:off x="2737196" y="6033666"/>
            <a:ext cx="645368" cy="645368"/>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53" name="Google Shape;353;p32"/>
          <p:cNvSpPr/>
          <p:nvPr/>
        </p:nvSpPr>
        <p:spPr>
          <a:xfrm>
            <a:off x="1343436" y="5721108"/>
            <a:ext cx="2261965" cy="1136891"/>
          </a:xfrm>
          <a:prstGeom prst="triangle">
            <a:avLst>
              <a:gd fmla="val 50000" name="adj"/>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54" name="Google Shape;354;p32"/>
          <p:cNvGraphicFramePr/>
          <p:nvPr/>
        </p:nvGraphicFramePr>
        <p:xfrm>
          <a:off x="2054047" y="643467"/>
          <a:ext cx="3000000" cy="3000000"/>
        </p:xfrm>
        <a:graphic>
          <a:graphicData uri="http://schemas.openxmlformats.org/drawingml/2006/table">
            <a:tbl>
              <a:tblPr bandRow="1" firstCol="1" firstRow="1">
                <a:noFill/>
                <a:tableStyleId>{CCFE3B12-8877-4059-A091-84B4A071E251}</a:tableStyleId>
              </a:tblPr>
              <a:tblGrid>
                <a:gridCol w="4660875"/>
                <a:gridCol w="855750"/>
                <a:gridCol w="855750"/>
                <a:gridCol w="855750"/>
                <a:gridCol w="855750"/>
              </a:tblGrid>
              <a:tr h="500050">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Components</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200 Units</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Value</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1 Unit</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Cost</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200 Units</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Left</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200 Units</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Total</a:t>
                      </a:r>
                      <a:endParaRPr/>
                    </a:p>
                    <a:p>
                      <a:pPr indent="0" lvl="0" marL="0" marR="0" rtl="0" algn="ctr">
                        <a:lnSpc>
                          <a:spcPct val="115000"/>
                        </a:lnSpc>
                        <a:spcBef>
                          <a:spcPts val="800"/>
                        </a:spcBef>
                        <a:spcAft>
                          <a:spcPts val="0"/>
                        </a:spcAft>
                        <a:buClr>
                          <a:schemeClr val="dk1"/>
                        </a:buClr>
                        <a:buSzPts val="800"/>
                        <a:buFont typeface="Arial"/>
                        <a:buNone/>
                      </a:pPr>
                      <a:r>
                        <a:rPr b="1" lang="en-GB" sz="800" u="none" cap="none" strike="noStrike">
                          <a:solidFill>
                            <a:schemeClr val="dk1"/>
                          </a:solidFill>
                        </a:rPr>
                        <a:t>200 Units</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1725">
                <a:tc>
                  <a:txBody>
                    <a:bodyPr/>
                    <a:lstStyle/>
                    <a:p>
                      <a:pPr indent="-457200" lvl="0" marL="45720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 </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 </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£259,800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Includes research, factories, staff salaries, marketing, software </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£239,800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£259,800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Battery</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£50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£229,800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£239,800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Processor</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£150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£30,000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£229,800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Camera system</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£180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£36,000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£163,800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Face id sensors</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£40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£8,000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£155,800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£163,800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Screen</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£40,000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£115,800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£155,800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Ram</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£30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£6,000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£109,800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£115,800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Storage</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£80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£16,000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£93,800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£109,800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Motherboard</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£60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£12,000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£81,800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£93,800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Speaker and Microphone</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£4,000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£77,800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£81,800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Charging Port type-C</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£15</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£3,000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£74,800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£77,800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Frame and glass body</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£75</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£15,000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£59,800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£74,800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Other small parts</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£39,800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£59,800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Distribution </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£50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£39,800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0" lvl="0" marL="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Packing</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£50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1725">
                <a:tc>
                  <a:txBody>
                    <a:bodyPr/>
                    <a:lstStyle/>
                    <a:p>
                      <a:pPr indent="-457200" lvl="0" marL="45720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Total </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£1,100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£240,000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281725">
                <a:tc>
                  <a:txBody>
                    <a:bodyPr/>
                    <a:lstStyle/>
                    <a:p>
                      <a:pPr indent="-457200" lvl="0" marL="457200" marR="0" rtl="0" algn="ctr">
                        <a:lnSpc>
                          <a:spcPct val="115000"/>
                        </a:lnSpc>
                        <a:spcBef>
                          <a:spcPts val="0"/>
                        </a:spcBef>
                        <a:spcAft>
                          <a:spcPts val="0"/>
                        </a:spcAft>
                        <a:buClr>
                          <a:schemeClr val="dk1"/>
                        </a:buClr>
                        <a:buSzPts val="800"/>
                        <a:buFont typeface="Arial"/>
                        <a:buNone/>
                      </a:pPr>
                      <a:r>
                        <a:rPr b="1" lang="en-GB" sz="800" u="none" cap="none" strike="noStrike">
                          <a:solidFill>
                            <a:schemeClr val="dk1"/>
                          </a:solidFill>
                        </a:rPr>
                        <a:t>Profit</a:t>
                      </a:r>
                      <a:endParaRPr b="1"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800"/>
                        <a:buFont typeface="Arial"/>
                        <a:buNone/>
                      </a:pPr>
                      <a:r>
                        <a:rPr lang="en-GB" sz="800" u="none" cap="none" strike="noStrike">
                          <a:solidFill>
                            <a:schemeClr val="dk1"/>
                          </a:solidFill>
                        </a:rPr>
                        <a:t>£19,800</a:t>
                      </a:r>
                      <a:endParaRPr sz="800" u="none" cap="none" strike="noStrike">
                        <a:solidFill>
                          <a:schemeClr val="dk1"/>
                        </a:solidFill>
                        <a:latin typeface="Arial"/>
                        <a:ea typeface="Arial"/>
                        <a:cs typeface="Arial"/>
                        <a:sym typeface="Arial"/>
                      </a:endParaRPr>
                    </a:p>
                  </a:txBody>
                  <a:tcPr marT="14425" marB="108150" marR="360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8" name="Shape 358"/>
        <p:cNvGrpSpPr/>
        <p:nvPr/>
      </p:nvGrpSpPr>
      <p:grpSpPr>
        <a:xfrm>
          <a:off x="0" y="0"/>
          <a:ext cx="0" cy="0"/>
          <a:chOff x="0" y="0"/>
          <a:chExt cx="0" cy="0"/>
        </a:xfrm>
      </p:grpSpPr>
      <p:sp>
        <p:nvSpPr>
          <p:cNvPr id="359" name="Google Shape;359;p3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0" name="Google Shape;360;p33"/>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1" name="Google Shape;361;p33"/>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2" name="Google Shape;362;p33"/>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3" name="Google Shape;363;p33"/>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4" name="Google Shape;364;p33"/>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65" name="Google Shape;365;p33"/>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66" name="Google Shape;366;p33"/>
          <p:cNvGraphicFramePr/>
          <p:nvPr/>
        </p:nvGraphicFramePr>
        <p:xfrm>
          <a:off x="643467" y="1131704"/>
          <a:ext cx="3000000" cy="3000000"/>
        </p:xfrm>
        <a:graphic>
          <a:graphicData uri="http://schemas.openxmlformats.org/drawingml/2006/table">
            <a:tbl>
              <a:tblPr bandRow="1" firstCol="1" firstRow="1">
                <a:noFill/>
                <a:tableStyleId>{0017E73F-D24B-494C-98C2-F88EEDADF3FD}</a:tableStyleId>
              </a:tblPr>
              <a:tblGrid>
                <a:gridCol w="7552900"/>
                <a:gridCol w="3352150"/>
              </a:tblGrid>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Item</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Amount</a:t>
                      </a:r>
                      <a:endParaRPr sz="2900" u="none" cap="none" strike="noStrike">
                        <a:latin typeface="Arial"/>
                        <a:ea typeface="Arial"/>
                        <a:cs typeface="Arial"/>
                        <a:sym typeface="Arial"/>
                      </a:endParaRPr>
                    </a:p>
                  </a:txBody>
                  <a:tcPr marT="0" marB="0" marR="167725" marL="167725"/>
                </a:tc>
              </a:tr>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Total revenue (200 units)</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£259,800</a:t>
                      </a:r>
                      <a:endParaRPr sz="2900" u="none" cap="none" strike="noStrike">
                        <a:latin typeface="Arial"/>
                        <a:ea typeface="Arial"/>
                        <a:cs typeface="Arial"/>
                        <a:sym typeface="Arial"/>
                      </a:endParaRPr>
                    </a:p>
                  </a:txBody>
                  <a:tcPr marT="0" marB="0" marR="167725" marL="167725"/>
                </a:tc>
              </a:tr>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Total variable cost</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£220,000</a:t>
                      </a:r>
                      <a:endParaRPr sz="2900" u="none" cap="none" strike="noStrike">
                        <a:latin typeface="Arial"/>
                        <a:ea typeface="Arial"/>
                        <a:cs typeface="Arial"/>
                        <a:sym typeface="Arial"/>
                      </a:endParaRPr>
                    </a:p>
                  </a:txBody>
                  <a:tcPr marT="0" marB="0" marR="167725" marL="167725"/>
                </a:tc>
              </a:tr>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Fixed costs</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£20,000</a:t>
                      </a:r>
                      <a:endParaRPr sz="2900" u="none" cap="none" strike="noStrike">
                        <a:latin typeface="Arial"/>
                        <a:ea typeface="Arial"/>
                        <a:cs typeface="Arial"/>
                        <a:sym typeface="Arial"/>
                      </a:endParaRPr>
                    </a:p>
                  </a:txBody>
                  <a:tcPr marT="0" marB="0" marR="167725" marL="167725"/>
                </a:tc>
              </a:tr>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Total cost</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£240,000</a:t>
                      </a:r>
                      <a:endParaRPr sz="2900" u="none" cap="none" strike="noStrike">
                        <a:latin typeface="Arial"/>
                        <a:ea typeface="Arial"/>
                        <a:cs typeface="Arial"/>
                        <a:sym typeface="Arial"/>
                      </a:endParaRPr>
                    </a:p>
                  </a:txBody>
                  <a:tcPr marT="0" marB="0" marR="167725" marL="167725"/>
                </a:tc>
              </a:tr>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Profit</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£19,800</a:t>
                      </a:r>
                      <a:endParaRPr sz="2900" u="none" cap="none" strike="noStrike">
                        <a:latin typeface="Arial"/>
                        <a:ea typeface="Arial"/>
                        <a:cs typeface="Arial"/>
                        <a:sym typeface="Arial"/>
                      </a:endParaRPr>
                    </a:p>
                  </a:txBody>
                  <a:tcPr marT="0" marB="0" marR="167725" marL="167725"/>
                </a:tc>
              </a:tr>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Breakeven point</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101 units</a:t>
                      </a:r>
                      <a:endParaRPr sz="2900" u="none" cap="none" strike="noStrike">
                        <a:latin typeface="Arial"/>
                        <a:ea typeface="Arial"/>
                        <a:cs typeface="Arial"/>
                        <a:sym typeface="Arial"/>
                      </a:endParaRPr>
                    </a:p>
                  </a:txBody>
                  <a:tcPr marT="0" marB="0" marR="167725" marL="167725"/>
                </a:tc>
              </a:tr>
              <a:tr h="574325">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Margin of safety</a:t>
                      </a:r>
                      <a:endParaRPr sz="2900" u="none" cap="none" strike="noStrike">
                        <a:latin typeface="Arial"/>
                        <a:ea typeface="Arial"/>
                        <a:cs typeface="Arial"/>
                        <a:sym typeface="Arial"/>
                      </a:endParaRPr>
                    </a:p>
                  </a:txBody>
                  <a:tcPr marT="0" marB="0" marR="167725" marL="167725"/>
                </a:tc>
                <a:tc>
                  <a:txBody>
                    <a:bodyPr/>
                    <a:lstStyle/>
                    <a:p>
                      <a:pPr indent="0" lvl="0" marL="0" marR="0" rtl="0" algn="ctr">
                        <a:lnSpc>
                          <a:spcPct val="115000"/>
                        </a:lnSpc>
                        <a:spcBef>
                          <a:spcPts val="0"/>
                        </a:spcBef>
                        <a:spcAft>
                          <a:spcPts val="0"/>
                        </a:spcAft>
                        <a:buClr>
                          <a:schemeClr val="dk1"/>
                        </a:buClr>
                        <a:buSzPts val="2900"/>
                        <a:buFont typeface="Arial"/>
                        <a:buNone/>
                      </a:pPr>
                      <a:r>
                        <a:rPr lang="en-GB" sz="2900" u="none" cap="none" strike="noStrike"/>
                        <a:t>99 units</a:t>
                      </a:r>
                      <a:endParaRPr sz="2900" u="none" cap="none" strike="noStrike">
                        <a:latin typeface="Arial"/>
                        <a:ea typeface="Arial"/>
                        <a:cs typeface="Arial"/>
                        <a:sym typeface="Arial"/>
                      </a:endParaRPr>
                    </a:p>
                  </a:txBody>
                  <a:tcPr marT="0" marB="0" marR="167725" marL="1677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0" name="Shape 370"/>
        <p:cNvGrpSpPr/>
        <p:nvPr/>
      </p:nvGrpSpPr>
      <p:grpSpPr>
        <a:xfrm>
          <a:off x="0" y="0"/>
          <a:ext cx="0" cy="0"/>
          <a:chOff x="0" y="0"/>
          <a:chExt cx="0" cy="0"/>
        </a:xfrm>
      </p:grpSpPr>
      <p:sp>
        <p:nvSpPr>
          <p:cNvPr id="371" name="Google Shape;371;p3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2" name="Google Shape;372;p34"/>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3" name="Google Shape;373;p34"/>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4" name="Google Shape;374;p34"/>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5" name="Google Shape;375;p34"/>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6" name="Google Shape;376;p34"/>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77" name="Google Shape;377;p34"/>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78" name="Google Shape;378;p34"/>
          <p:cNvGraphicFramePr/>
          <p:nvPr/>
        </p:nvGraphicFramePr>
        <p:xfrm>
          <a:off x="818495" y="643467"/>
          <a:ext cx="3000000" cy="3000000"/>
        </p:xfrm>
        <a:graphic>
          <a:graphicData uri="http://schemas.openxmlformats.org/drawingml/2006/table">
            <a:tbl>
              <a:tblPr bandRow="1" firstCol="1" firstRow="1">
                <a:solidFill>
                  <a:srgbClr val="F2F2F2">
                    <a:alpha val="30196"/>
                  </a:srgbClr>
                </a:solidFill>
                <a:tableStyleId>{CCFE3B12-8877-4059-A091-84B4A071E251}</a:tableStyleId>
              </a:tblPr>
              <a:tblGrid>
                <a:gridCol w="10555000"/>
              </a:tblGrid>
              <a:tr h="1575150">
                <a:tc>
                  <a:txBody>
                    <a:bodyPr/>
                    <a:lstStyle/>
                    <a:p>
                      <a:pPr indent="0" lvl="0" marL="0" marR="0" rtl="0" algn="l">
                        <a:lnSpc>
                          <a:spcPct val="115000"/>
                        </a:lnSpc>
                        <a:spcBef>
                          <a:spcPts val="0"/>
                        </a:spcBef>
                        <a:spcAft>
                          <a:spcPts val="0"/>
                        </a:spcAft>
                        <a:buClr>
                          <a:schemeClr val="lt1"/>
                        </a:buClr>
                        <a:buSzPts val="1700"/>
                        <a:buFont typeface="Arial"/>
                        <a:buNone/>
                      </a:pPr>
                      <a:r>
                        <a:rPr b="0" lang="en-GB" sz="1700" u="none" cap="none" strike="noStrike">
                          <a:solidFill>
                            <a:schemeClr val="lt1"/>
                          </a:solidFill>
                        </a:rPr>
                        <a:t>Breakeven Analysis – iPhone 18 Pro Max</a:t>
                      </a:r>
                      <a:endParaRPr/>
                    </a:p>
                    <a:p>
                      <a:pPr indent="0" lvl="0" marL="0" marR="0" rtl="0" algn="l">
                        <a:lnSpc>
                          <a:spcPct val="115000"/>
                        </a:lnSpc>
                        <a:spcBef>
                          <a:spcPts val="800"/>
                        </a:spcBef>
                        <a:spcAft>
                          <a:spcPts val="0"/>
                        </a:spcAft>
                        <a:buClr>
                          <a:schemeClr val="lt1"/>
                        </a:buClr>
                        <a:buSzPts val="1700"/>
                        <a:buFont typeface="Arial"/>
                        <a:buNone/>
                      </a:pPr>
                      <a:r>
                        <a:rPr b="0" lang="en-GB" sz="1700" u="none" cap="none" strike="noStrike">
                          <a:solidFill>
                            <a:schemeClr val="lt1"/>
                          </a:solidFill>
                        </a:rPr>
                        <a:t>my company has carried out a breakeven analysis for its new product, the iPhone 18 Pro Max, to assess whether the product will be profitable and to determine the minimum number of units that must be sold to cover all costs.</a:t>
                      </a:r>
                      <a:endParaRPr b="0" sz="1700" u="none" cap="none" strike="noStrike">
                        <a:solidFill>
                          <a:schemeClr val="lt1"/>
                        </a:solidFill>
                        <a:latin typeface="Arial"/>
                        <a:ea typeface="Arial"/>
                        <a:cs typeface="Arial"/>
                        <a:sym typeface="Arial"/>
                      </a:endParaRPr>
                    </a:p>
                  </a:txBody>
                  <a:tcPr marT="111775" marB="111775" marR="83850" marL="145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r>
              <a:tr h="3995900">
                <a:tc>
                  <a:txBody>
                    <a:bodyPr/>
                    <a:lstStyle/>
                    <a:p>
                      <a:pPr indent="0" lvl="0" marL="0" marR="0" rtl="0" algn="l">
                        <a:lnSpc>
                          <a:spcPct val="115000"/>
                        </a:lnSpc>
                        <a:spcBef>
                          <a:spcPts val="0"/>
                        </a:spcBef>
                        <a:spcAft>
                          <a:spcPts val="0"/>
                        </a:spcAft>
                        <a:buClr>
                          <a:schemeClr val="dk1"/>
                        </a:buClr>
                        <a:buSzPts val="1700"/>
                        <a:buFont typeface="Arial"/>
                        <a:buNone/>
                      </a:pPr>
                      <a:r>
                        <a:rPr lang="en-GB" sz="1700" u="none" cap="none" strike="noStrike">
                          <a:solidFill>
                            <a:schemeClr val="dk1"/>
                          </a:solidFill>
                        </a:rPr>
                        <a:t>Assumptions</a:t>
                      </a:r>
                      <a:endParaRPr/>
                    </a:p>
                    <a:p>
                      <a:pPr indent="0" lvl="0" marL="0" marR="0" rtl="0" algn="l">
                        <a:lnSpc>
                          <a:spcPct val="115000"/>
                        </a:lnSpc>
                        <a:spcBef>
                          <a:spcPts val="800"/>
                        </a:spcBef>
                        <a:spcAft>
                          <a:spcPts val="0"/>
                        </a:spcAft>
                        <a:buClr>
                          <a:schemeClr val="dk1"/>
                        </a:buClr>
                        <a:buSzPts val="1700"/>
                        <a:buFont typeface="Arial"/>
                        <a:buNone/>
                      </a:pPr>
                      <a:r>
                        <a:rPr lang="en-GB" sz="1700" u="none" cap="none" strike="noStrike">
                          <a:solidFill>
                            <a:schemeClr val="dk1"/>
                          </a:solidFill>
                        </a:rPr>
                        <a:t>To complete the breakeven analysis, my company has made the following assumptions:</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700" u="none" cap="none" strike="noStrike">
                          <a:solidFill>
                            <a:schemeClr val="dk1"/>
                          </a:solidFill>
                        </a:rPr>
                        <a:t>The selling price of the iPhone 18 Pro Max is £1,299 per unit, which is competitive with other premium smartphones on the market.</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700" u="none" cap="none" strike="noStrike">
                          <a:solidFill>
                            <a:schemeClr val="dk1"/>
                          </a:solidFill>
                        </a:rPr>
                        <a:t>The variable cost per unit is £1,100, which includes the cost of components (£1,000), packaging (£50), and distribution (£50).</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700" u="none" cap="none" strike="noStrike">
                          <a:solidFill>
                            <a:schemeClr val="dk1"/>
                          </a:solidFill>
                        </a:rPr>
                        <a:t>Fixed costs are £20,000 per month, covering research and development, factories, staff salaries, marketing, and software.</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700" u="none" cap="none" strike="noStrike">
                          <a:solidFill>
                            <a:schemeClr val="dk1"/>
                          </a:solidFill>
                        </a:rPr>
                        <a:t>Expected monthly sales are 200 units, based on market research.</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700" u="none" cap="none" strike="noStrike">
                          <a:solidFill>
                            <a:schemeClr val="dk1"/>
                          </a:solidFill>
                        </a:rPr>
                        <a:t>The maximum production capacity is 600 units per month.</a:t>
                      </a:r>
                      <a:endParaRPr sz="1700" u="none" cap="none" strike="noStrike">
                        <a:solidFill>
                          <a:schemeClr val="dk1"/>
                        </a:solidFill>
                        <a:latin typeface="Arial"/>
                        <a:ea typeface="Arial"/>
                        <a:cs typeface="Arial"/>
                        <a:sym typeface="Arial"/>
                      </a:endParaRPr>
                    </a:p>
                  </a:txBody>
                  <a:tcPr marT="111775" marB="111775" marR="83850" marL="14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30196"/>
                      </a:srgbClr>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2" name="Shape 382"/>
        <p:cNvGrpSpPr/>
        <p:nvPr/>
      </p:nvGrpSpPr>
      <p:grpSpPr>
        <a:xfrm>
          <a:off x="0" y="0"/>
          <a:ext cx="0" cy="0"/>
          <a:chOff x="0" y="0"/>
          <a:chExt cx="0" cy="0"/>
        </a:xfrm>
      </p:grpSpPr>
      <p:sp>
        <p:nvSpPr>
          <p:cNvPr id="383" name="Google Shape;383;p3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4" name="Google Shape;384;p35"/>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5" name="Google Shape;385;p35"/>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6" name="Google Shape;386;p35"/>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7" name="Google Shape;387;p35"/>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8" name="Google Shape;388;p35"/>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89" name="Google Shape;389;p35"/>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390" name="Google Shape;390;p35"/>
          <p:cNvGraphicFramePr/>
          <p:nvPr/>
        </p:nvGraphicFramePr>
        <p:xfrm>
          <a:off x="1348386" y="643467"/>
          <a:ext cx="3000000" cy="3000000"/>
        </p:xfrm>
        <a:graphic>
          <a:graphicData uri="http://schemas.openxmlformats.org/drawingml/2006/table">
            <a:tbl>
              <a:tblPr>
                <a:noFill/>
                <a:tableStyleId>{64722249-9F3D-4210-8806-1D398C64FBB2}</a:tableStyleId>
              </a:tblPr>
              <a:tblGrid>
                <a:gridCol w="9495225"/>
              </a:tblGrid>
              <a:tr h="1857025">
                <a:tc>
                  <a:txBody>
                    <a:bodyPr/>
                    <a:lstStyle/>
                    <a:p>
                      <a:pPr indent="0" lvl="0" marL="0" marR="0" rtl="0" algn="l">
                        <a:lnSpc>
                          <a:spcPct val="115000"/>
                        </a:lnSpc>
                        <a:spcBef>
                          <a:spcPts val="0"/>
                        </a:spcBef>
                        <a:spcAft>
                          <a:spcPts val="0"/>
                        </a:spcAft>
                        <a:buClr>
                          <a:schemeClr val="dk1"/>
                        </a:buClr>
                        <a:buSzPts val="1400"/>
                        <a:buFont typeface="Arial"/>
                        <a:buNone/>
                      </a:pPr>
                      <a:r>
                        <a:rPr b="1" i="0" lang="en-GB" sz="1400" u="none" cap="none" strike="noStrike">
                          <a:latin typeface="Arial"/>
                          <a:ea typeface="Arial"/>
                          <a:cs typeface="Arial"/>
                          <a:sym typeface="Arial"/>
                        </a:rPr>
                        <a:t>Variable Costs Calculation</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Formula:</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Variable costs = Variable cost per unit × Number of units</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Calculation:</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£1,100 × 200 = £220,000</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0" i="0" lang="en-GB" sz="1400" u="none" cap="none" strike="noStrike">
                          <a:latin typeface="Arial"/>
                          <a:ea typeface="Arial"/>
                          <a:cs typeface="Arial"/>
                          <a:sym typeface="Arial"/>
                        </a:rPr>
                        <a:t>Therefore, the total variable cost of producing 200 units is £220,000.</a:t>
                      </a:r>
                      <a:endParaRPr b="0" i="0" sz="2100" u="none" cap="none" strike="noStrike">
                        <a:latin typeface="Arial"/>
                        <a:ea typeface="Arial"/>
                        <a:cs typeface="Arial"/>
                        <a:sym typeface="Arial"/>
                      </a:endParaRPr>
                    </a:p>
                  </a:txBody>
                  <a:tcPr marT="10975" marB="0" marR="78975" marL="78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857025">
                <a:tc>
                  <a:txBody>
                    <a:bodyPr/>
                    <a:lstStyle/>
                    <a:p>
                      <a:pPr indent="0" lvl="0" marL="0" marR="0" rtl="0" algn="l">
                        <a:lnSpc>
                          <a:spcPct val="115000"/>
                        </a:lnSpc>
                        <a:spcBef>
                          <a:spcPts val="0"/>
                        </a:spcBef>
                        <a:spcAft>
                          <a:spcPts val="0"/>
                        </a:spcAft>
                        <a:buClr>
                          <a:schemeClr val="dk1"/>
                        </a:buClr>
                        <a:buSzPts val="1400"/>
                        <a:buFont typeface="Arial"/>
                        <a:buNone/>
                      </a:pPr>
                      <a:r>
                        <a:rPr b="1" i="0" lang="en-GB" sz="1400" u="none" cap="none" strike="noStrike">
                          <a:latin typeface="Arial"/>
                          <a:ea typeface="Arial"/>
                          <a:cs typeface="Arial"/>
                          <a:sym typeface="Arial"/>
                        </a:rPr>
                        <a:t>Total Costs Calculation</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Formula:</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Total costs = Fixed costs + Variable costs</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Calculation:</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£20,000 + £220,000 = £240,000</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0" i="0" lang="en-GB" sz="1400" u="none" cap="none" strike="noStrike">
                          <a:latin typeface="Arial"/>
                          <a:ea typeface="Arial"/>
                          <a:cs typeface="Arial"/>
                          <a:sym typeface="Arial"/>
                        </a:rPr>
                        <a:t>The total cost of producing 200 units is £240,000.</a:t>
                      </a:r>
                      <a:endParaRPr b="0" i="0" sz="2100" u="none" cap="none" strike="noStrike">
                        <a:latin typeface="Arial"/>
                        <a:ea typeface="Arial"/>
                        <a:cs typeface="Arial"/>
                        <a:sym typeface="Arial"/>
                      </a:endParaRPr>
                    </a:p>
                  </a:txBody>
                  <a:tcPr marT="10975" marB="0" marR="78975" marL="78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857025">
                <a:tc>
                  <a:txBody>
                    <a:bodyPr/>
                    <a:lstStyle/>
                    <a:p>
                      <a:pPr indent="0" lvl="0" marL="0" marR="0" rtl="0" algn="l">
                        <a:lnSpc>
                          <a:spcPct val="115000"/>
                        </a:lnSpc>
                        <a:spcBef>
                          <a:spcPts val="0"/>
                        </a:spcBef>
                        <a:spcAft>
                          <a:spcPts val="0"/>
                        </a:spcAft>
                        <a:buClr>
                          <a:schemeClr val="dk1"/>
                        </a:buClr>
                        <a:buSzPts val="1400"/>
                        <a:buFont typeface="Arial"/>
                        <a:buNone/>
                      </a:pPr>
                      <a:r>
                        <a:rPr b="1" i="0" lang="en-GB" sz="1400" u="none" cap="none" strike="noStrike">
                          <a:latin typeface="Arial"/>
                          <a:ea typeface="Arial"/>
                          <a:cs typeface="Arial"/>
                          <a:sym typeface="Arial"/>
                        </a:rPr>
                        <a:t>Revenue Calculation</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Formula:</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Revenue = Selling price × Sales volume</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1" i="0" lang="en-GB" sz="1400" u="none" cap="none" strike="noStrike">
                          <a:latin typeface="Arial"/>
                          <a:ea typeface="Arial"/>
                          <a:cs typeface="Arial"/>
                          <a:sym typeface="Arial"/>
                        </a:rPr>
                        <a:t>Calculation:</a:t>
                      </a:r>
                      <a:br>
                        <a:rPr b="0" i="0" lang="en-GB" sz="1400" u="none" cap="none" strike="noStrike">
                          <a:latin typeface="Arial"/>
                          <a:ea typeface="Arial"/>
                          <a:cs typeface="Arial"/>
                          <a:sym typeface="Arial"/>
                        </a:rPr>
                      </a:br>
                      <a:r>
                        <a:rPr b="0" i="0" lang="en-GB" sz="1400" u="none" cap="none" strike="noStrike">
                          <a:latin typeface="Arial"/>
                          <a:ea typeface="Arial"/>
                          <a:cs typeface="Arial"/>
                          <a:sym typeface="Arial"/>
                        </a:rPr>
                        <a:t>200 × £1,299 = £259,800</a:t>
                      </a:r>
                      <a:endParaRPr b="0" i="0" sz="21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1400"/>
                        <a:buFont typeface="Arial"/>
                        <a:buNone/>
                      </a:pPr>
                      <a:r>
                        <a:rPr b="0" i="0" lang="en-GB" sz="1400" u="none" cap="none" strike="noStrike">
                          <a:latin typeface="Arial"/>
                          <a:ea typeface="Arial"/>
                          <a:cs typeface="Arial"/>
                          <a:sym typeface="Arial"/>
                        </a:rPr>
                        <a:t>The total revenue generated from selling 200 units is £259,800.</a:t>
                      </a:r>
                      <a:endParaRPr b="0" i="0" sz="2100" u="none" cap="none" strike="noStrike">
                        <a:latin typeface="Arial"/>
                        <a:ea typeface="Arial"/>
                        <a:cs typeface="Arial"/>
                        <a:sym typeface="Arial"/>
                      </a:endParaRPr>
                    </a:p>
                  </a:txBody>
                  <a:tcPr marT="10975" marB="0" marR="78975" marL="78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4" name="Shape 394"/>
        <p:cNvGrpSpPr/>
        <p:nvPr/>
      </p:nvGrpSpPr>
      <p:grpSpPr>
        <a:xfrm>
          <a:off x="0" y="0"/>
          <a:ext cx="0" cy="0"/>
          <a:chOff x="0" y="0"/>
          <a:chExt cx="0" cy="0"/>
        </a:xfrm>
      </p:grpSpPr>
      <p:sp>
        <p:nvSpPr>
          <p:cNvPr id="395" name="Google Shape;395;p3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6" name="Google Shape;396;p36"/>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7" name="Google Shape;397;p36"/>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8" name="Google Shape;398;p36"/>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399" name="Google Shape;399;p36"/>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0" name="Google Shape;400;p36"/>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1" name="Google Shape;401;p36"/>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02" name="Google Shape;402;p36"/>
          <p:cNvGraphicFramePr/>
          <p:nvPr/>
        </p:nvGraphicFramePr>
        <p:xfrm>
          <a:off x="1372227" y="643467"/>
          <a:ext cx="3000000" cy="3000000"/>
        </p:xfrm>
        <a:graphic>
          <a:graphicData uri="http://schemas.openxmlformats.org/drawingml/2006/table">
            <a:tbl>
              <a:tblPr bandRow="1" firstCol="1" firstRow="1">
                <a:noFill/>
                <a:tableStyleId>{CCFE3B12-8877-4059-A091-84B4A071E251}</a:tableStyleId>
              </a:tblPr>
              <a:tblGrid>
                <a:gridCol w="9447550"/>
              </a:tblGrid>
              <a:tr h="2574525">
                <a:tc>
                  <a:txBody>
                    <a:bodyPr/>
                    <a:lstStyle/>
                    <a:p>
                      <a:pPr indent="0" lvl="0" marL="0" marR="0" rtl="0" algn="l">
                        <a:lnSpc>
                          <a:spcPct val="115000"/>
                        </a:lnSpc>
                        <a:spcBef>
                          <a:spcPts val="0"/>
                        </a:spcBef>
                        <a:spcAft>
                          <a:spcPts val="0"/>
                        </a:spcAft>
                        <a:buClr>
                          <a:schemeClr val="lt1"/>
                        </a:buClr>
                        <a:buSzPts val="1600"/>
                        <a:buFont typeface="Arial"/>
                        <a:buNone/>
                      </a:pPr>
                      <a:r>
                        <a:rPr b="0" lang="en-GB" sz="1600" u="none" cap="none" strike="noStrike">
                          <a:solidFill>
                            <a:schemeClr val="lt1"/>
                          </a:solidFill>
                        </a:rPr>
                        <a:t>PROFIT CALCULATION</a:t>
                      </a:r>
                      <a:endParaRPr/>
                    </a:p>
                    <a:p>
                      <a:pPr indent="0" lvl="0" marL="0" marR="0" rtl="0" algn="l">
                        <a:lnSpc>
                          <a:spcPct val="115000"/>
                        </a:lnSpc>
                        <a:spcBef>
                          <a:spcPts val="800"/>
                        </a:spcBef>
                        <a:spcAft>
                          <a:spcPts val="0"/>
                        </a:spcAft>
                        <a:buClr>
                          <a:schemeClr val="lt1"/>
                        </a:buClr>
                        <a:buSzPts val="1600"/>
                        <a:buFont typeface="Arial"/>
                        <a:buNone/>
                      </a:pPr>
                      <a:r>
                        <a:rPr b="0" lang="en-GB" sz="1600" u="none" cap="none" strike="noStrike">
                          <a:solidFill>
                            <a:schemeClr val="lt1"/>
                          </a:solidFill>
                        </a:rPr>
                        <a:t>FORMULA:</a:t>
                      </a:r>
                      <a:br>
                        <a:rPr b="0" lang="en-GB" sz="1600" u="none" cap="none" strike="noStrike">
                          <a:solidFill>
                            <a:schemeClr val="lt1"/>
                          </a:solidFill>
                        </a:rPr>
                      </a:br>
                      <a:r>
                        <a:rPr b="0" lang="en-GB" sz="1600" u="none" cap="none" strike="noStrike">
                          <a:solidFill>
                            <a:schemeClr val="lt1"/>
                          </a:solidFill>
                        </a:rPr>
                        <a:t>PROFIT = REVENUE − TOTAL COSTS</a:t>
                      </a:r>
                      <a:endParaRPr/>
                    </a:p>
                    <a:p>
                      <a:pPr indent="0" lvl="0" marL="0" marR="0" rtl="0" algn="l">
                        <a:lnSpc>
                          <a:spcPct val="115000"/>
                        </a:lnSpc>
                        <a:spcBef>
                          <a:spcPts val="800"/>
                        </a:spcBef>
                        <a:spcAft>
                          <a:spcPts val="0"/>
                        </a:spcAft>
                        <a:buClr>
                          <a:schemeClr val="lt1"/>
                        </a:buClr>
                        <a:buSzPts val="1600"/>
                        <a:buFont typeface="Arial"/>
                        <a:buNone/>
                      </a:pPr>
                      <a:r>
                        <a:rPr b="0" lang="en-GB" sz="1600" u="none" cap="none" strike="noStrike">
                          <a:solidFill>
                            <a:schemeClr val="lt1"/>
                          </a:solidFill>
                        </a:rPr>
                        <a:t>CALCULATION:</a:t>
                      </a:r>
                      <a:br>
                        <a:rPr b="0" lang="en-GB" sz="1600" u="none" cap="none" strike="noStrike">
                          <a:solidFill>
                            <a:schemeClr val="lt1"/>
                          </a:solidFill>
                        </a:rPr>
                      </a:br>
                      <a:r>
                        <a:rPr b="0" lang="en-GB" sz="1600" u="none" cap="none" strike="noStrike">
                          <a:solidFill>
                            <a:schemeClr val="lt1"/>
                          </a:solidFill>
                        </a:rPr>
                        <a:t>£259,800 − £240,000 = £19,800</a:t>
                      </a:r>
                      <a:endParaRPr/>
                    </a:p>
                    <a:p>
                      <a:pPr indent="0" lvl="0" marL="0" marR="0" rtl="0" algn="l">
                        <a:lnSpc>
                          <a:spcPct val="115000"/>
                        </a:lnSpc>
                        <a:spcBef>
                          <a:spcPts val="800"/>
                        </a:spcBef>
                        <a:spcAft>
                          <a:spcPts val="0"/>
                        </a:spcAft>
                        <a:buClr>
                          <a:schemeClr val="lt1"/>
                        </a:buClr>
                        <a:buSzPts val="1600"/>
                        <a:buFont typeface="Arial"/>
                        <a:buNone/>
                      </a:pPr>
                      <a:r>
                        <a:rPr b="0" lang="en-GB" sz="1600" u="none" cap="none" strike="noStrike">
                          <a:solidFill>
                            <a:schemeClr val="lt1"/>
                          </a:solidFill>
                        </a:rPr>
                        <a:t>THIS SHOWS THAT MY COMPANY WOULD MAKE A PROFIT OF £19,800 IF 200 UNITS ARE SOLD.</a:t>
                      </a:r>
                      <a:endParaRPr b="0" sz="1600" u="none" cap="none" strike="noStrike">
                        <a:solidFill>
                          <a:schemeClr val="lt1"/>
                        </a:solidFill>
                        <a:latin typeface="Arial"/>
                        <a:ea typeface="Arial"/>
                        <a:cs typeface="Arial"/>
                        <a:sym typeface="Arial"/>
                      </a:endParaRPr>
                    </a:p>
                  </a:txBody>
                  <a:tcPr marT="137800" marB="137800" marR="137800" marL="1378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r>
              <a:tr h="2996525">
                <a:tc>
                  <a:txBody>
                    <a:bodyPr/>
                    <a:lstStyle/>
                    <a:p>
                      <a:pPr indent="0" lvl="0" marL="0" marR="0" rtl="0" algn="l">
                        <a:lnSpc>
                          <a:spcPct val="115000"/>
                        </a:lnSpc>
                        <a:spcBef>
                          <a:spcPts val="0"/>
                        </a:spcBef>
                        <a:spcAft>
                          <a:spcPts val="0"/>
                        </a:spcAft>
                        <a:buClr>
                          <a:schemeClr val="dk1"/>
                        </a:buClr>
                        <a:buSzPts val="1300"/>
                        <a:buFont typeface="Arial"/>
                        <a:buNone/>
                      </a:pPr>
                      <a:r>
                        <a:rPr b="1" lang="en-GB" sz="1300" u="none" cap="none" strike="noStrike">
                          <a:solidFill>
                            <a:schemeClr val="dk1"/>
                          </a:solidFill>
                        </a:rPr>
                        <a:t>Breakeven Point Calculation</a:t>
                      </a:r>
                      <a:endParaRPr/>
                    </a:p>
                    <a:p>
                      <a:pPr indent="0" lvl="0" marL="0" marR="0" rtl="0" algn="l">
                        <a:lnSpc>
                          <a:spcPct val="115000"/>
                        </a:lnSpc>
                        <a:spcBef>
                          <a:spcPts val="800"/>
                        </a:spcBef>
                        <a:spcAft>
                          <a:spcPts val="0"/>
                        </a:spcAft>
                        <a:buClr>
                          <a:schemeClr val="dk1"/>
                        </a:buClr>
                        <a:buSzPts val="1300"/>
                        <a:buFont typeface="Arial"/>
                        <a:buNone/>
                      </a:pPr>
                      <a:r>
                        <a:rPr b="1" lang="en-GB" sz="1300" u="none" cap="none" strike="noStrike">
                          <a:solidFill>
                            <a:schemeClr val="dk1"/>
                          </a:solidFill>
                        </a:rPr>
                        <a:t>The breakeven point shows the number of units that must be sold for total revenue to equal total costs.</a:t>
                      </a:r>
                      <a:endParaRPr/>
                    </a:p>
                    <a:p>
                      <a:pPr indent="0" lvl="0" marL="0" marR="0" rtl="0" algn="l">
                        <a:lnSpc>
                          <a:spcPct val="115000"/>
                        </a:lnSpc>
                        <a:spcBef>
                          <a:spcPts val="800"/>
                        </a:spcBef>
                        <a:spcAft>
                          <a:spcPts val="0"/>
                        </a:spcAft>
                        <a:buClr>
                          <a:schemeClr val="dk1"/>
                        </a:buClr>
                        <a:buSzPts val="1300"/>
                        <a:buFont typeface="Arial"/>
                        <a:buNone/>
                      </a:pPr>
                      <a:r>
                        <a:rPr b="1" lang="en-GB" sz="1300" u="none" cap="none" strike="noStrike">
                          <a:solidFill>
                            <a:schemeClr val="dk1"/>
                          </a:solidFill>
                        </a:rPr>
                        <a:t>Formula:</a:t>
                      </a:r>
                      <a:br>
                        <a:rPr b="1" lang="en-GB" sz="1300" u="none" cap="none" strike="noStrike">
                          <a:solidFill>
                            <a:schemeClr val="dk1"/>
                          </a:solidFill>
                        </a:rPr>
                      </a:br>
                      <a:r>
                        <a:rPr b="1" lang="en-GB" sz="1300" u="none" cap="none" strike="noStrike">
                          <a:solidFill>
                            <a:schemeClr val="dk1"/>
                          </a:solidFill>
                        </a:rPr>
                        <a:t>Breakeven point (units) =</a:t>
                      </a:r>
                      <a:br>
                        <a:rPr b="1" lang="en-GB" sz="1300" u="none" cap="none" strike="noStrike">
                          <a:solidFill>
                            <a:schemeClr val="dk1"/>
                          </a:solidFill>
                        </a:rPr>
                      </a:br>
                      <a:r>
                        <a:rPr b="1" lang="en-GB" sz="1300" u="none" cap="none" strike="noStrike">
                          <a:solidFill>
                            <a:schemeClr val="dk1"/>
                          </a:solidFill>
                        </a:rPr>
                        <a:t>Fixed costs ÷ (Selling price − Variable cost)</a:t>
                      </a:r>
                      <a:endParaRPr/>
                    </a:p>
                    <a:p>
                      <a:pPr indent="0" lvl="0" marL="0" marR="0" rtl="0" algn="l">
                        <a:lnSpc>
                          <a:spcPct val="115000"/>
                        </a:lnSpc>
                        <a:spcBef>
                          <a:spcPts val="800"/>
                        </a:spcBef>
                        <a:spcAft>
                          <a:spcPts val="0"/>
                        </a:spcAft>
                        <a:buClr>
                          <a:schemeClr val="dk1"/>
                        </a:buClr>
                        <a:buSzPts val="1300"/>
                        <a:buFont typeface="Arial"/>
                        <a:buNone/>
                      </a:pPr>
                      <a:r>
                        <a:rPr b="1" lang="en-GB" sz="1300" u="none" cap="none" strike="noStrike">
                          <a:solidFill>
                            <a:schemeClr val="dk1"/>
                          </a:solidFill>
                        </a:rPr>
                        <a:t>Calculation:</a:t>
                      </a:r>
                      <a:br>
                        <a:rPr b="1" lang="en-GB" sz="1300" u="none" cap="none" strike="noStrike">
                          <a:solidFill>
                            <a:schemeClr val="dk1"/>
                          </a:solidFill>
                        </a:rPr>
                      </a:br>
                      <a:r>
                        <a:rPr b="1" lang="en-GB" sz="1300" u="none" cap="none" strike="noStrike">
                          <a:solidFill>
                            <a:schemeClr val="dk1"/>
                          </a:solidFill>
                        </a:rPr>
                        <a:t>£20,000 ÷ (£1,299 − £1,100)</a:t>
                      </a:r>
                      <a:br>
                        <a:rPr b="1" lang="en-GB" sz="1300" u="none" cap="none" strike="noStrike">
                          <a:solidFill>
                            <a:schemeClr val="dk1"/>
                          </a:solidFill>
                        </a:rPr>
                      </a:br>
                      <a:r>
                        <a:rPr b="1" lang="en-GB" sz="1300" u="none" cap="none" strike="noStrike">
                          <a:solidFill>
                            <a:schemeClr val="dk1"/>
                          </a:solidFill>
                        </a:rPr>
                        <a:t>£20,000 ÷ £199</a:t>
                      </a:r>
                      <a:br>
                        <a:rPr b="1" lang="en-GB" sz="1300" u="none" cap="none" strike="noStrike">
                          <a:solidFill>
                            <a:schemeClr val="dk1"/>
                          </a:solidFill>
                        </a:rPr>
                      </a:br>
                      <a:r>
                        <a:rPr b="1" lang="en-GB" sz="1300" u="none" cap="none" strike="noStrike">
                          <a:solidFill>
                            <a:schemeClr val="dk1"/>
                          </a:solidFill>
                        </a:rPr>
                        <a:t>= 100.50 units</a:t>
                      </a:r>
                      <a:endParaRPr/>
                    </a:p>
                    <a:p>
                      <a:pPr indent="0" lvl="0" marL="0" marR="0" rtl="0" algn="l">
                        <a:lnSpc>
                          <a:spcPct val="115000"/>
                        </a:lnSpc>
                        <a:spcBef>
                          <a:spcPts val="800"/>
                        </a:spcBef>
                        <a:spcAft>
                          <a:spcPts val="0"/>
                        </a:spcAft>
                        <a:buClr>
                          <a:schemeClr val="dk1"/>
                        </a:buClr>
                        <a:buSzPts val="1300"/>
                        <a:buFont typeface="Arial"/>
                        <a:buNone/>
                      </a:pPr>
                      <a:r>
                        <a:rPr b="1" lang="en-GB" sz="1300" u="none" cap="none" strike="noStrike">
                          <a:solidFill>
                            <a:schemeClr val="dk1"/>
                          </a:solidFill>
                        </a:rPr>
                        <a:t>As part units cannot be sold, the breakeven point is rounded up to 101 units.</a:t>
                      </a:r>
                      <a:endParaRPr b="1" sz="1300" u="none" cap="none" strike="noStrike">
                        <a:solidFill>
                          <a:schemeClr val="dk1"/>
                        </a:solidFill>
                        <a:latin typeface="Arial"/>
                        <a:ea typeface="Arial"/>
                        <a:cs typeface="Arial"/>
                        <a:sym typeface="Arial"/>
                      </a:endParaRPr>
                    </a:p>
                  </a:txBody>
                  <a:tcPr marT="137800" marB="137800" marR="137800" marL="1378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6" name="Shape 406"/>
        <p:cNvGrpSpPr/>
        <p:nvPr/>
      </p:nvGrpSpPr>
      <p:grpSpPr>
        <a:xfrm>
          <a:off x="0" y="0"/>
          <a:ext cx="0" cy="0"/>
          <a:chOff x="0" y="0"/>
          <a:chExt cx="0" cy="0"/>
        </a:xfrm>
      </p:grpSpPr>
      <p:sp>
        <p:nvSpPr>
          <p:cNvPr id="407" name="Google Shape;407;p3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8" name="Google Shape;408;p37"/>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09" name="Google Shape;409;p37"/>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0" name="Google Shape;410;p37"/>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1" name="Google Shape;411;p37"/>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2" name="Google Shape;412;p37"/>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13" name="Google Shape;413;p37"/>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14" name="Google Shape;414;p37"/>
          <p:cNvGraphicFramePr/>
          <p:nvPr/>
        </p:nvGraphicFramePr>
        <p:xfrm>
          <a:off x="643467" y="1135118"/>
          <a:ext cx="3000000" cy="3000000"/>
        </p:xfrm>
        <a:graphic>
          <a:graphicData uri="http://schemas.openxmlformats.org/drawingml/2006/table">
            <a:tbl>
              <a:tblPr bandRow="1" firstCol="1" firstRow="1">
                <a:solidFill>
                  <a:srgbClr val="F2F2F2"/>
                </a:solidFill>
                <a:tableStyleId>{CCFE3B12-8877-4059-A091-84B4A071E251}</a:tableStyleId>
              </a:tblPr>
              <a:tblGrid>
                <a:gridCol w="10905075"/>
              </a:tblGrid>
              <a:tr h="4587775">
                <a:tc>
                  <a:txBody>
                    <a:bodyPr/>
                    <a:lstStyle/>
                    <a:p>
                      <a:pPr indent="0" lvl="0" marL="0" marR="0" rtl="0" algn="l">
                        <a:lnSpc>
                          <a:spcPct val="115000"/>
                        </a:lnSpc>
                        <a:spcBef>
                          <a:spcPts val="0"/>
                        </a:spcBef>
                        <a:spcAft>
                          <a:spcPts val="0"/>
                        </a:spcAft>
                        <a:buClr>
                          <a:schemeClr val="dk1"/>
                        </a:buClr>
                        <a:buSzPts val="2400"/>
                        <a:buFont typeface="Arial"/>
                        <a:buNone/>
                      </a:pPr>
                      <a:r>
                        <a:rPr b="1" lang="en-GB" sz="2400" u="none" cap="none" strike="noStrike">
                          <a:solidFill>
                            <a:schemeClr val="dk1"/>
                          </a:solidFill>
                        </a:rPr>
                        <a:t>Margin of Safety</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The margin of safety shows how much sales can fall before the business reaches the breakeven point.</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Formula:</a:t>
                      </a:r>
                      <a:br>
                        <a:rPr b="1" lang="en-GB" sz="2400" u="none" cap="none" strike="noStrike">
                          <a:solidFill>
                            <a:schemeClr val="dk1"/>
                          </a:solidFill>
                        </a:rPr>
                      </a:br>
                      <a:r>
                        <a:rPr b="1" lang="en-GB" sz="2400" u="none" cap="none" strike="noStrike">
                          <a:solidFill>
                            <a:schemeClr val="dk1"/>
                          </a:solidFill>
                        </a:rPr>
                        <a:t>Margin of safety = Actual sales − Breakeven sales</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Calculation:</a:t>
                      </a:r>
                      <a:br>
                        <a:rPr b="1" lang="en-GB" sz="2400" u="none" cap="none" strike="noStrike">
                          <a:solidFill>
                            <a:schemeClr val="dk1"/>
                          </a:solidFill>
                        </a:rPr>
                      </a:br>
                      <a:r>
                        <a:rPr b="1" lang="en-GB" sz="2400" u="none" cap="none" strike="noStrike">
                          <a:solidFill>
                            <a:schemeClr val="dk1"/>
                          </a:solidFill>
                        </a:rPr>
                        <a:t>200 − 101 = 99 units</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This means sales could fall by 99 units before my company begins to make a loss.</a:t>
                      </a:r>
                      <a:endParaRPr b="1" sz="2400" u="none" cap="none" strike="noStrike">
                        <a:solidFill>
                          <a:schemeClr val="dk1"/>
                        </a:solidFill>
                        <a:latin typeface="Arial"/>
                        <a:ea typeface="Arial"/>
                        <a:cs typeface="Arial"/>
                        <a:sym typeface="Arial"/>
                      </a:endParaRPr>
                    </a:p>
                  </a:txBody>
                  <a:tcPr marT="27000" marB="202575" marR="226025" marL="945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8" name="Shape 418"/>
        <p:cNvGrpSpPr/>
        <p:nvPr/>
      </p:nvGrpSpPr>
      <p:grpSpPr>
        <a:xfrm>
          <a:off x="0" y="0"/>
          <a:ext cx="0" cy="0"/>
          <a:chOff x="0" y="0"/>
          <a:chExt cx="0" cy="0"/>
        </a:xfrm>
      </p:grpSpPr>
      <p:sp>
        <p:nvSpPr>
          <p:cNvPr id="419" name="Google Shape;419;p3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0" name="Google Shape;420;p38"/>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1" name="Google Shape;421;p38"/>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2" name="Google Shape;422;p38"/>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3" name="Google Shape;423;p38"/>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4" name="Google Shape;424;p38"/>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425" name="Google Shape;425;p38"/>
          <p:cNvPicPr preferRelativeResize="0"/>
          <p:nvPr>
            <p:ph idx="1" type="body"/>
          </p:nvPr>
        </p:nvPicPr>
        <p:blipFill rotWithShape="1">
          <a:blip r:embed="rId3">
            <a:alphaModFix/>
          </a:blip>
          <a:srcRect b="0" l="0" r="0" t="0"/>
          <a:stretch/>
        </p:blipFill>
        <p:spPr>
          <a:xfrm>
            <a:off x="1984512" y="643467"/>
            <a:ext cx="8222975" cy="5571065"/>
          </a:xfrm>
          <a:prstGeom prst="rect">
            <a:avLst/>
          </a:prstGeom>
          <a:noFill/>
          <a:ln>
            <a:noFill/>
          </a:ln>
        </p:spPr>
      </p:pic>
      <p:sp>
        <p:nvSpPr>
          <p:cNvPr id="426" name="Google Shape;426;p38"/>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0" name="Shape 430"/>
        <p:cNvGrpSpPr/>
        <p:nvPr/>
      </p:nvGrpSpPr>
      <p:grpSpPr>
        <a:xfrm>
          <a:off x="0" y="0"/>
          <a:ext cx="0" cy="0"/>
          <a:chOff x="0" y="0"/>
          <a:chExt cx="0" cy="0"/>
        </a:xfrm>
      </p:grpSpPr>
      <p:sp>
        <p:nvSpPr>
          <p:cNvPr id="431" name="Google Shape;431;p3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2" name="Google Shape;432;p39"/>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3" name="Google Shape;433;p39"/>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4" name="Google Shape;434;p39"/>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5" name="Google Shape;435;p39"/>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6" name="Google Shape;436;p39"/>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37" name="Google Shape;437;p39"/>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38" name="Google Shape;438;p39"/>
          <p:cNvGraphicFramePr/>
          <p:nvPr/>
        </p:nvGraphicFramePr>
        <p:xfrm>
          <a:off x="1225028" y="1176382"/>
          <a:ext cx="3000000" cy="3000000"/>
        </p:xfrm>
        <a:graphic>
          <a:graphicData uri="http://schemas.openxmlformats.org/drawingml/2006/table">
            <a:tbl>
              <a:tblPr bandRow="1" firstCol="1" firstRow="1">
                <a:noFill/>
                <a:tableStyleId>{CCFE3B12-8877-4059-A091-84B4A071E251}</a:tableStyleId>
              </a:tblPr>
              <a:tblGrid>
                <a:gridCol w="9741950"/>
              </a:tblGrid>
              <a:tr h="4505225">
                <a:tc>
                  <a:txBody>
                    <a:bodyPr/>
                    <a:lstStyle/>
                    <a:p>
                      <a:pPr indent="0" lvl="0" marL="0" marR="0" rtl="0" algn="l">
                        <a:lnSpc>
                          <a:spcPct val="115000"/>
                        </a:lnSpc>
                        <a:spcBef>
                          <a:spcPts val="0"/>
                        </a:spcBef>
                        <a:spcAft>
                          <a:spcPts val="0"/>
                        </a:spcAft>
                        <a:buClr>
                          <a:schemeClr val="dk1"/>
                        </a:buClr>
                        <a:buSzPts val="3300"/>
                        <a:buFont typeface="Arial"/>
                        <a:buNone/>
                      </a:pPr>
                      <a:r>
                        <a:rPr b="1" lang="en-GB" sz="3300" u="none" cap="none" strike="noStrike">
                          <a:solidFill>
                            <a:schemeClr val="dk1"/>
                          </a:solidFill>
                        </a:rPr>
                        <a:t>Scenario B – Variable Costs Increase to £1,150</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New contribution per unit:</a:t>
                      </a:r>
                      <a:br>
                        <a:rPr b="1" lang="en-GB" sz="3300" u="none" cap="none" strike="noStrike">
                          <a:solidFill>
                            <a:schemeClr val="dk1"/>
                          </a:solidFill>
                        </a:rPr>
                      </a:br>
                      <a:r>
                        <a:rPr b="1" lang="en-GB" sz="3300" u="none" cap="none" strike="noStrike">
                          <a:solidFill>
                            <a:schemeClr val="dk1"/>
                          </a:solidFill>
                        </a:rPr>
                        <a:t>£1,399 − £1,150 = £249</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New breakeven:</a:t>
                      </a:r>
                      <a:br>
                        <a:rPr b="1" lang="en-GB" sz="3300" u="none" cap="none" strike="noStrike">
                          <a:solidFill>
                            <a:schemeClr val="dk1"/>
                          </a:solidFill>
                        </a:rPr>
                      </a:br>
                      <a:r>
                        <a:rPr b="1" lang="en-GB" sz="3300" u="none" cap="none" strike="noStrike">
                          <a:solidFill>
                            <a:schemeClr val="dk1"/>
                          </a:solidFill>
                        </a:rPr>
                        <a:t>£20,000 ÷ £249 = 80.32 → 81 units</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Breakeven increases from 67 → 81 units</a:t>
                      </a:r>
                      <a:br>
                        <a:rPr b="1" lang="en-GB" sz="3300" u="none" cap="none" strike="noStrike">
                          <a:solidFill>
                            <a:schemeClr val="dk1"/>
                          </a:solidFill>
                        </a:rPr>
                      </a:br>
                      <a:r>
                        <a:rPr b="1" lang="en-GB" sz="3300" u="none" cap="none" strike="noStrike">
                          <a:solidFill>
                            <a:schemeClr val="dk1"/>
                          </a:solidFill>
                        </a:rPr>
                        <a:t>Profit becomes smaller.</a:t>
                      </a:r>
                      <a:endParaRPr b="1" sz="3300" u="none" cap="none" strike="noStrike">
                        <a:solidFill>
                          <a:schemeClr val="dk1"/>
                        </a:solidFill>
                        <a:latin typeface="Arial"/>
                        <a:ea typeface="Arial"/>
                        <a:cs typeface="Arial"/>
                        <a:sym typeface="Arial"/>
                      </a:endParaRPr>
                    </a:p>
                  </a:txBody>
                  <a:tcPr marT="0" marB="0" marR="18725"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2" name="Shape 442"/>
        <p:cNvGrpSpPr/>
        <p:nvPr/>
      </p:nvGrpSpPr>
      <p:grpSpPr>
        <a:xfrm>
          <a:off x="0" y="0"/>
          <a:ext cx="0" cy="0"/>
          <a:chOff x="0" y="0"/>
          <a:chExt cx="0" cy="0"/>
        </a:xfrm>
      </p:grpSpPr>
      <p:sp>
        <p:nvSpPr>
          <p:cNvPr id="443" name="Google Shape;443;p4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4" name="Google Shape;444;p40"/>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5" name="Google Shape;445;p40"/>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6" name="Google Shape;446;p40"/>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7" name="Google Shape;447;p40"/>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8" name="Google Shape;448;p40"/>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49" name="Google Shape;449;p40"/>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50" name="Google Shape;450;p40"/>
          <p:cNvGraphicFramePr/>
          <p:nvPr/>
        </p:nvGraphicFramePr>
        <p:xfrm>
          <a:off x="1515606" y="643467"/>
          <a:ext cx="3000000" cy="3000000"/>
        </p:xfrm>
        <a:graphic>
          <a:graphicData uri="http://schemas.openxmlformats.org/drawingml/2006/table">
            <a:tbl>
              <a:tblPr>
                <a:noFill/>
                <a:tableStyleId>{64722249-9F3D-4210-8806-1D398C64FBB2}</a:tableStyleId>
              </a:tblPr>
              <a:tblGrid>
                <a:gridCol w="3358000"/>
                <a:gridCol w="1888875"/>
                <a:gridCol w="3913925"/>
              </a:tblGrid>
              <a:tr h="474475">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Components</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Value/costs</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Description</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52825">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Selling price per unit</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£1,399</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Competitive price compared with other premium smartphones</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52825">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Variable cost per unit </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£1,150</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Includes components (£1,000) + packaging (£50) + distribution (£50) + Tax (£50)</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52825">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Fixed costs per month</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£20,000</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Includes research, factories, staff salaries, marketing, software </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74475">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Expected monthly sales</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200 units</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Market research survey</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63650">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Maximum production capacity</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600 Units</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200"/>
                        <a:buFont typeface="Arial"/>
                        <a:buNone/>
                      </a:pPr>
                      <a:r>
                        <a:rPr b="0" i="0" lang="en-GB" sz="2200" u="none" cap="none" strike="noStrike">
                          <a:latin typeface="Arial"/>
                          <a:ea typeface="Arial"/>
                          <a:cs typeface="Arial"/>
                          <a:sym typeface="Arial"/>
                        </a:rPr>
                        <a:t>Manufacturing capacity</a:t>
                      </a:r>
                      <a:endParaRPr b="0" i="0" sz="3300" u="none" cap="none" strike="noStrike">
                        <a:latin typeface="Arial"/>
                        <a:ea typeface="Arial"/>
                        <a:cs typeface="Arial"/>
                        <a:sym typeface="Arial"/>
                      </a:endParaRPr>
                    </a:p>
                  </a:txBody>
                  <a:tcPr marT="17625" marB="0" marR="126900" marL="1269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4" name="Shape 454"/>
        <p:cNvGrpSpPr/>
        <p:nvPr/>
      </p:nvGrpSpPr>
      <p:grpSpPr>
        <a:xfrm>
          <a:off x="0" y="0"/>
          <a:ext cx="0" cy="0"/>
          <a:chOff x="0" y="0"/>
          <a:chExt cx="0" cy="0"/>
        </a:xfrm>
      </p:grpSpPr>
      <p:sp>
        <p:nvSpPr>
          <p:cNvPr id="455" name="Google Shape;455;p4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56" name="Google Shape;456;p41"/>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57" name="Google Shape;457;p41"/>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58" name="Google Shape;458;p41"/>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59" name="Google Shape;459;p41"/>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60" name="Google Shape;460;p41"/>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61" name="Google Shape;461;p41"/>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62" name="Google Shape;462;p41"/>
          <p:cNvGraphicFramePr/>
          <p:nvPr/>
        </p:nvGraphicFramePr>
        <p:xfrm>
          <a:off x="1431987" y="643467"/>
          <a:ext cx="3000000" cy="3000000"/>
        </p:xfrm>
        <a:graphic>
          <a:graphicData uri="http://schemas.openxmlformats.org/drawingml/2006/table">
            <a:tbl>
              <a:tblPr bandRow="1" firstCol="1" firstRow="1">
                <a:noFill/>
                <a:tableStyleId>{CCFE3B12-8877-4059-A091-84B4A071E251}</a:tableStyleId>
              </a:tblPr>
              <a:tblGrid>
                <a:gridCol w="9328025"/>
              </a:tblGrid>
              <a:tr h="667675">
                <a:tc>
                  <a:txBody>
                    <a:bodyPr/>
                    <a:lstStyle/>
                    <a:p>
                      <a:pPr indent="0" lvl="0" marL="0" marR="0" rtl="0" algn="l">
                        <a:lnSpc>
                          <a:spcPct val="115000"/>
                        </a:lnSpc>
                        <a:spcBef>
                          <a:spcPts val="0"/>
                        </a:spcBef>
                        <a:spcAft>
                          <a:spcPts val="0"/>
                        </a:spcAft>
                        <a:buClr>
                          <a:schemeClr val="lt1"/>
                        </a:buClr>
                        <a:buSzPts val="1400"/>
                        <a:buFont typeface="Arial"/>
                        <a:buNone/>
                      </a:pPr>
                      <a:r>
                        <a:rPr b="0" lang="en-GB" sz="1400" u="none" cap="none" strike="noStrike">
                          <a:solidFill>
                            <a:schemeClr val="lt1"/>
                          </a:solidFill>
                        </a:rPr>
                        <a:t>Calculations </a:t>
                      </a:r>
                      <a:endParaRPr/>
                    </a:p>
                    <a:p>
                      <a:pPr indent="0" lvl="0" marL="0" marR="0" rtl="0" algn="l">
                        <a:lnSpc>
                          <a:spcPct val="115000"/>
                        </a:lnSpc>
                        <a:spcBef>
                          <a:spcPts val="800"/>
                        </a:spcBef>
                        <a:spcAft>
                          <a:spcPts val="0"/>
                        </a:spcAft>
                        <a:buClr>
                          <a:schemeClr val="lt1"/>
                        </a:buClr>
                        <a:buSzPts val="1400"/>
                        <a:buFont typeface="Arial"/>
                        <a:buNone/>
                      </a:pPr>
                      <a:r>
                        <a:rPr b="0" lang="en-GB" sz="1400" u="none" cap="none" strike="noStrike">
                          <a:solidFill>
                            <a:schemeClr val="lt1"/>
                          </a:solidFill>
                        </a:rPr>
                        <a:t>Variable costs </a:t>
                      </a:r>
                      <a:endParaRPr b="0" sz="1400" u="none" cap="none" strike="noStrike">
                        <a:solidFill>
                          <a:schemeClr val="lt1"/>
                        </a:solidFill>
                        <a:latin typeface="Arial"/>
                        <a:ea typeface="Arial"/>
                        <a:cs typeface="Arial"/>
                        <a:sym typeface="Arial"/>
                      </a:endParaRPr>
                    </a:p>
                  </a:txBody>
                  <a:tcPr marT="78825" marB="0" marR="63900" marL="639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r>
              <a:tr h="608925">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1200"/>
                        <a:buFont typeface="Arial"/>
                        <a:buNone/>
                      </a:pPr>
                      <a:r>
                        <a:rPr b="1" lang="en-GB" sz="1200" u="none" cap="none" strike="noStrike">
                          <a:solidFill>
                            <a:schemeClr val="dk1"/>
                          </a:solidFill>
                        </a:rPr>
                        <a:t>Total Variable costs = Variable cost per unit x Number of units</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9800">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Example for 200 units</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800">
                <a:tc>
                  <a:txBody>
                    <a:bodyPr/>
                    <a:lstStyle/>
                    <a:p>
                      <a:pPr indent="0" lvl="0" marL="0" marR="0" rtl="0" algn="ctr">
                        <a:lnSpc>
                          <a:spcPct val="115000"/>
                        </a:lnSpc>
                        <a:spcBef>
                          <a:spcPts val="0"/>
                        </a:spcBef>
                        <a:spcAft>
                          <a:spcPts val="0"/>
                        </a:spcAft>
                        <a:buClr>
                          <a:schemeClr val="dk1"/>
                        </a:buClr>
                        <a:buSzPts val="1200"/>
                        <a:buFont typeface="Arial"/>
                        <a:buNone/>
                      </a:pPr>
                      <a:r>
                        <a:rPr b="1" lang="en-GB" sz="1200" u="none" cap="none" strike="noStrike">
                          <a:solidFill>
                            <a:schemeClr val="dk1"/>
                          </a:solidFill>
                        </a:rPr>
                        <a:t>£1,150 X 200 = £230,000</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8925">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1200"/>
                        <a:buFont typeface="Arial"/>
                        <a:buNone/>
                      </a:pPr>
                      <a:r>
                        <a:rPr b="1" lang="en-GB" sz="1200" u="none" cap="none" strike="noStrike">
                          <a:solidFill>
                            <a:schemeClr val="dk1"/>
                          </a:solidFill>
                        </a:rPr>
                        <a:t>Total costs </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08925">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1200"/>
                        <a:buFont typeface="Arial"/>
                        <a:buNone/>
                      </a:pPr>
                      <a:r>
                        <a:rPr b="1" lang="en-GB" sz="1200" u="none" cap="none" strike="noStrike">
                          <a:solidFill>
                            <a:schemeClr val="dk1"/>
                          </a:solidFill>
                        </a:rPr>
                        <a:t>Total costs = Fixed costs + Variable costs</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9800">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Example for 200 units</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800">
                <a:tc>
                  <a:txBody>
                    <a:bodyPr/>
                    <a:lstStyle/>
                    <a:p>
                      <a:pPr indent="0" lvl="0" marL="0" marR="0" rtl="0" algn="ctr">
                        <a:lnSpc>
                          <a:spcPct val="115000"/>
                        </a:lnSpc>
                        <a:spcBef>
                          <a:spcPts val="0"/>
                        </a:spcBef>
                        <a:spcAft>
                          <a:spcPts val="0"/>
                        </a:spcAft>
                        <a:buClr>
                          <a:schemeClr val="dk1"/>
                        </a:buClr>
                        <a:buSzPts val="1200"/>
                        <a:buFont typeface="Arial"/>
                        <a:buNone/>
                      </a:pPr>
                      <a:r>
                        <a:rPr b="1" lang="en-GB" sz="1200" u="none" cap="none" strike="noStrike">
                          <a:solidFill>
                            <a:schemeClr val="dk1"/>
                          </a:solidFill>
                        </a:rPr>
                        <a:t>£20,000 + £230,000 = £250,000</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8925">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1200"/>
                        <a:buFont typeface="Arial"/>
                        <a:buNone/>
                      </a:pPr>
                      <a:r>
                        <a:rPr b="1" lang="en-GB" sz="1200" u="none" cap="none" strike="noStrike">
                          <a:solidFill>
                            <a:schemeClr val="dk1"/>
                          </a:solidFill>
                        </a:rPr>
                        <a:t>Revenue</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800">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Example for 200 units</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8925">
                <a:tc>
                  <a:txBody>
                    <a:bodyPr/>
                    <a:lstStyle/>
                    <a:p>
                      <a:pPr indent="0" lvl="0" marL="0" marR="0" rtl="0" algn="l">
                        <a:lnSpc>
                          <a:spcPct val="115000"/>
                        </a:lnSpc>
                        <a:spcBef>
                          <a:spcPts val="0"/>
                        </a:spcBef>
                        <a:spcAft>
                          <a:spcPts val="0"/>
                        </a:spcAft>
                        <a:buClr>
                          <a:schemeClr val="dk1"/>
                        </a:buClr>
                        <a:buSzPts val="1200"/>
                        <a:buFont typeface="Arial"/>
                        <a:buNone/>
                      </a:pPr>
                      <a:r>
                        <a:rPr b="1" lang="en-GB" sz="12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1200"/>
                        <a:buFont typeface="Arial"/>
                        <a:buNone/>
                      </a:pPr>
                      <a:r>
                        <a:rPr b="1" lang="en-GB" sz="1200" u="none" cap="none" strike="noStrike">
                          <a:solidFill>
                            <a:schemeClr val="dk1"/>
                          </a:solidFill>
                        </a:rPr>
                        <a:t>Revenue = Sales Volume x Selling price</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800">
                <a:tc>
                  <a:txBody>
                    <a:bodyPr/>
                    <a:lstStyle/>
                    <a:p>
                      <a:pPr indent="0" lvl="0" marL="0" marR="0" rtl="0" algn="ctr">
                        <a:lnSpc>
                          <a:spcPct val="115000"/>
                        </a:lnSpc>
                        <a:spcBef>
                          <a:spcPts val="0"/>
                        </a:spcBef>
                        <a:spcAft>
                          <a:spcPts val="0"/>
                        </a:spcAft>
                        <a:buClr>
                          <a:schemeClr val="dk1"/>
                        </a:buClr>
                        <a:buSzPts val="1200"/>
                        <a:buFont typeface="Arial"/>
                        <a:buNone/>
                      </a:pPr>
                      <a:r>
                        <a:rPr b="1" lang="en-GB" sz="1200" u="none" cap="none" strike="noStrike">
                          <a:solidFill>
                            <a:schemeClr val="dk1"/>
                          </a:solidFill>
                        </a:rPr>
                        <a:t>200 x £1,399 = £279,800</a:t>
                      </a:r>
                      <a:endParaRPr b="1" sz="1200" u="none" cap="none" strike="noStrike">
                        <a:solidFill>
                          <a:schemeClr val="dk1"/>
                        </a:solidFill>
                        <a:latin typeface="Arial"/>
                        <a:ea typeface="Arial"/>
                        <a:cs typeface="Arial"/>
                        <a:sym typeface="Arial"/>
                      </a:endParaRPr>
                    </a:p>
                  </a:txBody>
                  <a:tcPr marT="78825" marB="0" marR="63900" marL="63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sp>
        <p:nvSpPr>
          <p:cNvPr id="145" name="Google Shape;145;p15"/>
          <p:cNvSpPr/>
          <p:nvPr/>
        </p:nvSpPr>
        <p:spPr>
          <a:xfrm>
            <a:off x="3048"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6" name="Google Shape;146;p15"/>
          <p:cNvSpPr/>
          <p:nvPr/>
        </p:nvSpPr>
        <p:spPr>
          <a:xfrm>
            <a:off x="489189" y="1119031"/>
            <a:ext cx="4619938" cy="4619938"/>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7" name="Google Shape;147;p15"/>
          <p:cNvSpPr txBox="1"/>
          <p:nvPr>
            <p:ph type="title"/>
          </p:nvPr>
        </p:nvSpPr>
        <p:spPr>
          <a:xfrm>
            <a:off x="1171074" y="1396686"/>
            <a:ext cx="3240506" cy="406462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Play"/>
              <a:buNone/>
            </a:pPr>
            <a:r>
              <a:rPr lang="en-GB">
                <a:solidFill>
                  <a:srgbClr val="FFFFFF"/>
                </a:solidFill>
              </a:rPr>
              <a:t>Purpose</a:t>
            </a:r>
            <a:endParaRPr/>
          </a:p>
        </p:txBody>
      </p:sp>
      <p:sp>
        <p:nvSpPr>
          <p:cNvPr id="148" name="Google Shape;148;p15"/>
          <p:cNvSpPr/>
          <p:nvPr/>
        </p:nvSpPr>
        <p:spPr>
          <a:xfrm rot="-1790889">
            <a:off x="8683720" y="941148"/>
            <a:ext cx="2987899" cy="2987899"/>
          </a:xfrm>
          <a:prstGeom prst="arc">
            <a:avLst>
              <a:gd fmla="val 15817365" name="adj1"/>
              <a:gd fmla="val 178138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9" name="Google Shape;149;p15"/>
          <p:cNvSpPr/>
          <p:nvPr/>
        </p:nvSpPr>
        <p:spPr>
          <a:xfrm>
            <a:off x="910048" y="4780992"/>
            <a:ext cx="546100" cy="546100"/>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0" name="Google Shape;150;p15"/>
          <p:cNvSpPr txBox="1"/>
          <p:nvPr>
            <p:ph idx="1" type="body"/>
          </p:nvPr>
        </p:nvSpPr>
        <p:spPr>
          <a:xfrm>
            <a:off x="5370153" y="1526033"/>
            <a:ext cx="5536397" cy="3935281"/>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800"/>
              <a:buChar char="•"/>
            </a:pPr>
            <a:r>
              <a:rPr lang="en-GB">
                <a:highlight>
                  <a:srgbClr val="FFFFFF"/>
                </a:highlight>
              </a:rPr>
              <a:t>My Company has carried out a breakeven analysis for the iPhone 18 Pro Max to check if the product is profitable and to calculate the minimum number of units that must be sold to cover all costs.</a:t>
            </a:r>
            <a:endParaRPr>
              <a:highlight>
                <a:srgbClr val="FFFFFF"/>
              </a:highlight>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6" name="Shape 466"/>
        <p:cNvGrpSpPr/>
        <p:nvPr/>
      </p:nvGrpSpPr>
      <p:grpSpPr>
        <a:xfrm>
          <a:off x="0" y="0"/>
          <a:ext cx="0" cy="0"/>
          <a:chOff x="0" y="0"/>
          <a:chExt cx="0" cy="0"/>
        </a:xfrm>
      </p:grpSpPr>
      <p:sp>
        <p:nvSpPr>
          <p:cNvPr id="467" name="Google Shape;467;p4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68" name="Google Shape;468;p42"/>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69" name="Google Shape;469;p42"/>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70" name="Google Shape;470;p42"/>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71" name="Google Shape;471;p42"/>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72" name="Google Shape;472;p42"/>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73" name="Google Shape;473;p42"/>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74" name="Google Shape;474;p42"/>
          <p:cNvGraphicFramePr/>
          <p:nvPr/>
        </p:nvGraphicFramePr>
        <p:xfrm>
          <a:off x="2009092" y="643467"/>
          <a:ext cx="3000000" cy="3000000"/>
        </p:xfrm>
        <a:graphic>
          <a:graphicData uri="http://schemas.openxmlformats.org/drawingml/2006/table">
            <a:tbl>
              <a:tblPr>
                <a:noFill/>
                <a:tableStyleId>{64722249-9F3D-4210-8806-1D398C64FBB2}</a:tableStyleId>
              </a:tblPr>
              <a:tblGrid>
                <a:gridCol w="2394725"/>
                <a:gridCol w="1340550"/>
                <a:gridCol w="1340550"/>
                <a:gridCol w="1340550"/>
                <a:gridCol w="1757475"/>
              </a:tblGrid>
              <a:tr h="44597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Calculations </a:t>
                      </a:r>
                      <a:endParaRPr b="0" i="0" sz="12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Profit/loss</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44597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Formula:</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Profit/loss = Revenue – Total costs</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22182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Example for 200 units</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221825">
                <a:tc gridSpan="5">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£279,800 – £250,000 = £29,800</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44597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Calculations </a:t>
                      </a:r>
                      <a:endParaRPr b="0" i="0" sz="12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Breakeven </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22182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Example for 200 units</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44597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Formula:</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447125">
                <a:tc rowSpan="2">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Breakeven point =</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4">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Fixed Costs</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r>
              <a:tr h="222975">
                <a:tc vMerge="1"/>
                <a:tc gridSpan="4">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Selling Price – Variable cost</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r>
              <a:tr h="447125">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£20,000</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£20,000</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£20,000</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£20,000</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rowSpan="2">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80.32 units</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22975">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£1,399</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-£1,150</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£249</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£249</a:t>
                      </a:r>
                      <a:endParaRPr b="0" i="0" sz="1200" u="none" cap="none" strike="noStrike">
                        <a:latin typeface="Arial"/>
                        <a:ea typeface="Arial"/>
                        <a:cs typeface="Arial"/>
                        <a:sym typeface="Arial"/>
                      </a:endParaRPr>
                    </a:p>
                  </a:txBody>
                  <a:tcPr marT="5250" marB="0" marR="37750" marL="377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vMerge="1"/>
              </a:tr>
              <a:tr h="44597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Rounded up:</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 </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22182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Breakeven point = 81</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44597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Calculations </a:t>
                      </a:r>
                      <a:endParaRPr b="0" i="0" sz="1200" u="none" cap="none" strike="noStrike">
                        <a:latin typeface="Arial"/>
                        <a:ea typeface="Arial"/>
                        <a:cs typeface="Arial"/>
                        <a:sym typeface="Arial"/>
                      </a:endParaRPr>
                    </a:p>
                    <a:p>
                      <a:pPr indent="0" lvl="0" marL="0" marR="0" rtl="0" algn="l">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Margin of safety</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445975">
                <a:tc gridSpan="5">
                  <a:txBody>
                    <a:bodyPr/>
                    <a:lstStyle/>
                    <a:p>
                      <a:pPr indent="0" lvl="0" marL="0" marR="0" rtl="0" algn="l">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Formula:</a:t>
                      </a:r>
                      <a:endParaRPr b="0" i="0" sz="1200" u="none" cap="none" strike="noStrike">
                        <a:latin typeface="Arial"/>
                        <a:ea typeface="Arial"/>
                        <a:cs typeface="Arial"/>
                        <a:sym typeface="Arial"/>
                      </a:endParaRPr>
                    </a:p>
                    <a:p>
                      <a:pPr indent="0" lvl="0" marL="0" marR="0" rtl="0" algn="ctr">
                        <a:lnSpc>
                          <a:spcPct val="115000"/>
                        </a:lnSpc>
                        <a:spcBef>
                          <a:spcPts val="800"/>
                        </a:spcBef>
                        <a:spcAft>
                          <a:spcPts val="0"/>
                        </a:spcAft>
                        <a:buClr>
                          <a:schemeClr val="dk1"/>
                        </a:buClr>
                        <a:buSzPts val="800"/>
                        <a:buFont typeface="Arial"/>
                        <a:buNone/>
                      </a:pPr>
                      <a:r>
                        <a:rPr b="0" i="0" lang="en-GB" sz="800" u="none" cap="none" strike="noStrike">
                          <a:latin typeface="Arial"/>
                          <a:ea typeface="Arial"/>
                          <a:cs typeface="Arial"/>
                          <a:sym typeface="Arial"/>
                        </a:rPr>
                        <a:t>Margin of safety = Actual sales (predicted sales in this case)-Breakeven sales</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221825">
                <a:tc gridSpan="5">
                  <a:txBody>
                    <a:bodyPr/>
                    <a:lstStyle/>
                    <a:p>
                      <a:pPr indent="0" lvl="0" marL="0" marR="0" rtl="0" algn="ctr">
                        <a:lnSpc>
                          <a:spcPct val="115000"/>
                        </a:lnSpc>
                        <a:spcBef>
                          <a:spcPts val="0"/>
                        </a:spcBef>
                        <a:spcAft>
                          <a:spcPts val="0"/>
                        </a:spcAft>
                        <a:buClr>
                          <a:schemeClr val="dk1"/>
                        </a:buClr>
                        <a:buSzPts val="800"/>
                        <a:buFont typeface="Arial"/>
                        <a:buNone/>
                      </a:pPr>
                      <a:r>
                        <a:rPr b="0" i="0" lang="en-GB" sz="800" u="none" cap="none" strike="noStrike">
                          <a:latin typeface="Arial"/>
                          <a:ea typeface="Arial"/>
                          <a:cs typeface="Arial"/>
                          <a:sym typeface="Arial"/>
                        </a:rPr>
                        <a:t>200 - 81 = 119</a:t>
                      </a:r>
                      <a:endParaRPr b="0" i="0" sz="1200" u="none" cap="none" strike="noStrike">
                        <a:latin typeface="Arial"/>
                        <a:ea typeface="Arial"/>
                        <a:cs typeface="Arial"/>
                        <a:sym typeface="Arial"/>
                      </a:endParaRPr>
                    </a:p>
                  </a:txBody>
                  <a:tcPr marT="25175" marB="25175" marR="50325" marL="503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8" name="Shape 478"/>
        <p:cNvGrpSpPr/>
        <p:nvPr/>
      </p:nvGrpSpPr>
      <p:grpSpPr>
        <a:xfrm>
          <a:off x="0" y="0"/>
          <a:ext cx="0" cy="0"/>
          <a:chOff x="0" y="0"/>
          <a:chExt cx="0" cy="0"/>
        </a:xfrm>
      </p:grpSpPr>
      <p:sp>
        <p:nvSpPr>
          <p:cNvPr id="479" name="Google Shape;479;p4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80" name="Google Shape;480;p43"/>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81" name="Google Shape;481;p43"/>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82" name="Google Shape;482;p43"/>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83" name="Google Shape;483;p43"/>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84" name="Google Shape;484;p43"/>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85" name="Google Shape;485;p43"/>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86" name="Google Shape;486;p43"/>
          <p:cNvGraphicFramePr/>
          <p:nvPr/>
        </p:nvGraphicFramePr>
        <p:xfrm>
          <a:off x="1630150" y="643467"/>
          <a:ext cx="3000000" cy="3000000"/>
        </p:xfrm>
        <a:graphic>
          <a:graphicData uri="http://schemas.openxmlformats.org/drawingml/2006/table">
            <a:tbl>
              <a:tblPr bandRow="1" firstCol="1" firstRow="1">
                <a:noFill/>
                <a:tableStyleId>{CCFE3B12-8877-4059-A091-84B4A071E251}</a:tableStyleId>
              </a:tblPr>
              <a:tblGrid>
                <a:gridCol w="3828025"/>
                <a:gridCol w="1313075"/>
                <a:gridCol w="1202850"/>
                <a:gridCol w="1293875"/>
                <a:gridCol w="1293875"/>
              </a:tblGrid>
              <a:tr h="370350">
                <a:tc>
                  <a:txBody>
                    <a:bodyPr/>
                    <a:lstStyle/>
                    <a:p>
                      <a:pPr indent="0" lvl="0" marL="0" marR="0" rtl="0" algn="ctr">
                        <a:lnSpc>
                          <a:spcPct val="115000"/>
                        </a:lnSpc>
                        <a:spcBef>
                          <a:spcPts val="0"/>
                        </a:spcBef>
                        <a:spcAft>
                          <a:spcPts val="0"/>
                        </a:spcAft>
                        <a:buClr>
                          <a:schemeClr val="dk1"/>
                        </a:buClr>
                        <a:buSzPts val="2000"/>
                        <a:buFont typeface="Arial"/>
                        <a:buNone/>
                      </a:pPr>
                      <a:r>
                        <a:rPr b="1" lang="en-GB" sz="2000" u="none" cap="none" strike="noStrike">
                          <a:solidFill>
                            <a:schemeClr val="dk1"/>
                          </a:solidFill>
                        </a:rPr>
                        <a:t>Components</a:t>
                      </a:r>
                      <a:endParaRPr b="1" sz="2000" u="none" cap="none" strike="noStrike">
                        <a:solidFill>
                          <a:schemeClr val="dk1"/>
                        </a:solidFill>
                        <a:latin typeface="Arial"/>
                        <a:ea typeface="Arial"/>
                        <a:cs typeface="Arial"/>
                        <a:sym typeface="Arial"/>
                      </a:endParaRPr>
                    </a:p>
                  </a:txBody>
                  <a:tcPr marT="0" marB="0" marR="112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000"/>
                        <a:buFont typeface="Arial"/>
                        <a:buNone/>
                      </a:pPr>
                      <a:r>
                        <a:rPr b="1" lang="en-GB" sz="2000" u="none" cap="none" strike="noStrike">
                          <a:solidFill>
                            <a:schemeClr val="dk1"/>
                          </a:solidFill>
                        </a:rPr>
                        <a:t>Value</a:t>
                      </a:r>
                      <a:endParaRPr b="1" sz="2000" u="none" cap="none" strike="noStrike">
                        <a:solidFill>
                          <a:schemeClr val="dk1"/>
                        </a:solidFill>
                        <a:latin typeface="Arial"/>
                        <a:ea typeface="Arial"/>
                        <a:cs typeface="Arial"/>
                        <a:sym typeface="Arial"/>
                      </a:endParaRPr>
                    </a:p>
                  </a:txBody>
                  <a:tcPr marT="0" marB="0" marR="112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000"/>
                        <a:buFont typeface="Arial"/>
                        <a:buNone/>
                      </a:pPr>
                      <a:r>
                        <a:rPr b="1" lang="en-GB" sz="2000" u="none" cap="none" strike="noStrike">
                          <a:solidFill>
                            <a:schemeClr val="dk1"/>
                          </a:solidFill>
                        </a:rPr>
                        <a:t>Cost</a:t>
                      </a:r>
                      <a:endParaRPr b="1" sz="2000" u="none" cap="none" strike="noStrike">
                        <a:solidFill>
                          <a:schemeClr val="dk1"/>
                        </a:solidFill>
                        <a:latin typeface="Arial"/>
                        <a:ea typeface="Arial"/>
                        <a:cs typeface="Arial"/>
                        <a:sym typeface="Arial"/>
                      </a:endParaRPr>
                    </a:p>
                  </a:txBody>
                  <a:tcPr marT="0" marB="0" marR="112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000"/>
                        <a:buFont typeface="Arial"/>
                        <a:buNone/>
                      </a:pPr>
                      <a:r>
                        <a:rPr b="1" lang="en-GB" sz="2000" u="none" cap="none" strike="noStrike">
                          <a:solidFill>
                            <a:schemeClr val="dk1"/>
                          </a:solidFill>
                        </a:rPr>
                        <a:t>Left</a:t>
                      </a:r>
                      <a:endParaRPr b="1" sz="2000" u="none" cap="none" strike="noStrike">
                        <a:solidFill>
                          <a:schemeClr val="dk1"/>
                        </a:solidFill>
                        <a:latin typeface="Arial"/>
                        <a:ea typeface="Arial"/>
                        <a:cs typeface="Arial"/>
                        <a:sym typeface="Arial"/>
                      </a:endParaRPr>
                    </a:p>
                  </a:txBody>
                  <a:tcPr marT="0" marB="0" marR="112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2000"/>
                        <a:buFont typeface="Arial"/>
                        <a:buNone/>
                      </a:pPr>
                      <a:r>
                        <a:rPr b="1" lang="en-GB" sz="2000" u="none" cap="none" strike="noStrike">
                          <a:solidFill>
                            <a:schemeClr val="dk1"/>
                          </a:solidFill>
                        </a:rPr>
                        <a:t>Total</a:t>
                      </a:r>
                      <a:endParaRPr b="1" sz="2000" u="none" cap="none" strike="noStrike">
                        <a:solidFill>
                          <a:schemeClr val="dk1"/>
                        </a:solidFill>
                        <a:latin typeface="Arial"/>
                        <a:ea typeface="Arial"/>
                        <a:cs typeface="Arial"/>
                        <a:sym typeface="Arial"/>
                      </a:endParaRPr>
                    </a:p>
                  </a:txBody>
                  <a:tcPr marT="0" marB="0" marR="11250" marL="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 </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 </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 </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 </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£1,399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Battery</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£1,349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£1,399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Processor</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£150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£150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£1,199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£1,349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Camera system</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£180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£180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£1,019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£1,199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Face id sensors</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£40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£40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£979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£1,019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Screen</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£200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£200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£779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£979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Ram</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£30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£30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£749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£779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Storage</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£80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£80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£669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£749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Motherboard</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£60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£60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£609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£669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Speaker and Microphone</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£589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£609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Charging Port type-C</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£15</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£15</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£574</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£589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Frame and glass body</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£75</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£75</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£499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£574</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Other small parts</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£100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£100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£399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£499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Distribution </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£349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£399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Packing</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£299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£349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0" lvl="0" marL="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Tax</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£50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£249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£299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r h="288925">
                <a:tc>
                  <a:txBody>
                    <a:bodyPr/>
                    <a:lstStyle/>
                    <a:p>
                      <a:pPr indent="-457200" lvl="0" marL="45720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Total </a:t>
                      </a:r>
                      <a:endParaRPr b="1"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£1,150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£1,150</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£249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£249</a:t>
                      </a:r>
                      <a:endParaRPr sz="1500" u="none" cap="none" strike="noStrike">
                        <a:solidFill>
                          <a:schemeClr val="dk1"/>
                        </a:solidFill>
                        <a:latin typeface="Arial"/>
                        <a:ea typeface="Arial"/>
                        <a:cs typeface="Arial"/>
                        <a:sym typeface="Arial"/>
                      </a:endParaRPr>
                    </a:p>
                  </a:txBody>
                  <a:tcPr marT="0" marB="0" marR="6915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r>
              <a:tr h="288925">
                <a:tc>
                  <a:txBody>
                    <a:bodyPr/>
                    <a:lstStyle/>
                    <a:p>
                      <a:pPr indent="-457200" lvl="0" marL="457200" marR="0" rtl="0" algn="ctr">
                        <a:lnSpc>
                          <a:spcPct val="115000"/>
                        </a:lnSpc>
                        <a:spcBef>
                          <a:spcPts val="0"/>
                        </a:spcBef>
                        <a:spcAft>
                          <a:spcPts val="0"/>
                        </a:spcAft>
                        <a:buClr>
                          <a:schemeClr val="dk1"/>
                        </a:buClr>
                        <a:buSzPts val="1500"/>
                        <a:buFont typeface="Arial"/>
                        <a:buNone/>
                      </a:pPr>
                      <a:r>
                        <a:rPr b="1" lang="en-GB" sz="1500" u="none" cap="none" strike="noStrike">
                          <a:solidFill>
                            <a:schemeClr val="dk1"/>
                          </a:solidFill>
                        </a:rPr>
                        <a:t>Profit</a:t>
                      </a:r>
                      <a:endParaRPr b="1"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£0</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£249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c>
                  <a:txBody>
                    <a:bodyPr/>
                    <a:lstStyle/>
                    <a:p>
                      <a:pPr indent="0" lvl="0" marL="0" marR="0" rtl="0" algn="ctr">
                        <a:lnSpc>
                          <a:spcPct val="115000"/>
                        </a:lnSpc>
                        <a:spcBef>
                          <a:spcPts val="0"/>
                        </a:spcBef>
                        <a:spcAft>
                          <a:spcPts val="0"/>
                        </a:spcAft>
                        <a:buClr>
                          <a:schemeClr val="dk1"/>
                        </a:buClr>
                        <a:buSzPts val="1500"/>
                        <a:buFont typeface="Arial"/>
                        <a:buNone/>
                      </a:pPr>
                      <a:r>
                        <a:rPr lang="en-GB" sz="1500" u="none" cap="none" strike="noStrike">
                          <a:solidFill>
                            <a:schemeClr val="dk1"/>
                          </a:solidFill>
                        </a:rPr>
                        <a:t>£249</a:t>
                      </a:r>
                      <a:endParaRPr sz="1500" u="none" cap="none" strike="noStrike">
                        <a:solidFill>
                          <a:schemeClr val="dk1"/>
                        </a:solidFill>
                        <a:latin typeface="Arial"/>
                        <a:ea typeface="Arial"/>
                        <a:cs typeface="Arial"/>
                        <a:sym typeface="Arial"/>
                      </a:endParaRPr>
                    </a:p>
                  </a:txBody>
                  <a:tcPr marT="0" marB="0" marR="69150" marL="56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0E4F5"/>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0" name="Shape 490"/>
        <p:cNvGrpSpPr/>
        <p:nvPr/>
      </p:nvGrpSpPr>
      <p:grpSpPr>
        <a:xfrm>
          <a:off x="0" y="0"/>
          <a:ext cx="0" cy="0"/>
          <a:chOff x="0" y="0"/>
          <a:chExt cx="0" cy="0"/>
        </a:xfrm>
      </p:grpSpPr>
      <p:sp>
        <p:nvSpPr>
          <p:cNvPr id="491" name="Google Shape;491;p4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92" name="Google Shape;492;p44"/>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93" name="Google Shape;493;p44"/>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94" name="Google Shape;494;p44"/>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95" name="Google Shape;495;p44"/>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96" name="Google Shape;496;p44"/>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97" name="Google Shape;497;p44"/>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498" name="Google Shape;498;p44"/>
          <p:cNvGraphicFramePr/>
          <p:nvPr/>
        </p:nvGraphicFramePr>
        <p:xfrm>
          <a:off x="1865185" y="643467"/>
          <a:ext cx="3000000" cy="3000000"/>
        </p:xfrm>
        <a:graphic>
          <a:graphicData uri="http://schemas.openxmlformats.org/drawingml/2006/table">
            <a:tbl>
              <a:tblPr bandRow="1" firstCol="1" firstRow="1">
                <a:noFill/>
                <a:tableStyleId>{CCFE3B12-8877-4059-A091-84B4A071E251}</a:tableStyleId>
              </a:tblPr>
              <a:tblGrid>
                <a:gridCol w="4073450"/>
                <a:gridCol w="1003525"/>
                <a:gridCol w="1128225"/>
                <a:gridCol w="1128225"/>
                <a:gridCol w="1128225"/>
              </a:tblGrid>
              <a:tr h="477225">
                <a:tc>
                  <a:txBody>
                    <a:bodyPr/>
                    <a:lstStyle/>
                    <a:p>
                      <a:pPr indent="0" lvl="0" marL="0" marR="0" rtl="0" algn="r">
                        <a:lnSpc>
                          <a:spcPct val="115000"/>
                        </a:lnSpc>
                        <a:spcBef>
                          <a:spcPts val="0"/>
                        </a:spcBef>
                        <a:spcAft>
                          <a:spcPts val="0"/>
                        </a:spcAft>
                        <a:buClr>
                          <a:srgbClr val="3F3F3F"/>
                        </a:buClr>
                        <a:buSzPts val="900"/>
                        <a:buFont typeface="Arial"/>
                        <a:buNone/>
                      </a:pPr>
                      <a:r>
                        <a:rPr b="1" lang="en-GB" sz="900" u="none" cap="none" strike="noStrike">
                          <a:solidFill>
                            <a:srgbClr val="3F3F3F"/>
                          </a:solidFill>
                        </a:rPr>
                        <a:t>Components</a:t>
                      </a:r>
                      <a:endParaRPr/>
                    </a:p>
                    <a:p>
                      <a:pPr indent="0" lvl="0" marL="0" marR="0" rtl="0" algn="r">
                        <a:lnSpc>
                          <a:spcPct val="115000"/>
                        </a:lnSpc>
                        <a:spcBef>
                          <a:spcPts val="800"/>
                        </a:spcBef>
                        <a:spcAft>
                          <a:spcPts val="0"/>
                        </a:spcAft>
                        <a:buClr>
                          <a:srgbClr val="3F3F3F"/>
                        </a:buClr>
                        <a:buSzPts val="900"/>
                        <a:buFont typeface="Arial"/>
                        <a:buNone/>
                      </a:pPr>
                      <a:r>
                        <a:rPr b="1" lang="en-GB" sz="900" u="none" cap="none" strike="noStrike">
                          <a:solidFill>
                            <a:srgbClr val="3F3F3F"/>
                          </a:solidFill>
                        </a:rPr>
                        <a:t>200 Units</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Value</a:t>
                      </a:r>
                      <a:endParaRPr/>
                    </a:p>
                    <a:p>
                      <a:pPr indent="0" lvl="0" marL="0" marR="0" rtl="0" algn="ctr">
                        <a:lnSpc>
                          <a:spcPct val="115000"/>
                        </a:lnSpc>
                        <a:spcBef>
                          <a:spcPts val="800"/>
                        </a:spcBef>
                        <a:spcAft>
                          <a:spcPts val="0"/>
                        </a:spcAft>
                        <a:buClr>
                          <a:srgbClr val="3F3F3F"/>
                        </a:buClr>
                        <a:buSzPts val="900"/>
                        <a:buFont typeface="Arial"/>
                        <a:buNone/>
                      </a:pPr>
                      <a:r>
                        <a:rPr b="1" lang="en-GB" sz="900" u="none" cap="none" strike="noStrike">
                          <a:solidFill>
                            <a:srgbClr val="3F3F3F"/>
                          </a:solidFill>
                        </a:rPr>
                        <a:t>1 Unit</a:t>
                      </a:r>
                      <a:endParaRPr b="1" sz="900" u="none" cap="none" strike="noStrike">
                        <a:solidFill>
                          <a:srgbClr val="3F3F3F"/>
                        </a:solidFill>
                        <a:latin typeface="Arial"/>
                        <a:ea typeface="Arial"/>
                        <a:cs typeface="Arial"/>
                        <a:sym typeface="Arial"/>
                      </a:endParaRPr>
                    </a:p>
                  </a:txBody>
                  <a:tcPr marT="52450" marB="52450" marR="18125" marL="104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Cost</a:t>
                      </a:r>
                      <a:endParaRPr/>
                    </a:p>
                    <a:p>
                      <a:pPr indent="0" lvl="0" marL="0" marR="0" rtl="0" algn="ctr">
                        <a:lnSpc>
                          <a:spcPct val="115000"/>
                        </a:lnSpc>
                        <a:spcBef>
                          <a:spcPts val="800"/>
                        </a:spcBef>
                        <a:spcAft>
                          <a:spcPts val="0"/>
                        </a:spcAft>
                        <a:buClr>
                          <a:srgbClr val="3F3F3F"/>
                        </a:buClr>
                        <a:buSzPts val="900"/>
                        <a:buFont typeface="Arial"/>
                        <a:buNone/>
                      </a:pPr>
                      <a:r>
                        <a:rPr b="1" lang="en-GB" sz="900" u="none" cap="none" strike="noStrike">
                          <a:solidFill>
                            <a:srgbClr val="3F3F3F"/>
                          </a:solidFill>
                        </a:rPr>
                        <a:t>200 Units</a:t>
                      </a:r>
                      <a:endParaRPr b="1" sz="900" u="none" cap="none" strike="noStrike">
                        <a:solidFill>
                          <a:srgbClr val="3F3F3F"/>
                        </a:solidFill>
                        <a:latin typeface="Arial"/>
                        <a:ea typeface="Arial"/>
                        <a:cs typeface="Arial"/>
                        <a:sym typeface="Arial"/>
                      </a:endParaRPr>
                    </a:p>
                  </a:txBody>
                  <a:tcPr marT="52450" marB="52450" marR="18125" marL="104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Left</a:t>
                      </a:r>
                      <a:endParaRPr/>
                    </a:p>
                    <a:p>
                      <a:pPr indent="0" lvl="0" marL="0" marR="0" rtl="0" algn="ctr">
                        <a:lnSpc>
                          <a:spcPct val="115000"/>
                        </a:lnSpc>
                        <a:spcBef>
                          <a:spcPts val="800"/>
                        </a:spcBef>
                        <a:spcAft>
                          <a:spcPts val="0"/>
                        </a:spcAft>
                        <a:buClr>
                          <a:srgbClr val="3F3F3F"/>
                        </a:buClr>
                        <a:buSzPts val="900"/>
                        <a:buFont typeface="Arial"/>
                        <a:buNone/>
                      </a:pPr>
                      <a:r>
                        <a:rPr b="1" lang="en-GB" sz="900" u="none" cap="none" strike="noStrike">
                          <a:solidFill>
                            <a:srgbClr val="3F3F3F"/>
                          </a:solidFill>
                        </a:rPr>
                        <a:t>200 Units</a:t>
                      </a:r>
                      <a:endParaRPr b="1" sz="900" u="none" cap="none" strike="noStrike">
                        <a:solidFill>
                          <a:srgbClr val="3F3F3F"/>
                        </a:solidFill>
                        <a:latin typeface="Arial"/>
                        <a:ea typeface="Arial"/>
                        <a:cs typeface="Arial"/>
                        <a:sym typeface="Arial"/>
                      </a:endParaRPr>
                    </a:p>
                  </a:txBody>
                  <a:tcPr marT="52450" marB="52450" marR="18125" marL="104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Total</a:t>
                      </a:r>
                      <a:endParaRPr/>
                    </a:p>
                    <a:p>
                      <a:pPr indent="0" lvl="0" marL="0" marR="0" rtl="0" algn="ctr">
                        <a:lnSpc>
                          <a:spcPct val="115000"/>
                        </a:lnSpc>
                        <a:spcBef>
                          <a:spcPts val="800"/>
                        </a:spcBef>
                        <a:spcAft>
                          <a:spcPts val="0"/>
                        </a:spcAft>
                        <a:buClr>
                          <a:srgbClr val="3F3F3F"/>
                        </a:buClr>
                        <a:buSzPts val="900"/>
                        <a:buFont typeface="Arial"/>
                        <a:buNone/>
                      </a:pPr>
                      <a:r>
                        <a:rPr b="1" lang="en-GB" sz="900" u="none" cap="none" strike="noStrike">
                          <a:solidFill>
                            <a:srgbClr val="3F3F3F"/>
                          </a:solidFill>
                        </a:rPr>
                        <a:t>200 Units</a:t>
                      </a:r>
                      <a:endParaRPr b="1" sz="900" u="none" cap="none" strike="noStrike">
                        <a:solidFill>
                          <a:srgbClr val="3F3F3F"/>
                        </a:solidFill>
                        <a:latin typeface="Arial"/>
                        <a:ea typeface="Arial"/>
                        <a:cs typeface="Arial"/>
                        <a:sym typeface="Arial"/>
                      </a:endParaRPr>
                    </a:p>
                  </a:txBody>
                  <a:tcPr marT="52450" marB="52450" marR="18125" marL="1049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457200" lvl="0" marL="457200" marR="0" rtl="0" algn="r">
                        <a:lnSpc>
                          <a:spcPct val="115000"/>
                        </a:lnSpc>
                        <a:spcBef>
                          <a:spcPts val="0"/>
                        </a:spcBef>
                        <a:spcAft>
                          <a:spcPts val="0"/>
                        </a:spcAft>
                        <a:buClr>
                          <a:srgbClr val="3F3F3F"/>
                        </a:buClr>
                        <a:buSzPts val="900"/>
                        <a:buFont typeface="Arial"/>
                        <a:buNone/>
                      </a:pPr>
                      <a:r>
                        <a:rPr b="1" lang="en-GB" sz="900" u="none" cap="none" strike="noStrike">
                          <a:solidFill>
                            <a:srgbClr val="3F3F3F"/>
                          </a:solidFill>
                        </a:rPr>
                        <a:t> </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 </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 </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 </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£279,800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Includes research, factories, staff salaries, marketing, software </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£259,800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£279,800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Battery</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£50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£249,800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£259,800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Processor</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£150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£30,000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£219,800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£249,800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Camera system</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£180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£36,000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£183,800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£219,800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Face id sensors</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£40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£8,000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£175,800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£183,800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Screen</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£40,000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£135,800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£175,800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Ram</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£30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£6,000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£129,800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£135,800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Storage</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£80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£16,000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£113,800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£129,800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Motherboard</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£60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£12,000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£101,800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£113,800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Speaker and Microphone</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£4,000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£97,800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£101,800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Charging Port type-C</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£15</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£3,000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£94,800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£97,800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Frame and glass body</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£75</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£15,000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£79,800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£94,800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Other small parts</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£59,800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£79,800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Distribution </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£50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£49,800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£59,800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Packing</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£50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£39,800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£49,800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0" lvl="0" marL="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Tax</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£50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£39,800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r h="268100">
                <a:tc>
                  <a:txBody>
                    <a:bodyPr/>
                    <a:lstStyle/>
                    <a:p>
                      <a:pPr indent="-457200" lvl="0" marL="45720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Total </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£1,150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£240,000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EDC"/>
                      </a:solidFill>
                      <a:prstDash val="solid"/>
                      <a:round/>
                      <a:headEnd len="sm" w="sm" type="none"/>
                      <a:tailEnd len="sm" w="sm" type="none"/>
                    </a:lnL>
                    <a:lnR cap="flat" cmpd="sng" w="9525">
                      <a:solidFill>
                        <a:srgbClr val="D8DE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tcPr>
                </a:tc>
              </a:tr>
              <a:tr h="268100">
                <a:tc>
                  <a:txBody>
                    <a:bodyPr/>
                    <a:lstStyle/>
                    <a:p>
                      <a:pPr indent="-457200" lvl="0" marL="457200" marR="0" rtl="0" algn="ctr">
                        <a:lnSpc>
                          <a:spcPct val="115000"/>
                        </a:lnSpc>
                        <a:spcBef>
                          <a:spcPts val="0"/>
                        </a:spcBef>
                        <a:spcAft>
                          <a:spcPts val="0"/>
                        </a:spcAft>
                        <a:buClr>
                          <a:srgbClr val="3F3F3F"/>
                        </a:buClr>
                        <a:buSzPts val="900"/>
                        <a:buFont typeface="Arial"/>
                        <a:buNone/>
                      </a:pPr>
                      <a:r>
                        <a:rPr b="1" lang="en-GB" sz="900" u="none" cap="none" strike="noStrike">
                          <a:solidFill>
                            <a:srgbClr val="3F3F3F"/>
                          </a:solidFill>
                        </a:rPr>
                        <a:t>Profit</a:t>
                      </a:r>
                      <a:endParaRPr b="1" sz="900" u="none" cap="none" strike="noStrike">
                        <a:solidFill>
                          <a:srgbClr val="3F3F3F"/>
                        </a:solidFill>
                        <a:latin typeface="Arial"/>
                        <a:ea typeface="Arial"/>
                        <a:cs typeface="Arial"/>
                        <a:sym typeface="Arial"/>
                      </a:endParaRPr>
                    </a:p>
                  </a:txBody>
                  <a:tcPr marT="52450" marB="52450" marR="157375" marL="104925">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c>
                  <a:txBody>
                    <a:bodyPr/>
                    <a:lstStyle/>
                    <a:p>
                      <a:pPr indent="0" lvl="0" marL="0" marR="0" rtl="0" algn="ctr">
                        <a:lnSpc>
                          <a:spcPct val="115000"/>
                        </a:lnSpc>
                        <a:spcBef>
                          <a:spcPts val="0"/>
                        </a:spcBef>
                        <a:spcAft>
                          <a:spcPts val="0"/>
                        </a:spcAft>
                        <a:buClr>
                          <a:srgbClr val="3F3F3F"/>
                        </a:buClr>
                        <a:buSzPts val="900"/>
                        <a:buFont typeface="Arial"/>
                        <a:buNone/>
                      </a:pPr>
                      <a:r>
                        <a:rPr lang="en-GB" sz="900" u="none" cap="none" strike="noStrike">
                          <a:solidFill>
                            <a:srgbClr val="3F3F3F"/>
                          </a:solidFill>
                        </a:rPr>
                        <a:t>£29,800</a:t>
                      </a:r>
                      <a:endParaRPr sz="900" u="none" cap="none" strike="noStrike">
                        <a:solidFill>
                          <a:srgbClr val="3F3F3F"/>
                        </a:solidFill>
                        <a:latin typeface="Arial"/>
                        <a:ea typeface="Arial"/>
                        <a:cs typeface="Arial"/>
                        <a:sym typeface="Arial"/>
                      </a:endParaRPr>
                    </a:p>
                  </a:txBody>
                  <a:tcPr marT="52450" marB="52450" marR="18125" marL="104925">
                    <a:lnL cap="flat" cmpd="sng" w="9525">
                      <a:solidFill>
                        <a:srgbClr val="D8DCDC"/>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D8DCDC"/>
                      </a:solidFill>
                      <a:prstDash val="solid"/>
                      <a:round/>
                      <a:headEnd len="sm" w="sm" type="none"/>
                      <a:tailEnd len="sm" w="sm" type="none"/>
                    </a:lnB>
                    <a:solidFill>
                      <a:srgbClr val="D8DEDC">
                        <a:alpha val="20000"/>
                      </a:srgbClr>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2" name="Shape 502"/>
        <p:cNvGrpSpPr/>
        <p:nvPr/>
      </p:nvGrpSpPr>
      <p:grpSpPr>
        <a:xfrm>
          <a:off x="0" y="0"/>
          <a:ext cx="0" cy="0"/>
          <a:chOff x="0" y="0"/>
          <a:chExt cx="0" cy="0"/>
        </a:xfrm>
      </p:grpSpPr>
      <p:sp>
        <p:nvSpPr>
          <p:cNvPr id="503" name="Google Shape;503;p4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04" name="Google Shape;504;p45"/>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05" name="Google Shape;505;p45"/>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06" name="Google Shape;506;p45"/>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07" name="Google Shape;507;p45"/>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08" name="Google Shape;508;p45"/>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09" name="Google Shape;509;p45"/>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10" name="Google Shape;510;p45"/>
          <p:cNvGraphicFramePr/>
          <p:nvPr/>
        </p:nvGraphicFramePr>
        <p:xfrm>
          <a:off x="701354" y="643467"/>
          <a:ext cx="3000000" cy="3000000"/>
        </p:xfrm>
        <a:graphic>
          <a:graphicData uri="http://schemas.openxmlformats.org/drawingml/2006/table">
            <a:tbl>
              <a:tblPr bandRow="1">
                <a:noFill/>
                <a:tableStyleId>{CCFE3B12-8877-4059-A091-84B4A071E251}</a:tableStyleId>
              </a:tblPr>
              <a:tblGrid>
                <a:gridCol w="7257825"/>
                <a:gridCol w="3531475"/>
              </a:tblGrid>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Item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Amount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Total revenue (200 units)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£279,800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Total variable cost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£230,000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Fixed costs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£20,000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Total cost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£250,000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Profit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£29,800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Breakeven point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81 units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96375">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Margin of safety </a:t>
                      </a:r>
                      <a:endParaRPr b="0" i="0" sz="2300" u="none" cap="none" strike="noStrike">
                        <a:solidFill>
                          <a:schemeClr val="dk1"/>
                        </a:solidFill>
                      </a:endParaRPr>
                    </a:p>
                  </a:txBody>
                  <a:tcPr marT="34425" marB="258275" marR="125550" marL="120525">
                    <a:lnL cap="flat" cmpd="sng" w="9525">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58695"/>
                        </a:lnSpc>
                        <a:spcBef>
                          <a:spcPts val="0"/>
                        </a:spcBef>
                        <a:spcAft>
                          <a:spcPts val="0"/>
                        </a:spcAft>
                        <a:buClr>
                          <a:schemeClr val="dk1"/>
                        </a:buClr>
                        <a:buSzPts val="2300"/>
                        <a:buFont typeface="Arial"/>
                        <a:buNone/>
                      </a:pPr>
                      <a:r>
                        <a:rPr b="0" i="0" lang="en-GB" sz="2300" u="none" cap="none" strike="noStrike">
                          <a:solidFill>
                            <a:schemeClr val="dk1"/>
                          </a:solidFill>
                          <a:latin typeface="Arial"/>
                          <a:ea typeface="Arial"/>
                          <a:cs typeface="Arial"/>
                          <a:sym typeface="Arial"/>
                        </a:rPr>
                        <a:t>119 units </a:t>
                      </a:r>
                      <a:endParaRPr b="0" i="0" sz="2300" u="none" cap="none" strike="noStrike">
                        <a:solidFill>
                          <a:schemeClr val="dk1"/>
                        </a:solidFill>
                      </a:endParaRPr>
                    </a:p>
                  </a:txBody>
                  <a:tcPr marT="34425" marB="258275" marR="125550" marL="120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4" name="Shape 514"/>
        <p:cNvGrpSpPr/>
        <p:nvPr/>
      </p:nvGrpSpPr>
      <p:grpSpPr>
        <a:xfrm>
          <a:off x="0" y="0"/>
          <a:ext cx="0" cy="0"/>
          <a:chOff x="0" y="0"/>
          <a:chExt cx="0" cy="0"/>
        </a:xfrm>
      </p:grpSpPr>
      <p:sp>
        <p:nvSpPr>
          <p:cNvPr id="515" name="Google Shape;515;p46"/>
          <p:cNvSpPr/>
          <p:nvPr/>
        </p:nvSpPr>
        <p:spPr>
          <a:xfrm>
            <a:off x="0" y="0"/>
            <a:ext cx="12192000" cy="685800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16" name="Google Shape;516;p46"/>
          <p:cNvSpPr/>
          <p:nvPr/>
        </p:nvSpPr>
        <p:spPr>
          <a:xfrm>
            <a:off x="477012" y="480060"/>
            <a:ext cx="11237976" cy="589788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17" name="Google Shape;517;p46"/>
          <p:cNvGraphicFramePr/>
          <p:nvPr/>
        </p:nvGraphicFramePr>
        <p:xfrm>
          <a:off x="1303680" y="643467"/>
          <a:ext cx="3000000" cy="3000000"/>
        </p:xfrm>
        <a:graphic>
          <a:graphicData uri="http://schemas.openxmlformats.org/drawingml/2006/table">
            <a:tbl>
              <a:tblPr bandRow="1" firstCol="1" firstRow="1">
                <a:noFill/>
                <a:tableStyleId>{0017E73F-D24B-494C-98C2-F88EEDADF3FD}</a:tableStyleId>
              </a:tblPr>
              <a:tblGrid>
                <a:gridCol w="9584650"/>
              </a:tblGrid>
              <a:tr h="1454750">
                <a:tc>
                  <a:txBody>
                    <a:bodyPr/>
                    <a:lstStyle/>
                    <a:p>
                      <a:pPr indent="0" lvl="0" marL="0" marR="0" rtl="0" algn="l">
                        <a:lnSpc>
                          <a:spcPct val="115000"/>
                        </a:lnSpc>
                        <a:spcBef>
                          <a:spcPts val="0"/>
                        </a:spcBef>
                        <a:spcAft>
                          <a:spcPts val="0"/>
                        </a:spcAft>
                        <a:buClr>
                          <a:schemeClr val="dk1"/>
                        </a:buClr>
                        <a:buSzPts val="1800"/>
                        <a:buFont typeface="Arial"/>
                        <a:buNone/>
                      </a:pPr>
                      <a:r>
                        <a:rPr lang="en-GB" sz="1800" u="none" cap="none" strike="noStrike"/>
                        <a:t>Breakeven Analysis – iPhone 18 Pro Max</a:t>
                      </a:r>
                      <a:endParaRPr/>
                    </a:p>
                    <a:p>
                      <a:pPr indent="0" lvl="0" marL="0" marR="0" rtl="0" algn="l">
                        <a:lnSpc>
                          <a:spcPct val="115000"/>
                        </a:lnSpc>
                        <a:spcBef>
                          <a:spcPts val="800"/>
                        </a:spcBef>
                        <a:spcAft>
                          <a:spcPts val="0"/>
                        </a:spcAft>
                        <a:buClr>
                          <a:schemeClr val="dk1"/>
                        </a:buClr>
                        <a:buSzPts val="1800"/>
                        <a:buFont typeface="Arial"/>
                        <a:buNone/>
                      </a:pPr>
                      <a:r>
                        <a:rPr lang="en-GB" sz="1800" u="none" cap="none" strike="noStrike"/>
                        <a:t>my company has carried out a breakeven analysis for its new product, the iPhone 18 Pro Max, to assess whether the product will be profitable and to determine the minimum number of units that must be sold to cover all costs.</a:t>
                      </a:r>
                      <a:endParaRPr sz="1800" u="none" cap="none" strike="noStrike">
                        <a:latin typeface="Arial"/>
                        <a:ea typeface="Arial"/>
                        <a:cs typeface="Arial"/>
                        <a:sym typeface="Arial"/>
                      </a:endParaRPr>
                    </a:p>
                  </a:txBody>
                  <a:tcPr marT="0" marB="0" marR="103125" marL="103125"/>
                </a:tc>
              </a:tr>
              <a:tr h="4116325">
                <a:tc>
                  <a:txBody>
                    <a:bodyPr/>
                    <a:lstStyle/>
                    <a:p>
                      <a:pPr indent="0" lvl="0" marL="0" marR="0" rtl="0" algn="l">
                        <a:lnSpc>
                          <a:spcPct val="115000"/>
                        </a:lnSpc>
                        <a:spcBef>
                          <a:spcPts val="0"/>
                        </a:spcBef>
                        <a:spcAft>
                          <a:spcPts val="0"/>
                        </a:spcAft>
                        <a:buClr>
                          <a:schemeClr val="dk1"/>
                        </a:buClr>
                        <a:buSzPts val="1800"/>
                        <a:buFont typeface="Arial"/>
                        <a:buNone/>
                      </a:pPr>
                      <a:r>
                        <a:rPr lang="en-GB" sz="1800" u="none" cap="none" strike="noStrike"/>
                        <a:t>Assumptions</a:t>
                      </a:r>
                      <a:endParaRPr/>
                    </a:p>
                    <a:p>
                      <a:pPr indent="0" lvl="0" marL="0" marR="0" rtl="0" algn="l">
                        <a:lnSpc>
                          <a:spcPct val="115000"/>
                        </a:lnSpc>
                        <a:spcBef>
                          <a:spcPts val="800"/>
                        </a:spcBef>
                        <a:spcAft>
                          <a:spcPts val="0"/>
                        </a:spcAft>
                        <a:buClr>
                          <a:schemeClr val="dk1"/>
                        </a:buClr>
                        <a:buSzPts val="1800"/>
                        <a:buFont typeface="Arial"/>
                        <a:buNone/>
                      </a:pPr>
                      <a:r>
                        <a:rPr lang="en-GB" sz="1800" u="none" cap="none" strike="noStrike"/>
                        <a:t>To complete the breakeven analysis, my company has made the following assumptions:</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800" u="none" cap="none" strike="noStrike"/>
                        <a:t>The selling price of the iPhone 18 Pro Max is £1,399 per unit, which is competitive with other premium smartphones on the market.</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800" u="none" cap="none" strike="noStrike"/>
                        <a:t>The variable cost per unit is £1,150, which includes the cost of components (£1,000), packaging (£50), distribution (£50) and tax (£50).</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800" u="none" cap="none" strike="noStrike"/>
                        <a:t>Fixed costs are £20,000 per month, covering research and development, factories, staff salaries, marketing, and software.</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800" u="none" cap="none" strike="noStrike"/>
                        <a:t>Expected monthly sales are 200 units, based on market research.</a:t>
                      </a:r>
                      <a:endParaRPr/>
                    </a:p>
                    <a:p>
                      <a:pPr indent="-342900" lvl="0" marL="342900" marR="0" rtl="0" algn="l">
                        <a:lnSpc>
                          <a:spcPct val="115000"/>
                        </a:lnSpc>
                        <a:spcBef>
                          <a:spcPts val="800"/>
                        </a:spcBef>
                        <a:spcAft>
                          <a:spcPts val="0"/>
                        </a:spcAft>
                        <a:buClr>
                          <a:schemeClr val="dk1"/>
                        </a:buClr>
                        <a:buSzPts val="1000"/>
                        <a:buFont typeface="Noto Sans Symbols"/>
                        <a:buChar char="∙"/>
                      </a:pPr>
                      <a:r>
                        <a:rPr lang="en-GB" sz="1800" u="none" cap="none" strike="noStrike"/>
                        <a:t>The maximum production capacity is 600 units per month.</a:t>
                      </a:r>
                      <a:endParaRPr sz="1800" u="none" cap="none" strike="noStrike">
                        <a:latin typeface="Arial"/>
                        <a:ea typeface="Arial"/>
                        <a:cs typeface="Arial"/>
                        <a:sym typeface="Arial"/>
                      </a:endParaRPr>
                    </a:p>
                  </a:txBody>
                  <a:tcPr marT="0" marB="0" marR="103125" marL="103125"/>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1" name="Shape 521"/>
        <p:cNvGrpSpPr/>
        <p:nvPr/>
      </p:nvGrpSpPr>
      <p:grpSpPr>
        <a:xfrm>
          <a:off x="0" y="0"/>
          <a:ext cx="0" cy="0"/>
          <a:chOff x="0" y="0"/>
          <a:chExt cx="0" cy="0"/>
        </a:xfrm>
      </p:grpSpPr>
      <p:sp>
        <p:nvSpPr>
          <p:cNvPr id="522" name="Google Shape;522;p47"/>
          <p:cNvSpPr/>
          <p:nvPr/>
        </p:nvSpPr>
        <p:spPr>
          <a:xfrm>
            <a:off x="0" y="0"/>
            <a:ext cx="12192000" cy="6858000"/>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23" name="Google Shape;523;p47"/>
          <p:cNvSpPr/>
          <p:nvPr/>
        </p:nvSpPr>
        <p:spPr>
          <a:xfrm>
            <a:off x="477012" y="480060"/>
            <a:ext cx="11237976" cy="589788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24" name="Google Shape;524;p47"/>
          <p:cNvSpPr/>
          <p:nvPr/>
        </p:nvSpPr>
        <p:spPr>
          <a:xfrm>
            <a:off x="643466" y="643468"/>
            <a:ext cx="10905067" cy="557106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25" name="Google Shape;525;p47"/>
          <p:cNvGraphicFramePr/>
          <p:nvPr/>
        </p:nvGraphicFramePr>
        <p:xfrm>
          <a:off x="1811664" y="1123527"/>
          <a:ext cx="3000000" cy="3000000"/>
        </p:xfrm>
        <a:graphic>
          <a:graphicData uri="http://schemas.openxmlformats.org/drawingml/2006/table">
            <a:tbl>
              <a:tblPr bandRow="1" firstCol="1" firstRow="1">
                <a:noFill/>
                <a:tableStyleId>{D366EF35-BECA-44A0-A1BC-DAB2A49D625D}</a:tableStyleId>
              </a:tblPr>
              <a:tblGrid>
                <a:gridCol w="8568675"/>
              </a:tblGrid>
              <a:tr h="1534925">
                <a:tc>
                  <a:txBody>
                    <a:bodyPr/>
                    <a:lstStyle/>
                    <a:p>
                      <a:pPr indent="0" lvl="0" marL="0" marR="0" rtl="0" algn="l">
                        <a:lnSpc>
                          <a:spcPct val="115000"/>
                        </a:lnSpc>
                        <a:spcBef>
                          <a:spcPts val="0"/>
                        </a:spcBef>
                        <a:spcAft>
                          <a:spcPts val="0"/>
                        </a:spcAft>
                        <a:buClr>
                          <a:schemeClr val="dk1"/>
                        </a:buClr>
                        <a:buSzPts val="1100"/>
                        <a:buFont typeface="Arial"/>
                        <a:buNone/>
                      </a:pPr>
                      <a:r>
                        <a:rPr lang="en-GB" sz="1100" u="none" cap="none" strike="noStrike"/>
                        <a:t>Variable Costs Calculation</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Formula:</a:t>
                      </a:r>
                      <a:br>
                        <a:rPr lang="en-GB" sz="1100" u="none" cap="none" strike="noStrike"/>
                      </a:br>
                      <a:r>
                        <a:rPr lang="en-GB" sz="1100" u="none" cap="none" strike="noStrike"/>
                        <a:t>Variable costs = Variable cost per unit × Number of units</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Calculation:</a:t>
                      </a:r>
                      <a:br>
                        <a:rPr lang="en-GB" sz="1100" u="none" cap="none" strike="noStrike"/>
                      </a:br>
                      <a:r>
                        <a:rPr lang="en-GB" sz="1100" u="none" cap="none" strike="noStrike"/>
                        <a:t>£1,150 × 200 = £230,000</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Therefore, the total variable cost of producing 200 units is £230,000.</a:t>
                      </a:r>
                      <a:endParaRPr sz="1100" u="none" cap="none" strike="noStrike">
                        <a:latin typeface="Arial"/>
                        <a:ea typeface="Arial"/>
                        <a:cs typeface="Arial"/>
                        <a:sym typeface="Arial"/>
                      </a:endParaRPr>
                    </a:p>
                  </a:txBody>
                  <a:tcPr marT="0" marB="0" marR="65975" marL="65975"/>
                </a:tc>
              </a:tr>
              <a:tr h="1534925">
                <a:tc>
                  <a:txBody>
                    <a:bodyPr/>
                    <a:lstStyle/>
                    <a:p>
                      <a:pPr indent="0" lvl="0" marL="0" marR="0" rtl="0" algn="l">
                        <a:lnSpc>
                          <a:spcPct val="115000"/>
                        </a:lnSpc>
                        <a:spcBef>
                          <a:spcPts val="0"/>
                        </a:spcBef>
                        <a:spcAft>
                          <a:spcPts val="0"/>
                        </a:spcAft>
                        <a:buClr>
                          <a:schemeClr val="dk1"/>
                        </a:buClr>
                        <a:buSzPts val="1100"/>
                        <a:buFont typeface="Arial"/>
                        <a:buNone/>
                      </a:pPr>
                      <a:r>
                        <a:rPr lang="en-GB" sz="1100" u="none" cap="none" strike="noStrike"/>
                        <a:t>Total Costs Calculation</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Formula:</a:t>
                      </a:r>
                      <a:br>
                        <a:rPr lang="en-GB" sz="1100" u="none" cap="none" strike="noStrike"/>
                      </a:br>
                      <a:r>
                        <a:rPr lang="en-GB" sz="1100" u="none" cap="none" strike="noStrike"/>
                        <a:t>Total costs = Fixed costs + Variable costs</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Calculation:</a:t>
                      </a:r>
                      <a:br>
                        <a:rPr lang="en-GB" sz="1100" u="none" cap="none" strike="noStrike"/>
                      </a:br>
                      <a:r>
                        <a:rPr lang="en-GB" sz="1100" u="none" cap="none" strike="noStrike"/>
                        <a:t>£20,000 + £230,000 = £250,000</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The total cost of producing 200 units is £250,000.</a:t>
                      </a:r>
                      <a:endParaRPr sz="1100" u="none" cap="none" strike="noStrike">
                        <a:latin typeface="Arial"/>
                        <a:ea typeface="Arial"/>
                        <a:cs typeface="Arial"/>
                        <a:sym typeface="Arial"/>
                      </a:endParaRPr>
                    </a:p>
                  </a:txBody>
                  <a:tcPr marT="0" marB="0" marR="65975" marL="65975"/>
                </a:tc>
              </a:tr>
              <a:tr h="1534925">
                <a:tc>
                  <a:txBody>
                    <a:bodyPr/>
                    <a:lstStyle/>
                    <a:p>
                      <a:pPr indent="0" lvl="0" marL="0" marR="0" rtl="0" algn="l">
                        <a:lnSpc>
                          <a:spcPct val="115000"/>
                        </a:lnSpc>
                        <a:spcBef>
                          <a:spcPts val="0"/>
                        </a:spcBef>
                        <a:spcAft>
                          <a:spcPts val="0"/>
                        </a:spcAft>
                        <a:buClr>
                          <a:schemeClr val="dk1"/>
                        </a:buClr>
                        <a:buSzPts val="1100"/>
                        <a:buFont typeface="Arial"/>
                        <a:buNone/>
                      </a:pPr>
                      <a:r>
                        <a:rPr lang="en-GB" sz="1100" u="none" cap="none" strike="noStrike"/>
                        <a:t>Revenue Calculation</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Formula:</a:t>
                      </a:r>
                      <a:br>
                        <a:rPr lang="en-GB" sz="1100" u="none" cap="none" strike="noStrike"/>
                      </a:br>
                      <a:r>
                        <a:rPr lang="en-GB" sz="1100" u="none" cap="none" strike="noStrike"/>
                        <a:t>Revenue = Selling price × Sales volume</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Calculation:</a:t>
                      </a:r>
                      <a:br>
                        <a:rPr lang="en-GB" sz="1100" u="none" cap="none" strike="noStrike"/>
                      </a:br>
                      <a:r>
                        <a:rPr lang="en-GB" sz="1100" u="none" cap="none" strike="noStrike"/>
                        <a:t>200 × £1,399 = £279,800</a:t>
                      </a:r>
                      <a:endParaRPr/>
                    </a:p>
                    <a:p>
                      <a:pPr indent="0" lvl="0" marL="0" marR="0" rtl="0" algn="l">
                        <a:lnSpc>
                          <a:spcPct val="115000"/>
                        </a:lnSpc>
                        <a:spcBef>
                          <a:spcPts val="800"/>
                        </a:spcBef>
                        <a:spcAft>
                          <a:spcPts val="0"/>
                        </a:spcAft>
                        <a:buClr>
                          <a:schemeClr val="dk1"/>
                        </a:buClr>
                        <a:buSzPts val="1100"/>
                        <a:buFont typeface="Arial"/>
                        <a:buNone/>
                      </a:pPr>
                      <a:r>
                        <a:rPr lang="en-GB" sz="1100" u="none" cap="none" strike="noStrike"/>
                        <a:t>The total revenue generated from selling 200 units is £279,800.</a:t>
                      </a:r>
                      <a:endParaRPr sz="1100" u="none" cap="none" strike="noStrike">
                        <a:latin typeface="Arial"/>
                        <a:ea typeface="Arial"/>
                        <a:cs typeface="Arial"/>
                        <a:sym typeface="Arial"/>
                      </a:endParaRPr>
                    </a:p>
                  </a:txBody>
                  <a:tcPr marT="0" marB="0" marR="65975" marL="65975"/>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9" name="Shape 529"/>
        <p:cNvGrpSpPr/>
        <p:nvPr/>
      </p:nvGrpSpPr>
      <p:grpSpPr>
        <a:xfrm>
          <a:off x="0" y="0"/>
          <a:ext cx="0" cy="0"/>
          <a:chOff x="0" y="0"/>
          <a:chExt cx="0" cy="0"/>
        </a:xfrm>
      </p:grpSpPr>
      <p:sp>
        <p:nvSpPr>
          <p:cNvPr id="530" name="Google Shape;530;p48"/>
          <p:cNvSpPr/>
          <p:nvPr/>
        </p:nvSpPr>
        <p:spPr>
          <a:xfrm>
            <a:off x="0" y="0"/>
            <a:ext cx="12192000" cy="6858000"/>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31" name="Google Shape;531;p48"/>
          <p:cNvSpPr/>
          <p:nvPr/>
        </p:nvSpPr>
        <p:spPr>
          <a:xfrm>
            <a:off x="477012" y="480060"/>
            <a:ext cx="11237976" cy="589788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32" name="Google Shape;532;p48"/>
          <p:cNvSpPr/>
          <p:nvPr/>
        </p:nvSpPr>
        <p:spPr>
          <a:xfrm>
            <a:off x="643466" y="643468"/>
            <a:ext cx="10905067" cy="557106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33" name="Google Shape;533;p48"/>
          <p:cNvGraphicFramePr/>
          <p:nvPr/>
        </p:nvGraphicFramePr>
        <p:xfrm>
          <a:off x="1622670" y="1123527"/>
          <a:ext cx="3000000" cy="3000000"/>
        </p:xfrm>
        <a:graphic>
          <a:graphicData uri="http://schemas.openxmlformats.org/drawingml/2006/table">
            <a:tbl>
              <a:tblPr bandRow="1" firstCol="1" firstRow="1">
                <a:noFill/>
                <a:tableStyleId>{CCFE3B12-8877-4059-A091-84B4A071E251}</a:tableStyleId>
              </a:tblPr>
              <a:tblGrid>
                <a:gridCol w="8946650"/>
              </a:tblGrid>
              <a:tr h="1783425">
                <a:tc>
                  <a:txBody>
                    <a:bodyPr/>
                    <a:lstStyle/>
                    <a:p>
                      <a:pPr indent="0" lvl="0" marL="0" marR="0" rtl="0" algn="l">
                        <a:lnSpc>
                          <a:spcPct val="115000"/>
                        </a:lnSpc>
                        <a:spcBef>
                          <a:spcPts val="0"/>
                        </a:spcBef>
                        <a:spcAft>
                          <a:spcPts val="0"/>
                        </a:spcAft>
                        <a:buClr>
                          <a:schemeClr val="dk1"/>
                        </a:buClr>
                        <a:buSzPts val="1300"/>
                        <a:buFont typeface="Arial"/>
                        <a:buNone/>
                      </a:pPr>
                      <a:r>
                        <a:rPr b="0" lang="en-GB" sz="1300" u="none" cap="none" strike="noStrike">
                          <a:solidFill>
                            <a:schemeClr val="dk1"/>
                          </a:solidFill>
                        </a:rPr>
                        <a:t>Profit Calculation</a:t>
                      </a:r>
                      <a:endParaRPr/>
                    </a:p>
                    <a:p>
                      <a:pPr indent="0" lvl="0" marL="0" marR="0" rtl="0" algn="l">
                        <a:lnSpc>
                          <a:spcPct val="115000"/>
                        </a:lnSpc>
                        <a:spcBef>
                          <a:spcPts val="800"/>
                        </a:spcBef>
                        <a:spcAft>
                          <a:spcPts val="0"/>
                        </a:spcAft>
                        <a:buClr>
                          <a:schemeClr val="dk1"/>
                        </a:buClr>
                        <a:buSzPts val="1300"/>
                        <a:buFont typeface="Arial"/>
                        <a:buNone/>
                      </a:pPr>
                      <a:r>
                        <a:rPr b="0" lang="en-GB" sz="1300" u="none" cap="none" strike="noStrike">
                          <a:solidFill>
                            <a:schemeClr val="dk1"/>
                          </a:solidFill>
                        </a:rPr>
                        <a:t>Formula:</a:t>
                      </a:r>
                      <a:br>
                        <a:rPr b="0" lang="en-GB" sz="1300" u="none" cap="none" strike="noStrike">
                          <a:solidFill>
                            <a:schemeClr val="dk1"/>
                          </a:solidFill>
                        </a:rPr>
                      </a:br>
                      <a:r>
                        <a:rPr b="0" lang="en-GB" sz="1300" u="none" cap="none" strike="noStrike">
                          <a:solidFill>
                            <a:schemeClr val="dk1"/>
                          </a:solidFill>
                        </a:rPr>
                        <a:t>Profit = Revenue − Total costs</a:t>
                      </a:r>
                      <a:endParaRPr/>
                    </a:p>
                    <a:p>
                      <a:pPr indent="0" lvl="0" marL="0" marR="0" rtl="0" algn="l">
                        <a:lnSpc>
                          <a:spcPct val="115000"/>
                        </a:lnSpc>
                        <a:spcBef>
                          <a:spcPts val="800"/>
                        </a:spcBef>
                        <a:spcAft>
                          <a:spcPts val="0"/>
                        </a:spcAft>
                        <a:buClr>
                          <a:schemeClr val="dk1"/>
                        </a:buClr>
                        <a:buSzPts val="1300"/>
                        <a:buFont typeface="Arial"/>
                        <a:buNone/>
                      </a:pPr>
                      <a:r>
                        <a:rPr b="0" lang="en-GB" sz="1300" u="none" cap="none" strike="noStrike">
                          <a:solidFill>
                            <a:schemeClr val="dk1"/>
                          </a:solidFill>
                        </a:rPr>
                        <a:t>Calculation:</a:t>
                      </a:r>
                      <a:br>
                        <a:rPr b="0" lang="en-GB" sz="1300" u="none" cap="none" strike="noStrike">
                          <a:solidFill>
                            <a:schemeClr val="dk1"/>
                          </a:solidFill>
                        </a:rPr>
                      </a:br>
                      <a:r>
                        <a:rPr b="0" lang="en-GB" sz="1300" u="none" cap="none" strike="noStrike">
                          <a:solidFill>
                            <a:schemeClr val="dk1"/>
                          </a:solidFill>
                        </a:rPr>
                        <a:t>£279,800 − £250,000 = £29,800</a:t>
                      </a:r>
                      <a:endParaRPr/>
                    </a:p>
                    <a:p>
                      <a:pPr indent="0" lvl="0" marL="0" marR="0" rtl="0" algn="l">
                        <a:lnSpc>
                          <a:spcPct val="115000"/>
                        </a:lnSpc>
                        <a:spcBef>
                          <a:spcPts val="800"/>
                        </a:spcBef>
                        <a:spcAft>
                          <a:spcPts val="0"/>
                        </a:spcAft>
                        <a:buClr>
                          <a:schemeClr val="dk1"/>
                        </a:buClr>
                        <a:buSzPts val="1300"/>
                        <a:buFont typeface="Arial"/>
                        <a:buNone/>
                      </a:pPr>
                      <a:r>
                        <a:rPr b="0" lang="en-GB" sz="1300" u="none" cap="none" strike="noStrike">
                          <a:solidFill>
                            <a:schemeClr val="dk1"/>
                          </a:solidFill>
                        </a:rPr>
                        <a:t>This shows that my company would make a profit of £29,800 if 200 units are sold.</a:t>
                      </a:r>
                      <a:endParaRPr b="0" sz="1300" u="none" cap="none" strike="noStrike">
                        <a:solidFill>
                          <a:schemeClr val="dk1"/>
                        </a:solidFill>
                        <a:latin typeface="Arial"/>
                        <a:ea typeface="Arial"/>
                        <a:cs typeface="Arial"/>
                        <a:sym typeface="Arial"/>
                      </a:endParaRPr>
                    </a:p>
                  </a:txBody>
                  <a:tcPr marT="15400" marB="77000" marR="66300" marL="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21375">
                <a:tc>
                  <a:txBody>
                    <a:bodyPr/>
                    <a:lstStyle/>
                    <a:p>
                      <a:pPr indent="0" lvl="0" marL="0" marR="0" rtl="0" algn="l">
                        <a:lnSpc>
                          <a:spcPct val="115000"/>
                        </a:lnSpc>
                        <a:spcBef>
                          <a:spcPts val="0"/>
                        </a:spcBef>
                        <a:spcAft>
                          <a:spcPts val="0"/>
                        </a:spcAft>
                        <a:buClr>
                          <a:schemeClr val="dk1"/>
                        </a:buClr>
                        <a:buSzPts val="1300"/>
                        <a:buFont typeface="Arial"/>
                        <a:buNone/>
                      </a:pPr>
                      <a:r>
                        <a:rPr b="0" lang="en-GB" sz="1300" u="none" cap="none" strike="noStrike">
                          <a:solidFill>
                            <a:schemeClr val="dk1"/>
                          </a:solidFill>
                        </a:rPr>
                        <a:t>Breakeven Point Calculation</a:t>
                      </a:r>
                      <a:endParaRPr/>
                    </a:p>
                    <a:p>
                      <a:pPr indent="0" lvl="0" marL="0" marR="0" rtl="0" algn="l">
                        <a:lnSpc>
                          <a:spcPct val="115000"/>
                        </a:lnSpc>
                        <a:spcBef>
                          <a:spcPts val="800"/>
                        </a:spcBef>
                        <a:spcAft>
                          <a:spcPts val="0"/>
                        </a:spcAft>
                        <a:buClr>
                          <a:schemeClr val="dk1"/>
                        </a:buClr>
                        <a:buSzPts val="1300"/>
                        <a:buFont typeface="Arial"/>
                        <a:buNone/>
                      </a:pPr>
                      <a:r>
                        <a:rPr b="0" lang="en-GB" sz="1300" u="none" cap="none" strike="noStrike">
                          <a:solidFill>
                            <a:schemeClr val="dk1"/>
                          </a:solidFill>
                        </a:rPr>
                        <a:t>The breakeven point shows the number of units that must be sold for total revenue to equal total costs.</a:t>
                      </a:r>
                      <a:endParaRPr/>
                    </a:p>
                    <a:p>
                      <a:pPr indent="0" lvl="0" marL="0" marR="0" rtl="0" algn="l">
                        <a:lnSpc>
                          <a:spcPct val="115000"/>
                        </a:lnSpc>
                        <a:spcBef>
                          <a:spcPts val="800"/>
                        </a:spcBef>
                        <a:spcAft>
                          <a:spcPts val="0"/>
                        </a:spcAft>
                        <a:buClr>
                          <a:schemeClr val="dk1"/>
                        </a:buClr>
                        <a:buSzPts val="1300"/>
                        <a:buFont typeface="Arial"/>
                        <a:buNone/>
                      </a:pPr>
                      <a:r>
                        <a:rPr b="0" lang="en-GB" sz="1300" u="none" cap="none" strike="noStrike">
                          <a:solidFill>
                            <a:schemeClr val="dk1"/>
                          </a:solidFill>
                        </a:rPr>
                        <a:t>Formula:</a:t>
                      </a:r>
                      <a:br>
                        <a:rPr b="0" lang="en-GB" sz="1300" u="none" cap="none" strike="noStrike">
                          <a:solidFill>
                            <a:schemeClr val="dk1"/>
                          </a:solidFill>
                        </a:rPr>
                      </a:br>
                      <a:r>
                        <a:rPr b="0" lang="en-GB" sz="1300" u="none" cap="none" strike="noStrike">
                          <a:solidFill>
                            <a:schemeClr val="dk1"/>
                          </a:solidFill>
                        </a:rPr>
                        <a:t>Breakeven point (units) =</a:t>
                      </a:r>
                      <a:br>
                        <a:rPr b="0" lang="en-GB" sz="1300" u="none" cap="none" strike="noStrike">
                          <a:solidFill>
                            <a:schemeClr val="dk1"/>
                          </a:solidFill>
                        </a:rPr>
                      </a:br>
                      <a:r>
                        <a:rPr b="0" lang="en-GB" sz="1300" u="none" cap="none" strike="noStrike">
                          <a:solidFill>
                            <a:schemeClr val="dk1"/>
                          </a:solidFill>
                        </a:rPr>
                        <a:t>Fixed costs ÷ (Selling price − Variable cost)</a:t>
                      </a:r>
                      <a:endParaRPr/>
                    </a:p>
                    <a:p>
                      <a:pPr indent="0" lvl="0" marL="0" marR="0" rtl="0" algn="l">
                        <a:lnSpc>
                          <a:spcPct val="115000"/>
                        </a:lnSpc>
                        <a:spcBef>
                          <a:spcPts val="800"/>
                        </a:spcBef>
                        <a:spcAft>
                          <a:spcPts val="0"/>
                        </a:spcAft>
                        <a:buClr>
                          <a:schemeClr val="dk1"/>
                        </a:buClr>
                        <a:buSzPts val="1300"/>
                        <a:buFont typeface="Arial"/>
                        <a:buNone/>
                      </a:pPr>
                      <a:r>
                        <a:rPr b="0" lang="en-GB" sz="1300" u="none" cap="none" strike="noStrike">
                          <a:solidFill>
                            <a:schemeClr val="dk1"/>
                          </a:solidFill>
                        </a:rPr>
                        <a:t>Calculation:</a:t>
                      </a:r>
                      <a:br>
                        <a:rPr b="0" lang="en-GB" sz="1300" u="none" cap="none" strike="noStrike">
                          <a:solidFill>
                            <a:schemeClr val="dk1"/>
                          </a:solidFill>
                        </a:rPr>
                      </a:br>
                      <a:r>
                        <a:rPr b="0" lang="en-GB" sz="1300" u="none" cap="none" strike="noStrike">
                          <a:solidFill>
                            <a:schemeClr val="dk1"/>
                          </a:solidFill>
                        </a:rPr>
                        <a:t>£20,000 ÷ (£1,399 − £1,150)</a:t>
                      </a:r>
                      <a:br>
                        <a:rPr b="0" lang="en-GB" sz="1300" u="none" cap="none" strike="noStrike">
                          <a:solidFill>
                            <a:schemeClr val="dk1"/>
                          </a:solidFill>
                        </a:rPr>
                      </a:br>
                      <a:r>
                        <a:rPr b="0" lang="en-GB" sz="1300" u="none" cap="none" strike="noStrike">
                          <a:solidFill>
                            <a:schemeClr val="dk1"/>
                          </a:solidFill>
                        </a:rPr>
                        <a:t>£20,000 ÷ £249</a:t>
                      </a:r>
                      <a:br>
                        <a:rPr b="0" lang="en-GB" sz="1300" u="none" cap="none" strike="noStrike">
                          <a:solidFill>
                            <a:schemeClr val="dk1"/>
                          </a:solidFill>
                        </a:rPr>
                      </a:br>
                      <a:r>
                        <a:rPr b="0" lang="en-GB" sz="1300" u="none" cap="none" strike="noStrike">
                          <a:solidFill>
                            <a:schemeClr val="dk1"/>
                          </a:solidFill>
                        </a:rPr>
                        <a:t>= 80.32 units</a:t>
                      </a:r>
                      <a:endParaRPr/>
                    </a:p>
                    <a:p>
                      <a:pPr indent="0" lvl="0" marL="0" marR="0" rtl="0" algn="l">
                        <a:lnSpc>
                          <a:spcPct val="115000"/>
                        </a:lnSpc>
                        <a:spcBef>
                          <a:spcPts val="800"/>
                        </a:spcBef>
                        <a:spcAft>
                          <a:spcPts val="0"/>
                        </a:spcAft>
                        <a:buClr>
                          <a:schemeClr val="dk1"/>
                        </a:buClr>
                        <a:buSzPts val="1300"/>
                        <a:buFont typeface="Arial"/>
                        <a:buNone/>
                      </a:pPr>
                      <a:r>
                        <a:rPr b="0" lang="en-GB" sz="1300" u="none" cap="none" strike="noStrike">
                          <a:solidFill>
                            <a:schemeClr val="dk1"/>
                          </a:solidFill>
                        </a:rPr>
                        <a:t>As part units cannot be sold, the breakeven point is rounded up to 81 units.</a:t>
                      </a:r>
                      <a:endParaRPr b="0" sz="1300" u="none" cap="none" strike="noStrike">
                        <a:solidFill>
                          <a:schemeClr val="dk1"/>
                        </a:solidFill>
                        <a:latin typeface="Arial"/>
                        <a:ea typeface="Arial"/>
                        <a:cs typeface="Arial"/>
                        <a:sym typeface="Arial"/>
                      </a:endParaRPr>
                    </a:p>
                  </a:txBody>
                  <a:tcPr marT="23100" marB="77000" marR="66300"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7" name="Shape 537"/>
        <p:cNvGrpSpPr/>
        <p:nvPr/>
      </p:nvGrpSpPr>
      <p:grpSpPr>
        <a:xfrm>
          <a:off x="0" y="0"/>
          <a:ext cx="0" cy="0"/>
          <a:chOff x="0" y="0"/>
          <a:chExt cx="0" cy="0"/>
        </a:xfrm>
      </p:grpSpPr>
      <p:sp>
        <p:nvSpPr>
          <p:cNvPr id="538" name="Google Shape;538;p49"/>
          <p:cNvSpPr/>
          <p:nvPr/>
        </p:nvSpPr>
        <p:spPr>
          <a:xfrm>
            <a:off x="0" y="0"/>
            <a:ext cx="12192000" cy="6858000"/>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39" name="Google Shape;539;p49"/>
          <p:cNvSpPr/>
          <p:nvPr/>
        </p:nvSpPr>
        <p:spPr>
          <a:xfrm>
            <a:off x="477012" y="480060"/>
            <a:ext cx="11237976" cy="589788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40" name="Google Shape;540;p49"/>
          <p:cNvSpPr/>
          <p:nvPr/>
        </p:nvSpPr>
        <p:spPr>
          <a:xfrm>
            <a:off x="643466" y="643468"/>
            <a:ext cx="10905067" cy="557106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41" name="Google Shape;541;p49"/>
          <p:cNvGraphicFramePr/>
          <p:nvPr/>
        </p:nvGraphicFramePr>
        <p:xfrm>
          <a:off x="1882169" y="1123527"/>
          <a:ext cx="3000000" cy="3000000"/>
        </p:xfrm>
        <a:graphic>
          <a:graphicData uri="http://schemas.openxmlformats.org/drawingml/2006/table">
            <a:tbl>
              <a:tblPr bandRow="1" firstCol="1" firstRow="1">
                <a:noFill/>
                <a:tableStyleId>{CCFE3B12-8877-4059-A091-84B4A071E251}</a:tableStyleId>
              </a:tblPr>
              <a:tblGrid>
                <a:gridCol w="8427650"/>
              </a:tblGrid>
              <a:tr h="4604800">
                <a:tc>
                  <a:txBody>
                    <a:bodyPr/>
                    <a:lstStyle/>
                    <a:p>
                      <a:pPr indent="0" lvl="0" marL="0" marR="0" rtl="0" algn="l">
                        <a:lnSpc>
                          <a:spcPct val="115000"/>
                        </a:lnSpc>
                        <a:spcBef>
                          <a:spcPts val="0"/>
                        </a:spcBef>
                        <a:spcAft>
                          <a:spcPts val="0"/>
                        </a:spcAft>
                        <a:buClr>
                          <a:srgbClr val="3F3F3F"/>
                        </a:buClr>
                        <a:buSzPts val="2400"/>
                        <a:buFont typeface="Arial"/>
                        <a:buNone/>
                      </a:pPr>
                      <a:r>
                        <a:rPr b="1" lang="en-GB" sz="2400" u="none" cap="none" strike="noStrike">
                          <a:solidFill>
                            <a:srgbClr val="3F3F3F"/>
                          </a:solidFill>
                        </a:rPr>
                        <a:t>Margin of Safety</a:t>
                      </a:r>
                      <a:endParaRPr/>
                    </a:p>
                    <a:p>
                      <a:pPr indent="0" lvl="0" marL="0" marR="0" rtl="0" algn="l">
                        <a:lnSpc>
                          <a:spcPct val="115000"/>
                        </a:lnSpc>
                        <a:spcBef>
                          <a:spcPts val="800"/>
                        </a:spcBef>
                        <a:spcAft>
                          <a:spcPts val="0"/>
                        </a:spcAft>
                        <a:buClr>
                          <a:srgbClr val="3F3F3F"/>
                        </a:buClr>
                        <a:buSzPts val="2400"/>
                        <a:buFont typeface="Arial"/>
                        <a:buNone/>
                      </a:pPr>
                      <a:r>
                        <a:rPr b="1" lang="en-GB" sz="2400" u="none" cap="none" strike="noStrike">
                          <a:solidFill>
                            <a:srgbClr val="3F3F3F"/>
                          </a:solidFill>
                        </a:rPr>
                        <a:t>The margin of safety shows how much sales can fall before the business reaches the breakeven point.</a:t>
                      </a:r>
                      <a:endParaRPr/>
                    </a:p>
                    <a:p>
                      <a:pPr indent="0" lvl="0" marL="0" marR="0" rtl="0" algn="l">
                        <a:lnSpc>
                          <a:spcPct val="115000"/>
                        </a:lnSpc>
                        <a:spcBef>
                          <a:spcPts val="800"/>
                        </a:spcBef>
                        <a:spcAft>
                          <a:spcPts val="0"/>
                        </a:spcAft>
                        <a:buClr>
                          <a:srgbClr val="3F3F3F"/>
                        </a:buClr>
                        <a:buSzPts val="2400"/>
                        <a:buFont typeface="Arial"/>
                        <a:buNone/>
                      </a:pPr>
                      <a:r>
                        <a:rPr b="1" lang="en-GB" sz="2400" u="none" cap="none" strike="noStrike">
                          <a:solidFill>
                            <a:srgbClr val="3F3F3F"/>
                          </a:solidFill>
                        </a:rPr>
                        <a:t>Formula:</a:t>
                      </a:r>
                      <a:br>
                        <a:rPr b="1" lang="en-GB" sz="2400" u="none" cap="none" strike="noStrike">
                          <a:solidFill>
                            <a:srgbClr val="3F3F3F"/>
                          </a:solidFill>
                        </a:rPr>
                      </a:br>
                      <a:r>
                        <a:rPr b="1" lang="en-GB" sz="2400" u="none" cap="none" strike="noStrike">
                          <a:solidFill>
                            <a:srgbClr val="3F3F3F"/>
                          </a:solidFill>
                        </a:rPr>
                        <a:t>Margin of safety = Actual sales − Breakeven sales</a:t>
                      </a:r>
                      <a:endParaRPr/>
                    </a:p>
                    <a:p>
                      <a:pPr indent="0" lvl="0" marL="0" marR="0" rtl="0" algn="l">
                        <a:lnSpc>
                          <a:spcPct val="115000"/>
                        </a:lnSpc>
                        <a:spcBef>
                          <a:spcPts val="800"/>
                        </a:spcBef>
                        <a:spcAft>
                          <a:spcPts val="0"/>
                        </a:spcAft>
                        <a:buClr>
                          <a:srgbClr val="3F3F3F"/>
                        </a:buClr>
                        <a:buSzPts val="2400"/>
                        <a:buFont typeface="Arial"/>
                        <a:buNone/>
                      </a:pPr>
                      <a:r>
                        <a:rPr b="1" lang="en-GB" sz="2400" u="none" cap="none" strike="noStrike">
                          <a:solidFill>
                            <a:srgbClr val="3F3F3F"/>
                          </a:solidFill>
                        </a:rPr>
                        <a:t>Calculation:</a:t>
                      </a:r>
                      <a:br>
                        <a:rPr b="1" lang="en-GB" sz="2400" u="none" cap="none" strike="noStrike">
                          <a:solidFill>
                            <a:srgbClr val="3F3F3F"/>
                          </a:solidFill>
                        </a:rPr>
                      </a:br>
                      <a:r>
                        <a:rPr b="1" lang="en-GB" sz="2400" u="none" cap="none" strike="noStrike">
                          <a:solidFill>
                            <a:srgbClr val="3F3F3F"/>
                          </a:solidFill>
                        </a:rPr>
                        <a:t>200 − 81 = 119 units</a:t>
                      </a:r>
                      <a:endParaRPr/>
                    </a:p>
                    <a:p>
                      <a:pPr indent="0" lvl="0" marL="0" marR="0" rtl="0" algn="l">
                        <a:lnSpc>
                          <a:spcPct val="115000"/>
                        </a:lnSpc>
                        <a:spcBef>
                          <a:spcPts val="800"/>
                        </a:spcBef>
                        <a:spcAft>
                          <a:spcPts val="0"/>
                        </a:spcAft>
                        <a:buClr>
                          <a:srgbClr val="3F3F3F"/>
                        </a:buClr>
                        <a:buSzPts val="2400"/>
                        <a:buFont typeface="Arial"/>
                        <a:buNone/>
                      </a:pPr>
                      <a:r>
                        <a:rPr b="1" lang="en-GB" sz="2400" u="none" cap="none" strike="noStrike">
                          <a:solidFill>
                            <a:srgbClr val="3F3F3F"/>
                          </a:solidFill>
                        </a:rPr>
                        <a:t>This means sales could fall by 119 units before my company begins to make a loss.</a:t>
                      </a:r>
                      <a:endParaRPr b="1" sz="2400" u="none" cap="none" strike="noStrike">
                        <a:solidFill>
                          <a:srgbClr val="3F3F3F"/>
                        </a:solidFill>
                        <a:latin typeface="Arial"/>
                        <a:ea typeface="Arial"/>
                        <a:cs typeface="Arial"/>
                        <a:sym typeface="Arial"/>
                      </a:endParaRPr>
                    </a:p>
                  </a:txBody>
                  <a:tcPr marT="122150" marB="122150" marR="183225" marL="2443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7C6C1"/>
                      </a:solidFill>
                      <a:prstDash val="solid"/>
                      <a:round/>
                      <a:headEnd len="sm" w="sm" type="none"/>
                      <a:tailEnd len="sm" w="sm" type="none"/>
                    </a:lnB>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5" name="Shape 545"/>
        <p:cNvGrpSpPr/>
        <p:nvPr/>
      </p:nvGrpSpPr>
      <p:grpSpPr>
        <a:xfrm>
          <a:off x="0" y="0"/>
          <a:ext cx="0" cy="0"/>
          <a:chOff x="0" y="0"/>
          <a:chExt cx="0" cy="0"/>
        </a:xfrm>
      </p:grpSpPr>
      <p:sp>
        <p:nvSpPr>
          <p:cNvPr id="546" name="Google Shape;546;p5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47" name="Google Shape;547;p50"/>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48" name="Google Shape;548;p50"/>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49" name="Google Shape;549;p50"/>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50" name="Google Shape;550;p50"/>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51" name="Google Shape;551;p50"/>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552" name="Google Shape;552;p50"/>
          <p:cNvPicPr preferRelativeResize="0"/>
          <p:nvPr>
            <p:ph idx="1" type="body"/>
          </p:nvPr>
        </p:nvPicPr>
        <p:blipFill rotWithShape="1">
          <a:blip r:embed="rId3">
            <a:alphaModFix/>
          </a:blip>
          <a:srcRect b="0" l="0" r="0" t="0"/>
          <a:stretch/>
        </p:blipFill>
        <p:spPr>
          <a:xfrm>
            <a:off x="1434021" y="643467"/>
            <a:ext cx="9323957" cy="5571065"/>
          </a:xfrm>
          <a:prstGeom prst="rect">
            <a:avLst/>
          </a:prstGeom>
          <a:noFill/>
          <a:ln>
            <a:noFill/>
          </a:ln>
        </p:spPr>
      </p:pic>
      <p:sp>
        <p:nvSpPr>
          <p:cNvPr id="553" name="Google Shape;553;p50"/>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7" name="Shape 557"/>
        <p:cNvGrpSpPr/>
        <p:nvPr/>
      </p:nvGrpSpPr>
      <p:grpSpPr>
        <a:xfrm>
          <a:off x="0" y="0"/>
          <a:ext cx="0" cy="0"/>
          <a:chOff x="0" y="0"/>
          <a:chExt cx="0" cy="0"/>
        </a:xfrm>
      </p:grpSpPr>
      <p:sp>
        <p:nvSpPr>
          <p:cNvPr id="558" name="Google Shape;558;p51"/>
          <p:cNvSpPr/>
          <p:nvPr/>
        </p:nvSpPr>
        <p:spPr>
          <a:xfrm>
            <a:off x="0" y="0"/>
            <a:ext cx="12192000" cy="6858000"/>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59" name="Google Shape;559;p51"/>
          <p:cNvSpPr/>
          <p:nvPr/>
        </p:nvSpPr>
        <p:spPr>
          <a:xfrm>
            <a:off x="477012" y="480060"/>
            <a:ext cx="11237976" cy="589788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60" name="Google Shape;560;p51"/>
          <p:cNvSpPr/>
          <p:nvPr/>
        </p:nvSpPr>
        <p:spPr>
          <a:xfrm>
            <a:off x="643466" y="643468"/>
            <a:ext cx="10905067" cy="557106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61" name="Google Shape;561;p51"/>
          <p:cNvGraphicFramePr/>
          <p:nvPr/>
        </p:nvGraphicFramePr>
        <p:xfrm>
          <a:off x="1276805" y="1588959"/>
          <a:ext cx="3000000" cy="3000000"/>
        </p:xfrm>
        <a:graphic>
          <a:graphicData uri="http://schemas.openxmlformats.org/drawingml/2006/table">
            <a:tbl>
              <a:tblPr bandRow="1" firstCol="1" firstRow="1">
                <a:solidFill>
                  <a:srgbClr val="F2F2F2"/>
                </a:solidFill>
                <a:tableStyleId>{CCFE3B12-8877-4059-A091-84B4A071E251}</a:tableStyleId>
              </a:tblPr>
              <a:tblGrid>
                <a:gridCol w="9638375"/>
              </a:tblGrid>
              <a:tr h="3673925">
                <a:tc>
                  <a:txBody>
                    <a:bodyPr/>
                    <a:lstStyle/>
                    <a:p>
                      <a:pPr indent="0" lvl="0" marL="0" marR="0" rtl="0" algn="l">
                        <a:lnSpc>
                          <a:spcPct val="115000"/>
                        </a:lnSpc>
                        <a:spcBef>
                          <a:spcPts val="0"/>
                        </a:spcBef>
                        <a:spcAft>
                          <a:spcPts val="0"/>
                        </a:spcAft>
                        <a:buClr>
                          <a:schemeClr val="dk1"/>
                        </a:buClr>
                        <a:buSzPts val="3300"/>
                        <a:buFont typeface="Arial"/>
                        <a:buNone/>
                      </a:pPr>
                      <a:r>
                        <a:rPr b="1" lang="en-GB" sz="3300" u="none" cap="none" strike="noStrike">
                          <a:solidFill>
                            <a:schemeClr val="dk1"/>
                          </a:solidFill>
                        </a:rPr>
                        <a:t>Scenario C – Fixed Costs Increase to £30,000</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Breakeven:</a:t>
                      </a:r>
                      <a:br>
                        <a:rPr b="1" lang="en-GB" sz="3300" u="none" cap="none" strike="noStrike">
                          <a:solidFill>
                            <a:schemeClr val="dk1"/>
                          </a:solidFill>
                        </a:rPr>
                      </a:br>
                      <a:r>
                        <a:rPr b="1" lang="en-GB" sz="3300" u="none" cap="none" strike="noStrike">
                          <a:solidFill>
                            <a:schemeClr val="dk1"/>
                          </a:solidFill>
                        </a:rPr>
                        <a:t>£30,000 ÷ £299 = 100.33 → 101 units</a:t>
                      </a:r>
                      <a:endParaRPr/>
                    </a:p>
                    <a:p>
                      <a:pPr indent="0" lvl="0" marL="0" marR="0" rtl="0" algn="l">
                        <a:lnSpc>
                          <a:spcPct val="115000"/>
                        </a:lnSpc>
                        <a:spcBef>
                          <a:spcPts val="800"/>
                        </a:spcBef>
                        <a:spcAft>
                          <a:spcPts val="0"/>
                        </a:spcAft>
                        <a:buClr>
                          <a:schemeClr val="dk1"/>
                        </a:buClr>
                        <a:buSzPts val="3300"/>
                        <a:buFont typeface="Arial"/>
                        <a:buNone/>
                      </a:pPr>
                      <a:r>
                        <a:rPr b="1" lang="en-GB" sz="3300" u="none" cap="none" strike="noStrike">
                          <a:solidFill>
                            <a:schemeClr val="dk1"/>
                          </a:solidFill>
                        </a:rPr>
                        <a:t>Breakeven increases from 67 → 101 units</a:t>
                      </a:r>
                      <a:br>
                        <a:rPr b="1" lang="en-GB" sz="3300" u="none" cap="none" strike="noStrike">
                          <a:solidFill>
                            <a:schemeClr val="dk1"/>
                          </a:solidFill>
                        </a:rPr>
                      </a:br>
                      <a:r>
                        <a:rPr b="1" lang="en-GB" sz="3300" u="none" cap="none" strike="noStrike">
                          <a:solidFill>
                            <a:schemeClr val="dk1"/>
                          </a:solidFill>
                        </a:rPr>
                        <a:t>Business must sell more units to cover costs.</a:t>
                      </a:r>
                      <a:endParaRPr b="1" sz="3300" u="none" cap="none" strike="noStrike">
                        <a:solidFill>
                          <a:schemeClr val="dk1"/>
                        </a:solidFill>
                        <a:latin typeface="Arial"/>
                        <a:ea typeface="Arial"/>
                        <a:cs typeface="Arial"/>
                        <a:sym typeface="Arial"/>
                      </a:endParaRPr>
                    </a:p>
                  </a:txBody>
                  <a:tcPr marT="37725" marB="282900" marR="141450" marL="1320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4" name="Shape 154"/>
        <p:cNvGrpSpPr/>
        <p:nvPr/>
      </p:nvGrpSpPr>
      <p:grpSpPr>
        <a:xfrm>
          <a:off x="0" y="0"/>
          <a:ext cx="0" cy="0"/>
          <a:chOff x="0" y="0"/>
          <a:chExt cx="0" cy="0"/>
        </a:xfrm>
      </p:grpSpPr>
      <p:sp>
        <p:nvSpPr>
          <p:cNvPr id="155" name="Google Shape;155;p16"/>
          <p:cNvSpPr/>
          <p:nvPr/>
        </p:nvSpPr>
        <p:spPr>
          <a:xfrm>
            <a:off x="0" y="0"/>
            <a:ext cx="12191999" cy="685736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156" name="Google Shape;156;p16"/>
          <p:cNvGrpSpPr/>
          <p:nvPr/>
        </p:nvGrpSpPr>
        <p:grpSpPr>
          <a:xfrm>
            <a:off x="4" y="1216597"/>
            <a:ext cx="731521" cy="673460"/>
            <a:chOff x="3940602" y="308034"/>
            <a:chExt cx="2116791" cy="3428999"/>
          </a:xfrm>
        </p:grpSpPr>
        <p:sp>
          <p:nvSpPr>
            <p:cNvPr id="157" name="Google Shape;157;p16"/>
            <p:cNvSpPr/>
            <p:nvPr/>
          </p:nvSpPr>
          <p:spPr>
            <a:xfrm>
              <a:off x="3940602" y="308034"/>
              <a:ext cx="566743" cy="34289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8" name="Google Shape;158;p16"/>
            <p:cNvSpPr/>
            <p:nvPr/>
          </p:nvSpPr>
          <p:spPr>
            <a:xfrm>
              <a:off x="4715626" y="308034"/>
              <a:ext cx="566743" cy="34289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9" name="Google Shape;159;p16"/>
            <p:cNvSpPr/>
            <p:nvPr/>
          </p:nvSpPr>
          <p:spPr>
            <a:xfrm>
              <a:off x="5490650" y="308034"/>
              <a:ext cx="566743" cy="34289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160" name="Google Shape;160;p16"/>
          <p:cNvSpPr/>
          <p:nvPr/>
        </p:nvSpPr>
        <p:spPr>
          <a:xfrm>
            <a:off x="640079" y="613954"/>
            <a:ext cx="10907487" cy="1894116"/>
          </a:xfrm>
          <a:prstGeom prst="rect">
            <a:avLst/>
          </a:prstGeom>
          <a:solidFill>
            <a:schemeClr val="lt1"/>
          </a:solidFill>
          <a:ln>
            <a:noFill/>
          </a:ln>
          <a:effectLst>
            <a:outerShdw blurRad="139700" rotWithShape="0" algn="t" dir="5400000" dist="127000">
              <a:srgbClr val="000000">
                <a:alpha val="14902"/>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1" name="Google Shape;161;p16"/>
          <p:cNvSpPr txBox="1"/>
          <p:nvPr>
            <p:ph type="title"/>
          </p:nvPr>
        </p:nvSpPr>
        <p:spPr>
          <a:xfrm>
            <a:off x="1043631" y="809898"/>
            <a:ext cx="10173010" cy="155448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700"/>
              <a:buFont typeface="Arial"/>
              <a:buNone/>
            </a:pPr>
            <a:r>
              <a:rPr lang="en-GB" sz="3700">
                <a:highlight>
                  <a:srgbClr val="FFFFFF"/>
                </a:highlight>
                <a:latin typeface="Arial"/>
                <a:ea typeface="Arial"/>
                <a:cs typeface="Arial"/>
                <a:sym typeface="Arial"/>
              </a:rPr>
              <a:t>To produce a breakeven analysis My company has made the following assumptions</a:t>
            </a:r>
            <a:endParaRPr sz="3700"/>
          </a:p>
        </p:txBody>
      </p:sp>
      <p:cxnSp>
        <p:nvCxnSpPr>
          <p:cNvPr id="162" name="Google Shape;162;p16"/>
          <p:cNvCxnSpPr/>
          <p:nvPr/>
        </p:nvCxnSpPr>
        <p:spPr>
          <a:xfrm rot="10800000">
            <a:off x="838200" y="6485313"/>
            <a:ext cx="10515600" cy="0"/>
          </a:xfrm>
          <a:prstGeom prst="straightConnector1">
            <a:avLst/>
          </a:prstGeom>
          <a:noFill/>
          <a:ln cap="flat" cmpd="sng" w="57150">
            <a:solidFill>
              <a:schemeClr val="accent4"/>
            </a:solidFill>
            <a:prstDash val="solid"/>
            <a:miter lim="800000"/>
            <a:headEnd len="sm" w="sm" type="none"/>
            <a:tailEnd len="sm" w="sm" type="none"/>
          </a:ln>
        </p:spPr>
      </p:cxnSp>
      <p:graphicFrame>
        <p:nvGraphicFramePr>
          <p:cNvPr id="163" name="Google Shape;163;p16"/>
          <p:cNvGraphicFramePr/>
          <p:nvPr/>
        </p:nvGraphicFramePr>
        <p:xfrm>
          <a:off x="904602" y="3242418"/>
          <a:ext cx="3000000" cy="3000000"/>
        </p:xfrm>
        <a:graphic>
          <a:graphicData uri="http://schemas.openxmlformats.org/drawingml/2006/table">
            <a:tbl>
              <a:tblPr bandRow="1">
                <a:noFill/>
                <a:tableStyleId>{CCFE3B12-8877-4059-A091-84B4A071E251}</a:tableStyleId>
              </a:tblPr>
              <a:tblGrid>
                <a:gridCol w="4210950"/>
                <a:gridCol w="1956575"/>
                <a:gridCol w="4210950"/>
              </a:tblGrid>
              <a:tr h="356400">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Components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Value/costs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Description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56362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Selling price per unit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£1,399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Competitive price compared with other premium smartphones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56362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Variable cost per unit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£1,100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Includes components (£1,000) + packaging (£50) + distribution (£50)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563625">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Fixed costs per month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£20,000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Includes research, factories, staff salaries, marketing, software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356400">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Expected monthly sales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200 units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Market research survey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356400">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Maximum production capacity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600 Units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96428"/>
                        </a:lnSpc>
                        <a:spcBef>
                          <a:spcPts val="0"/>
                        </a:spcBef>
                        <a:spcAft>
                          <a:spcPts val="0"/>
                        </a:spcAft>
                        <a:buClr>
                          <a:schemeClr val="dk1"/>
                        </a:buClr>
                        <a:buSzPts val="1400"/>
                        <a:buFont typeface="Arial"/>
                        <a:buNone/>
                      </a:pPr>
                      <a:r>
                        <a:rPr b="0" i="0" lang="en-GB" sz="1400" u="none" cap="none" strike="noStrike">
                          <a:latin typeface="Arial"/>
                          <a:ea typeface="Arial"/>
                          <a:cs typeface="Arial"/>
                          <a:sym typeface="Arial"/>
                        </a:rPr>
                        <a:t>Manufacturing capacity </a:t>
                      </a:r>
                      <a:endParaRPr b="0" i="0" sz="2100" u="none" cap="none" strike="noStrike"/>
                    </a:p>
                  </a:txBody>
                  <a:tcPr marT="53275" marB="53275" marR="77700" marL="77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5" name="Shape 565"/>
        <p:cNvGrpSpPr/>
        <p:nvPr/>
      </p:nvGrpSpPr>
      <p:grpSpPr>
        <a:xfrm>
          <a:off x="0" y="0"/>
          <a:ext cx="0" cy="0"/>
          <a:chOff x="0" y="0"/>
          <a:chExt cx="0" cy="0"/>
        </a:xfrm>
      </p:grpSpPr>
      <p:sp>
        <p:nvSpPr>
          <p:cNvPr id="566" name="Google Shape;566;p52"/>
          <p:cNvSpPr/>
          <p:nvPr/>
        </p:nvSpPr>
        <p:spPr>
          <a:xfrm>
            <a:off x="0" y="0"/>
            <a:ext cx="12192000" cy="6858000"/>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67" name="Google Shape;567;p52"/>
          <p:cNvSpPr/>
          <p:nvPr/>
        </p:nvSpPr>
        <p:spPr>
          <a:xfrm>
            <a:off x="477012" y="480060"/>
            <a:ext cx="11237976" cy="589788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68" name="Google Shape;568;p52"/>
          <p:cNvSpPr/>
          <p:nvPr/>
        </p:nvSpPr>
        <p:spPr>
          <a:xfrm>
            <a:off x="643466" y="643468"/>
            <a:ext cx="10905067" cy="557106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69" name="Google Shape;569;p52"/>
          <p:cNvGraphicFramePr/>
          <p:nvPr/>
        </p:nvGraphicFramePr>
        <p:xfrm>
          <a:off x="1120477" y="1352843"/>
          <a:ext cx="3000000" cy="3000000"/>
        </p:xfrm>
        <a:graphic>
          <a:graphicData uri="http://schemas.openxmlformats.org/drawingml/2006/table">
            <a:tbl>
              <a:tblPr bandRow="1" firstCol="1" firstRow="1">
                <a:noFill/>
                <a:tableStyleId>{CCFE3B12-8877-4059-A091-84B4A071E251}</a:tableStyleId>
              </a:tblPr>
              <a:tblGrid>
                <a:gridCol w="3898275"/>
                <a:gridCol w="1657075"/>
                <a:gridCol w="4395700"/>
              </a:tblGrid>
              <a:tr h="539375">
                <a:tc>
                  <a:txBody>
                    <a:bodyPr/>
                    <a:lstStyle/>
                    <a:p>
                      <a:pPr indent="0" lvl="0" marL="0" marR="0" rtl="0" algn="ctr">
                        <a:lnSpc>
                          <a:spcPct val="115000"/>
                        </a:lnSpc>
                        <a:spcBef>
                          <a:spcPts val="0"/>
                        </a:spcBef>
                        <a:spcAft>
                          <a:spcPts val="0"/>
                        </a:spcAft>
                        <a:buClr>
                          <a:schemeClr val="dk1"/>
                        </a:buClr>
                        <a:buSzPts val="1900"/>
                        <a:buFont typeface="Arial"/>
                        <a:buNone/>
                      </a:pPr>
                      <a:r>
                        <a:rPr b="0" lang="en-GB" sz="1900" u="none" cap="none" strike="noStrike">
                          <a:solidFill>
                            <a:schemeClr val="dk1"/>
                          </a:solidFill>
                        </a:rPr>
                        <a:t>Components</a:t>
                      </a:r>
                      <a:endParaRPr b="0" sz="1900" u="none" cap="none" strike="noStrike">
                        <a:solidFill>
                          <a:schemeClr val="dk1"/>
                        </a:solidFill>
                        <a:latin typeface="Arial"/>
                        <a:ea typeface="Arial"/>
                        <a:cs typeface="Arial"/>
                        <a:sym typeface="Arial"/>
                      </a:endParaRPr>
                    </a:p>
                  </a:txBody>
                  <a:tcPr marT="87200" marB="87200" marR="103125" marL="1787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b="0" lang="en-GB" sz="1900" u="none" cap="none" strike="noStrike">
                          <a:solidFill>
                            <a:schemeClr val="dk1"/>
                          </a:solidFill>
                        </a:rPr>
                        <a:t>Value/costs</a:t>
                      </a:r>
                      <a:endParaRPr b="0" sz="1900" u="none" cap="none" strike="noStrike">
                        <a:solidFill>
                          <a:schemeClr val="dk1"/>
                        </a:solidFill>
                        <a:latin typeface="Arial"/>
                        <a:ea typeface="Arial"/>
                        <a:cs typeface="Arial"/>
                        <a:sym typeface="Arial"/>
                      </a:endParaRPr>
                    </a:p>
                  </a:txBody>
                  <a:tcPr marT="87200" marB="87200" marR="103125" marL="1787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b="0" lang="en-GB" sz="1900" u="none" cap="none" strike="noStrike">
                          <a:solidFill>
                            <a:schemeClr val="dk1"/>
                          </a:solidFill>
                        </a:rPr>
                        <a:t>Description</a:t>
                      </a:r>
                      <a:endParaRPr b="0" sz="1900" u="none" cap="none" strike="noStrike">
                        <a:solidFill>
                          <a:schemeClr val="dk1"/>
                        </a:solidFill>
                        <a:latin typeface="Arial"/>
                        <a:ea typeface="Arial"/>
                        <a:cs typeface="Arial"/>
                        <a:sym typeface="Arial"/>
                      </a:endParaRPr>
                    </a:p>
                  </a:txBody>
                  <a:tcPr marT="87200" marB="87200" marR="103125" marL="1787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873625">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Selling price per unit</a:t>
                      </a:r>
                      <a:endParaRPr b="1"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£1,399</a:t>
                      </a:r>
                      <a:endParaRPr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Competitive price compared with other premium smartphones</a:t>
                      </a:r>
                      <a:endParaRPr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80800">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Variable cost per unit </a:t>
                      </a:r>
                      <a:endParaRPr b="1"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600"/>
                        <a:buFont typeface="Arial"/>
                        <a:buNone/>
                      </a:pPr>
                      <a:r>
                        <a:rPr lang="en-GB" sz="1600" u="none" cap="none" strike="noStrike">
                          <a:solidFill>
                            <a:schemeClr val="dk1"/>
                          </a:solidFill>
                        </a:rPr>
                        <a:t>£1,100</a:t>
                      </a:r>
                      <a:endParaRPr sz="16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600"/>
                        <a:buFont typeface="Arial"/>
                        <a:buNone/>
                      </a:pPr>
                      <a:r>
                        <a:rPr lang="en-GB" sz="1600" u="none" cap="none" strike="noStrike">
                          <a:solidFill>
                            <a:schemeClr val="dk1"/>
                          </a:solidFill>
                        </a:rPr>
                        <a:t>Includes components (£1,000) + packaging (£50) + distribution (£50)</a:t>
                      </a:r>
                      <a:endParaRPr sz="16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873625">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Fixed costs per month</a:t>
                      </a:r>
                      <a:endParaRPr b="1"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£30,000</a:t>
                      </a:r>
                      <a:endParaRPr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Includes research, factories, staff salaries, marketing, software </a:t>
                      </a:r>
                      <a:endParaRPr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39375">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Expected monthly sales</a:t>
                      </a:r>
                      <a:endParaRPr b="1"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600"/>
                        <a:buFont typeface="Arial"/>
                        <a:buNone/>
                      </a:pPr>
                      <a:r>
                        <a:rPr lang="en-GB" sz="1600" u="none" cap="none" strike="noStrike">
                          <a:solidFill>
                            <a:schemeClr val="dk1"/>
                          </a:solidFill>
                        </a:rPr>
                        <a:t>200 units</a:t>
                      </a:r>
                      <a:endParaRPr sz="16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600"/>
                        <a:buFont typeface="Arial"/>
                        <a:buNone/>
                      </a:pPr>
                      <a:r>
                        <a:rPr lang="en-GB" sz="1600" u="none" cap="none" strike="noStrike">
                          <a:solidFill>
                            <a:schemeClr val="dk1"/>
                          </a:solidFill>
                        </a:rPr>
                        <a:t>Market research survey</a:t>
                      </a:r>
                      <a:endParaRPr sz="16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539375">
                <a:tc>
                  <a:txBody>
                    <a:bodyPr/>
                    <a:lstStyle/>
                    <a:p>
                      <a:pPr indent="0" lvl="0" marL="0" marR="0" rtl="0" algn="ctr">
                        <a:lnSpc>
                          <a:spcPct val="115000"/>
                        </a:lnSpc>
                        <a:spcBef>
                          <a:spcPts val="0"/>
                        </a:spcBef>
                        <a:spcAft>
                          <a:spcPts val="0"/>
                        </a:spcAft>
                        <a:buClr>
                          <a:schemeClr val="dk1"/>
                        </a:buClr>
                        <a:buSzPts val="1900"/>
                        <a:buFont typeface="Arial"/>
                        <a:buNone/>
                      </a:pPr>
                      <a:r>
                        <a:rPr b="1" lang="en-GB" sz="1900" u="none" cap="none" strike="noStrike">
                          <a:solidFill>
                            <a:schemeClr val="dk1"/>
                          </a:solidFill>
                        </a:rPr>
                        <a:t>Maximum production capacity</a:t>
                      </a:r>
                      <a:endParaRPr b="1"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600 Units</a:t>
                      </a:r>
                      <a:endParaRPr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900"/>
                        <a:buFont typeface="Arial"/>
                        <a:buNone/>
                      </a:pPr>
                      <a:r>
                        <a:rPr lang="en-GB" sz="1900" u="none" cap="none" strike="noStrike">
                          <a:solidFill>
                            <a:schemeClr val="dk1"/>
                          </a:solidFill>
                        </a:rPr>
                        <a:t>Manufacturing capacity</a:t>
                      </a:r>
                      <a:endParaRPr sz="1900" u="none" cap="none" strike="noStrike">
                        <a:solidFill>
                          <a:schemeClr val="dk1"/>
                        </a:solidFill>
                        <a:latin typeface="Arial"/>
                        <a:ea typeface="Arial"/>
                        <a:cs typeface="Arial"/>
                        <a:sym typeface="Arial"/>
                      </a:endParaRPr>
                    </a:p>
                  </a:txBody>
                  <a:tcPr marT="87200" marB="87200" marR="103125" marL="1787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3" name="Shape 573"/>
        <p:cNvGrpSpPr/>
        <p:nvPr/>
      </p:nvGrpSpPr>
      <p:grpSpPr>
        <a:xfrm>
          <a:off x="0" y="0"/>
          <a:ext cx="0" cy="0"/>
          <a:chOff x="0" y="0"/>
          <a:chExt cx="0" cy="0"/>
        </a:xfrm>
      </p:grpSpPr>
      <p:sp>
        <p:nvSpPr>
          <p:cNvPr id="574" name="Google Shape;574;p53"/>
          <p:cNvSpPr/>
          <p:nvPr/>
        </p:nvSpPr>
        <p:spPr>
          <a:xfrm>
            <a:off x="0" y="0"/>
            <a:ext cx="12192000" cy="6858000"/>
          </a:xfrm>
          <a:prstGeom prst="rect">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75" name="Google Shape;575;p53"/>
          <p:cNvSpPr/>
          <p:nvPr/>
        </p:nvSpPr>
        <p:spPr>
          <a:xfrm>
            <a:off x="477012" y="480060"/>
            <a:ext cx="11237976" cy="5897880"/>
          </a:xfrm>
          <a:prstGeom prst="rect">
            <a:avLst/>
          </a:prstGeom>
          <a:no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76" name="Google Shape;576;p53"/>
          <p:cNvSpPr/>
          <p:nvPr/>
        </p:nvSpPr>
        <p:spPr>
          <a:xfrm>
            <a:off x="643466" y="643468"/>
            <a:ext cx="10905067" cy="557106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77" name="Google Shape;577;p53"/>
          <p:cNvGraphicFramePr/>
          <p:nvPr/>
        </p:nvGraphicFramePr>
        <p:xfrm>
          <a:off x="2104497" y="1123527"/>
          <a:ext cx="3000000" cy="3000000"/>
        </p:xfrm>
        <a:graphic>
          <a:graphicData uri="http://schemas.openxmlformats.org/drawingml/2006/table">
            <a:tbl>
              <a:tblPr bandRow="1" firstCol="1" firstRow="1">
                <a:noFill/>
                <a:tableStyleId>{CCFE3B12-8877-4059-A091-84B4A071E251}</a:tableStyleId>
              </a:tblPr>
              <a:tblGrid>
                <a:gridCol w="7983000"/>
              </a:tblGrid>
              <a:tr h="622075">
                <a:tc>
                  <a:txBody>
                    <a:bodyPr/>
                    <a:lstStyle/>
                    <a:p>
                      <a:pPr indent="0" lvl="0" marL="0" marR="0" rtl="0" algn="l">
                        <a:lnSpc>
                          <a:spcPct val="115000"/>
                        </a:lnSpc>
                        <a:spcBef>
                          <a:spcPts val="0"/>
                        </a:spcBef>
                        <a:spcAft>
                          <a:spcPts val="0"/>
                        </a:spcAft>
                        <a:buClr>
                          <a:schemeClr val="lt1"/>
                        </a:buClr>
                        <a:buSzPts val="1100"/>
                        <a:buFont typeface="Arial"/>
                        <a:buNone/>
                      </a:pPr>
                      <a:r>
                        <a:rPr b="1" lang="en-GB" sz="1100" u="none" cap="none" strike="noStrike">
                          <a:solidFill>
                            <a:schemeClr val="lt1"/>
                          </a:solidFill>
                        </a:rPr>
                        <a:t>Calculations </a:t>
                      </a:r>
                      <a:endParaRPr/>
                    </a:p>
                    <a:p>
                      <a:pPr indent="0" lvl="0" marL="0" marR="0" rtl="0" algn="l">
                        <a:lnSpc>
                          <a:spcPct val="115000"/>
                        </a:lnSpc>
                        <a:spcBef>
                          <a:spcPts val="800"/>
                        </a:spcBef>
                        <a:spcAft>
                          <a:spcPts val="0"/>
                        </a:spcAft>
                        <a:buClr>
                          <a:schemeClr val="lt1"/>
                        </a:buClr>
                        <a:buSzPts val="1100"/>
                        <a:buFont typeface="Arial"/>
                        <a:buNone/>
                      </a:pPr>
                      <a:r>
                        <a:rPr b="1" lang="en-GB" sz="1100" u="none" cap="none" strike="noStrike">
                          <a:solidFill>
                            <a:schemeClr val="lt1"/>
                          </a:solidFill>
                        </a:rPr>
                        <a:t>Variable costs </a:t>
                      </a:r>
                      <a:endParaRPr b="1" sz="1100" u="none" cap="none" strike="noStrike">
                        <a:solidFill>
                          <a:schemeClr val="lt1"/>
                        </a:solidFill>
                        <a:latin typeface="Arial"/>
                        <a:ea typeface="Arial"/>
                        <a:cs typeface="Arial"/>
                        <a:sym typeface="Arial"/>
                      </a:endParaRPr>
                    </a:p>
                  </a:txBody>
                  <a:tcPr marT="70850" marB="70850" marR="35425" marL="496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r>
              <a:tr h="494875">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900"/>
                        <a:buFont typeface="Arial"/>
                        <a:buNone/>
                      </a:pPr>
                      <a:r>
                        <a:rPr b="1" lang="en-GB" sz="900" u="none" cap="none" strike="noStrike">
                          <a:solidFill>
                            <a:schemeClr val="dk1"/>
                          </a:solidFill>
                        </a:rPr>
                        <a:t>Total Variable costs = Variable cost per unit x Number of units</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251400">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Example for 200 units</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51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£1,100 X 200 = £220,000</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494875">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900"/>
                        <a:buFont typeface="Arial"/>
                        <a:buNone/>
                      </a:pPr>
                      <a:r>
                        <a:rPr b="1" lang="en-GB" sz="900" u="none" cap="none" strike="noStrike">
                          <a:solidFill>
                            <a:schemeClr val="dk1"/>
                          </a:solidFill>
                        </a:rPr>
                        <a:t>Total costs </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494875">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900"/>
                        <a:buFont typeface="Arial"/>
                        <a:buNone/>
                      </a:pPr>
                      <a:r>
                        <a:rPr b="1" lang="en-GB" sz="900" u="none" cap="none" strike="noStrike">
                          <a:solidFill>
                            <a:schemeClr val="dk1"/>
                          </a:solidFill>
                        </a:rPr>
                        <a:t>Total costs = Fixed costs + Variable costs</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251400">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Example for 200 units</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51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£30,000 + £220,000 = £250,000</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494875">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Calculations </a:t>
                      </a:r>
                      <a:endParaRPr/>
                    </a:p>
                    <a:p>
                      <a:pPr indent="0" lvl="0" marL="0" marR="0" rtl="0" algn="l">
                        <a:lnSpc>
                          <a:spcPct val="115000"/>
                        </a:lnSpc>
                        <a:spcBef>
                          <a:spcPts val="800"/>
                        </a:spcBef>
                        <a:spcAft>
                          <a:spcPts val="0"/>
                        </a:spcAft>
                        <a:buClr>
                          <a:schemeClr val="dk1"/>
                        </a:buClr>
                        <a:buSzPts val="900"/>
                        <a:buFont typeface="Arial"/>
                        <a:buNone/>
                      </a:pPr>
                      <a:r>
                        <a:rPr b="1" lang="en-GB" sz="900" u="none" cap="none" strike="noStrike">
                          <a:solidFill>
                            <a:schemeClr val="dk1"/>
                          </a:solidFill>
                        </a:rPr>
                        <a:t>Revenue</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51400">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Example for 200 units</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494875">
                <a:tc>
                  <a:txBody>
                    <a:bodyPr/>
                    <a:lstStyle/>
                    <a:p>
                      <a:pPr indent="0" lvl="0" marL="0" marR="0" rtl="0" algn="l">
                        <a:lnSpc>
                          <a:spcPct val="115000"/>
                        </a:lnSpc>
                        <a:spcBef>
                          <a:spcPts val="0"/>
                        </a:spcBef>
                        <a:spcAft>
                          <a:spcPts val="0"/>
                        </a:spcAft>
                        <a:buClr>
                          <a:schemeClr val="dk1"/>
                        </a:buClr>
                        <a:buSzPts val="900"/>
                        <a:buFont typeface="Arial"/>
                        <a:buNone/>
                      </a:pPr>
                      <a:r>
                        <a:rPr b="1" lang="en-GB" sz="900" u="none" cap="none" strike="noStrike">
                          <a:solidFill>
                            <a:schemeClr val="dk1"/>
                          </a:solidFill>
                        </a:rPr>
                        <a:t>Formula:</a:t>
                      </a:r>
                      <a:endParaRPr/>
                    </a:p>
                    <a:p>
                      <a:pPr indent="0" lvl="0" marL="0" marR="0" rtl="0" algn="ctr">
                        <a:lnSpc>
                          <a:spcPct val="115000"/>
                        </a:lnSpc>
                        <a:spcBef>
                          <a:spcPts val="800"/>
                        </a:spcBef>
                        <a:spcAft>
                          <a:spcPts val="0"/>
                        </a:spcAft>
                        <a:buClr>
                          <a:schemeClr val="dk1"/>
                        </a:buClr>
                        <a:buSzPts val="900"/>
                        <a:buFont typeface="Arial"/>
                        <a:buNone/>
                      </a:pPr>
                      <a:r>
                        <a:rPr b="1" lang="en-GB" sz="900" u="none" cap="none" strike="noStrike">
                          <a:solidFill>
                            <a:schemeClr val="dk1"/>
                          </a:solidFill>
                        </a:rPr>
                        <a:t>Revenue = Sales Volume x Selling price</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51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200 x £1,399 = £279,800</a:t>
                      </a:r>
                      <a:endParaRPr b="1" sz="900" u="none" cap="none" strike="noStrike">
                        <a:solidFill>
                          <a:schemeClr val="dk1"/>
                        </a:solidFill>
                        <a:latin typeface="Arial"/>
                        <a:ea typeface="Arial"/>
                        <a:cs typeface="Arial"/>
                        <a:sym typeface="Arial"/>
                      </a:endParaRPr>
                    </a:p>
                  </a:txBody>
                  <a:tcPr marT="0" marB="70850" marR="35425" marL="49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1" name="Shape 581"/>
        <p:cNvGrpSpPr/>
        <p:nvPr/>
      </p:nvGrpSpPr>
      <p:grpSpPr>
        <a:xfrm>
          <a:off x="0" y="0"/>
          <a:ext cx="0" cy="0"/>
          <a:chOff x="0" y="0"/>
          <a:chExt cx="0" cy="0"/>
        </a:xfrm>
      </p:grpSpPr>
      <p:sp>
        <p:nvSpPr>
          <p:cNvPr id="582" name="Google Shape;582;p54"/>
          <p:cNvSpPr/>
          <p:nvPr/>
        </p:nvSpPr>
        <p:spPr>
          <a:xfrm>
            <a:off x="0" y="0"/>
            <a:ext cx="12192000" cy="685800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83" name="Google Shape;583;p54"/>
          <p:cNvSpPr/>
          <p:nvPr/>
        </p:nvSpPr>
        <p:spPr>
          <a:xfrm>
            <a:off x="477012" y="480060"/>
            <a:ext cx="11237976" cy="589788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84" name="Google Shape;584;p54"/>
          <p:cNvGraphicFramePr/>
          <p:nvPr/>
        </p:nvGraphicFramePr>
        <p:xfrm>
          <a:off x="2443193" y="643467"/>
          <a:ext cx="3000000" cy="3000000"/>
        </p:xfrm>
        <a:graphic>
          <a:graphicData uri="http://schemas.openxmlformats.org/drawingml/2006/table">
            <a:tbl>
              <a:tblPr bandRow="1" firstCol="1" firstRow="1">
                <a:noFill/>
                <a:tableStyleId>{2EC0A4B6-8B0B-4B87-8A35-4AB7F8B87D5E}</a:tableStyleId>
              </a:tblPr>
              <a:tblGrid>
                <a:gridCol w="1992450"/>
                <a:gridCol w="1281375"/>
                <a:gridCol w="1281375"/>
                <a:gridCol w="1281375"/>
                <a:gridCol w="1469075"/>
              </a:tblGrid>
              <a:tr h="454225">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Calculations </a:t>
                      </a:r>
                      <a:endParaRPr/>
                    </a:p>
                    <a:p>
                      <a:pPr indent="0" lvl="0" marL="0" marR="0" rtl="0" algn="l">
                        <a:lnSpc>
                          <a:spcPct val="115000"/>
                        </a:lnSpc>
                        <a:spcBef>
                          <a:spcPts val="800"/>
                        </a:spcBef>
                        <a:spcAft>
                          <a:spcPts val="0"/>
                        </a:spcAft>
                        <a:buClr>
                          <a:schemeClr val="dk1"/>
                        </a:buClr>
                        <a:buSzPts val="900"/>
                        <a:buFont typeface="Arial"/>
                        <a:buNone/>
                      </a:pPr>
                      <a:r>
                        <a:rPr lang="en-GB" sz="900" u="none" cap="none" strike="noStrike"/>
                        <a:t>Profit/loss</a:t>
                      </a:r>
                      <a:endParaRPr sz="900" u="none" cap="none" strike="noStrike">
                        <a:latin typeface="Arial"/>
                        <a:ea typeface="Arial"/>
                        <a:cs typeface="Arial"/>
                        <a:sym typeface="Arial"/>
                      </a:endParaRPr>
                    </a:p>
                  </a:txBody>
                  <a:tcPr marT="0" marB="0" marR="37500" marL="37500"/>
                </a:tc>
                <a:tc hMerge="1"/>
                <a:tc hMerge="1"/>
                <a:tc hMerge="1"/>
                <a:tc hMerge="1"/>
              </a:tr>
              <a:tr h="454225">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Formula:</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Profit/loss = Revenue – Total costs</a:t>
                      </a:r>
                      <a:endParaRPr sz="900" u="none" cap="none" strike="noStrike">
                        <a:latin typeface="Arial"/>
                        <a:ea typeface="Arial"/>
                        <a:cs typeface="Arial"/>
                        <a:sym typeface="Arial"/>
                      </a:endParaRPr>
                    </a:p>
                  </a:txBody>
                  <a:tcPr marT="0" marB="0" marR="37500" marL="37500"/>
                </a:tc>
                <a:tc hMerge="1"/>
                <a:tc hMerge="1"/>
                <a:tc hMerge="1"/>
                <a:tc hMerge="1"/>
              </a:tr>
              <a:tr h="191500">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Example for 200 units</a:t>
                      </a:r>
                      <a:endParaRPr sz="900" u="none" cap="none" strike="noStrike">
                        <a:latin typeface="Arial"/>
                        <a:ea typeface="Arial"/>
                        <a:cs typeface="Arial"/>
                        <a:sym typeface="Arial"/>
                      </a:endParaRPr>
                    </a:p>
                  </a:txBody>
                  <a:tcPr marT="0" marB="0" marR="37500" marL="37500"/>
                </a:tc>
                <a:tc hMerge="1"/>
                <a:tc hMerge="1"/>
                <a:tc hMerge="1"/>
                <a:tc hMerge="1"/>
              </a:tr>
              <a:tr h="191500">
                <a:tc gridSpan="5">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£279,800 – £250,000 = £29,800</a:t>
                      </a:r>
                      <a:endParaRPr sz="900" u="none" cap="none" strike="noStrike">
                        <a:latin typeface="Arial"/>
                        <a:ea typeface="Arial"/>
                        <a:cs typeface="Arial"/>
                        <a:sym typeface="Arial"/>
                      </a:endParaRPr>
                    </a:p>
                  </a:txBody>
                  <a:tcPr marT="0" marB="0" marR="37500" marL="37500"/>
                </a:tc>
                <a:tc hMerge="1"/>
                <a:tc hMerge="1"/>
                <a:tc hMerge="1"/>
                <a:tc hMerge="1"/>
              </a:tr>
              <a:tr h="454225">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Calculations </a:t>
                      </a:r>
                      <a:endParaRPr/>
                    </a:p>
                    <a:p>
                      <a:pPr indent="0" lvl="0" marL="0" marR="0" rtl="0" algn="l">
                        <a:lnSpc>
                          <a:spcPct val="115000"/>
                        </a:lnSpc>
                        <a:spcBef>
                          <a:spcPts val="800"/>
                        </a:spcBef>
                        <a:spcAft>
                          <a:spcPts val="0"/>
                        </a:spcAft>
                        <a:buClr>
                          <a:schemeClr val="dk1"/>
                        </a:buClr>
                        <a:buSzPts val="900"/>
                        <a:buFont typeface="Arial"/>
                        <a:buNone/>
                      </a:pPr>
                      <a:r>
                        <a:rPr lang="en-GB" sz="900" u="none" cap="none" strike="noStrike"/>
                        <a:t>Breakeven </a:t>
                      </a:r>
                      <a:endParaRPr sz="900" u="none" cap="none" strike="noStrike">
                        <a:latin typeface="Arial"/>
                        <a:ea typeface="Arial"/>
                        <a:cs typeface="Arial"/>
                        <a:sym typeface="Arial"/>
                      </a:endParaRPr>
                    </a:p>
                  </a:txBody>
                  <a:tcPr marT="0" marB="0" marR="37500" marL="37500"/>
                </a:tc>
                <a:tc hMerge="1"/>
                <a:tc hMerge="1"/>
                <a:tc hMerge="1"/>
                <a:tc hMerge="1"/>
              </a:tr>
              <a:tr h="191500">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Example for 200 units</a:t>
                      </a:r>
                      <a:endParaRPr sz="900" u="none" cap="none" strike="noStrike">
                        <a:latin typeface="Arial"/>
                        <a:ea typeface="Arial"/>
                        <a:cs typeface="Arial"/>
                        <a:sym typeface="Arial"/>
                      </a:endParaRPr>
                    </a:p>
                  </a:txBody>
                  <a:tcPr marT="0" marB="0" marR="37500" marL="37500"/>
                </a:tc>
                <a:tc hMerge="1"/>
                <a:tc hMerge="1"/>
                <a:tc hMerge="1"/>
                <a:tc hMerge="1"/>
              </a:tr>
              <a:tr h="454225">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Formula:</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 </a:t>
                      </a:r>
                      <a:endParaRPr sz="900" u="none" cap="none" strike="noStrike">
                        <a:latin typeface="Arial"/>
                        <a:ea typeface="Arial"/>
                        <a:cs typeface="Arial"/>
                        <a:sym typeface="Arial"/>
                      </a:endParaRPr>
                    </a:p>
                  </a:txBody>
                  <a:tcPr marT="0" marB="0" marR="37500" marL="37500"/>
                </a:tc>
                <a:tc hMerge="1"/>
                <a:tc hMerge="1"/>
                <a:tc hMerge="1"/>
                <a:tc hMerge="1"/>
              </a:tr>
              <a:tr h="489850">
                <a:tc rowSpan="2">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 </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 </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Breakeven point =</a:t>
                      </a:r>
                      <a:endParaRPr sz="900" u="none" cap="none" strike="noStrike">
                        <a:latin typeface="Arial"/>
                        <a:ea typeface="Arial"/>
                        <a:cs typeface="Arial"/>
                        <a:sym typeface="Arial"/>
                      </a:endParaRPr>
                    </a:p>
                  </a:txBody>
                  <a:tcPr marT="0" marB="0" marR="37500" marL="37500"/>
                </a:tc>
                <a:tc gridSpan="4">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 </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Fixed Costs</a:t>
                      </a:r>
                      <a:endParaRPr sz="900" u="none" cap="none" strike="noStrike">
                        <a:latin typeface="Arial"/>
                        <a:ea typeface="Arial"/>
                        <a:cs typeface="Arial"/>
                        <a:sym typeface="Arial"/>
                      </a:endParaRPr>
                    </a:p>
                  </a:txBody>
                  <a:tcPr marT="0" marB="0" marR="37500" marL="37500"/>
                </a:tc>
                <a:tc hMerge="1"/>
                <a:tc hMerge="1"/>
                <a:tc hMerge="1"/>
              </a:tr>
              <a:tr h="227125">
                <a:tc vMerge="1"/>
                <a:tc gridSpan="4">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Selling Price – Variable cost</a:t>
                      </a:r>
                      <a:endParaRPr sz="900" u="none" cap="none" strike="noStrike">
                        <a:latin typeface="Arial"/>
                        <a:ea typeface="Arial"/>
                        <a:cs typeface="Arial"/>
                        <a:sym typeface="Arial"/>
                      </a:endParaRPr>
                    </a:p>
                  </a:txBody>
                  <a:tcPr marT="0" marB="0" marR="37500" marL="37500"/>
                </a:tc>
                <a:tc hMerge="1"/>
                <a:tc hMerge="1"/>
                <a:tc hMerge="1"/>
              </a:tr>
              <a:tr h="489850">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 </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£30,000</a:t>
                      </a:r>
                      <a:endParaRPr sz="900" u="none" cap="none" strike="noStrike">
                        <a:latin typeface="Arial"/>
                        <a:ea typeface="Arial"/>
                        <a:cs typeface="Arial"/>
                        <a:sym typeface="Arial"/>
                      </a:endParaRPr>
                    </a:p>
                  </a:txBody>
                  <a:tcPr marT="0" marB="0" marR="37500" marL="37500"/>
                </a:tc>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 </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£30,000</a:t>
                      </a:r>
                      <a:endParaRPr sz="900" u="none" cap="none" strike="noStrike">
                        <a:latin typeface="Arial"/>
                        <a:ea typeface="Arial"/>
                        <a:cs typeface="Arial"/>
                        <a:sym typeface="Arial"/>
                      </a:endParaRPr>
                    </a:p>
                  </a:txBody>
                  <a:tcPr marT="0" marB="0" marR="37500" marL="37500"/>
                </a:tc>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 </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£30,000</a:t>
                      </a:r>
                      <a:endParaRPr sz="900" u="none" cap="none" strike="noStrike">
                        <a:latin typeface="Arial"/>
                        <a:ea typeface="Arial"/>
                        <a:cs typeface="Arial"/>
                        <a:sym typeface="Arial"/>
                      </a:endParaRPr>
                    </a:p>
                  </a:txBody>
                  <a:tcPr marT="0" marB="0" marR="37500" marL="37500"/>
                </a:tc>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 </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£30,000</a:t>
                      </a:r>
                      <a:endParaRPr sz="900" u="none" cap="none" strike="noStrike">
                        <a:latin typeface="Arial"/>
                        <a:ea typeface="Arial"/>
                        <a:cs typeface="Arial"/>
                        <a:sym typeface="Arial"/>
                      </a:endParaRPr>
                    </a:p>
                  </a:txBody>
                  <a:tcPr marT="0" marB="0" marR="37500" marL="37500"/>
                </a:tc>
                <a:tc rowSpan="2">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 </a:t>
                      </a:r>
                      <a:endParaRPr/>
                    </a:p>
                    <a:p>
                      <a:pPr indent="0" lvl="0" marL="0" marR="0" rtl="0" algn="l">
                        <a:lnSpc>
                          <a:spcPct val="115000"/>
                        </a:lnSpc>
                        <a:spcBef>
                          <a:spcPts val="800"/>
                        </a:spcBef>
                        <a:spcAft>
                          <a:spcPts val="0"/>
                        </a:spcAft>
                        <a:buClr>
                          <a:schemeClr val="dk1"/>
                        </a:buClr>
                        <a:buSzPts val="900"/>
                        <a:buFont typeface="Arial"/>
                        <a:buNone/>
                      </a:pPr>
                      <a:r>
                        <a:rPr lang="en-GB" sz="900" u="none" cap="none" strike="noStrike"/>
                        <a:t> </a:t>
                      </a:r>
                      <a:endParaRPr/>
                    </a:p>
                    <a:p>
                      <a:pPr indent="0" lvl="0" marL="0" marR="0" rtl="0" algn="l">
                        <a:lnSpc>
                          <a:spcPct val="115000"/>
                        </a:lnSpc>
                        <a:spcBef>
                          <a:spcPts val="800"/>
                        </a:spcBef>
                        <a:spcAft>
                          <a:spcPts val="0"/>
                        </a:spcAft>
                        <a:buClr>
                          <a:schemeClr val="dk1"/>
                        </a:buClr>
                        <a:buSzPts val="900"/>
                        <a:buFont typeface="Arial"/>
                        <a:buNone/>
                      </a:pPr>
                      <a:r>
                        <a:rPr lang="en-GB" sz="900" u="none" cap="none" strike="noStrike"/>
                        <a:t>100.33 units</a:t>
                      </a:r>
                      <a:endParaRPr sz="900" u="none" cap="none" strike="noStrike">
                        <a:latin typeface="Arial"/>
                        <a:ea typeface="Arial"/>
                        <a:cs typeface="Arial"/>
                        <a:sym typeface="Arial"/>
                      </a:endParaRPr>
                    </a:p>
                  </a:txBody>
                  <a:tcPr marT="0" marB="0" marR="37500" marL="37500"/>
                </a:tc>
              </a:tr>
              <a:tr h="227125">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£1,399</a:t>
                      </a:r>
                      <a:endParaRPr sz="900" u="none" cap="none" strike="noStrike">
                        <a:latin typeface="Arial"/>
                        <a:ea typeface="Arial"/>
                        <a:cs typeface="Arial"/>
                        <a:sym typeface="Arial"/>
                      </a:endParaRPr>
                    </a:p>
                  </a:txBody>
                  <a:tcPr marT="0" marB="0" marR="37500" marL="37500"/>
                </a:tc>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-£1,100</a:t>
                      </a:r>
                      <a:endParaRPr sz="900" u="none" cap="none" strike="noStrike">
                        <a:latin typeface="Arial"/>
                        <a:ea typeface="Arial"/>
                        <a:cs typeface="Arial"/>
                        <a:sym typeface="Arial"/>
                      </a:endParaRPr>
                    </a:p>
                  </a:txBody>
                  <a:tcPr marT="0" marB="0" marR="37500" marL="37500"/>
                </a:tc>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£299</a:t>
                      </a:r>
                      <a:endParaRPr sz="900" u="none" cap="none" strike="noStrike">
                        <a:latin typeface="Arial"/>
                        <a:ea typeface="Arial"/>
                        <a:cs typeface="Arial"/>
                        <a:sym typeface="Arial"/>
                      </a:endParaRPr>
                    </a:p>
                  </a:txBody>
                  <a:tcPr marT="0" marB="0" marR="37500" marL="37500"/>
                </a:tc>
                <a:tc>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£299</a:t>
                      </a:r>
                      <a:endParaRPr sz="900" u="none" cap="none" strike="noStrike">
                        <a:latin typeface="Arial"/>
                        <a:ea typeface="Arial"/>
                        <a:cs typeface="Arial"/>
                        <a:sym typeface="Arial"/>
                      </a:endParaRPr>
                    </a:p>
                  </a:txBody>
                  <a:tcPr marT="0" marB="0" marR="37500" marL="37500"/>
                </a:tc>
                <a:tc vMerge="1"/>
              </a:tr>
              <a:tr h="454225">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Rounded up:</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 </a:t>
                      </a:r>
                      <a:endParaRPr sz="900" u="none" cap="none" strike="noStrike">
                        <a:latin typeface="Arial"/>
                        <a:ea typeface="Arial"/>
                        <a:cs typeface="Arial"/>
                        <a:sym typeface="Arial"/>
                      </a:endParaRPr>
                    </a:p>
                  </a:txBody>
                  <a:tcPr marT="0" marB="0" marR="37500" marL="37500"/>
                </a:tc>
                <a:tc hMerge="1"/>
                <a:tc hMerge="1"/>
                <a:tc hMerge="1"/>
                <a:tc hMerge="1"/>
              </a:tr>
              <a:tr h="191500">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Breakeven point = 101</a:t>
                      </a:r>
                      <a:endParaRPr sz="900" u="none" cap="none" strike="noStrike">
                        <a:latin typeface="Arial"/>
                        <a:ea typeface="Arial"/>
                        <a:cs typeface="Arial"/>
                        <a:sym typeface="Arial"/>
                      </a:endParaRPr>
                    </a:p>
                  </a:txBody>
                  <a:tcPr marT="0" marB="0" marR="37500" marL="37500"/>
                </a:tc>
                <a:tc hMerge="1"/>
                <a:tc hMerge="1"/>
                <a:tc hMerge="1"/>
                <a:tc hMerge="1"/>
              </a:tr>
              <a:tr h="454225">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Calculations </a:t>
                      </a:r>
                      <a:endParaRPr/>
                    </a:p>
                    <a:p>
                      <a:pPr indent="0" lvl="0" marL="0" marR="0" rtl="0" algn="l">
                        <a:lnSpc>
                          <a:spcPct val="115000"/>
                        </a:lnSpc>
                        <a:spcBef>
                          <a:spcPts val="800"/>
                        </a:spcBef>
                        <a:spcAft>
                          <a:spcPts val="0"/>
                        </a:spcAft>
                        <a:buClr>
                          <a:schemeClr val="dk1"/>
                        </a:buClr>
                        <a:buSzPts val="900"/>
                        <a:buFont typeface="Arial"/>
                        <a:buNone/>
                      </a:pPr>
                      <a:r>
                        <a:rPr lang="en-GB" sz="900" u="none" cap="none" strike="noStrike"/>
                        <a:t>Margin of safety</a:t>
                      </a:r>
                      <a:endParaRPr sz="900" u="none" cap="none" strike="noStrike">
                        <a:latin typeface="Arial"/>
                        <a:ea typeface="Arial"/>
                        <a:cs typeface="Arial"/>
                        <a:sym typeface="Arial"/>
                      </a:endParaRPr>
                    </a:p>
                  </a:txBody>
                  <a:tcPr marT="0" marB="0" marR="37500" marL="37500"/>
                </a:tc>
                <a:tc hMerge="1"/>
                <a:tc hMerge="1"/>
                <a:tc hMerge="1"/>
                <a:tc hMerge="1"/>
              </a:tr>
              <a:tr h="454225">
                <a:tc gridSpan="5">
                  <a:txBody>
                    <a:bodyPr/>
                    <a:lstStyle/>
                    <a:p>
                      <a:pPr indent="0" lvl="0" marL="0" marR="0" rtl="0" algn="l">
                        <a:lnSpc>
                          <a:spcPct val="115000"/>
                        </a:lnSpc>
                        <a:spcBef>
                          <a:spcPts val="0"/>
                        </a:spcBef>
                        <a:spcAft>
                          <a:spcPts val="0"/>
                        </a:spcAft>
                        <a:buClr>
                          <a:schemeClr val="dk1"/>
                        </a:buClr>
                        <a:buSzPts val="900"/>
                        <a:buFont typeface="Arial"/>
                        <a:buNone/>
                      </a:pPr>
                      <a:r>
                        <a:rPr lang="en-GB" sz="900" u="none" cap="none" strike="noStrike"/>
                        <a:t>Formula:</a:t>
                      </a:r>
                      <a:endParaRPr/>
                    </a:p>
                    <a:p>
                      <a:pPr indent="0" lvl="0" marL="0" marR="0" rtl="0" algn="ctr">
                        <a:lnSpc>
                          <a:spcPct val="115000"/>
                        </a:lnSpc>
                        <a:spcBef>
                          <a:spcPts val="800"/>
                        </a:spcBef>
                        <a:spcAft>
                          <a:spcPts val="0"/>
                        </a:spcAft>
                        <a:buClr>
                          <a:schemeClr val="dk1"/>
                        </a:buClr>
                        <a:buSzPts val="900"/>
                        <a:buFont typeface="Arial"/>
                        <a:buNone/>
                      </a:pPr>
                      <a:r>
                        <a:rPr lang="en-GB" sz="900" u="none" cap="none" strike="noStrike"/>
                        <a:t>Margin of safety = Actual sales (predicted sales in this case)-Breakeven sales</a:t>
                      </a:r>
                      <a:endParaRPr sz="900" u="none" cap="none" strike="noStrike">
                        <a:latin typeface="Arial"/>
                        <a:ea typeface="Arial"/>
                        <a:cs typeface="Arial"/>
                        <a:sym typeface="Arial"/>
                      </a:endParaRPr>
                    </a:p>
                  </a:txBody>
                  <a:tcPr marT="0" marB="0" marR="37500" marL="37500"/>
                </a:tc>
                <a:tc hMerge="1"/>
                <a:tc hMerge="1"/>
                <a:tc hMerge="1"/>
                <a:tc hMerge="1"/>
              </a:tr>
              <a:tr h="191500">
                <a:tc gridSpan="5">
                  <a:txBody>
                    <a:bodyPr/>
                    <a:lstStyle/>
                    <a:p>
                      <a:pPr indent="0" lvl="0" marL="0" marR="0" rtl="0" algn="ctr">
                        <a:lnSpc>
                          <a:spcPct val="115000"/>
                        </a:lnSpc>
                        <a:spcBef>
                          <a:spcPts val="0"/>
                        </a:spcBef>
                        <a:spcAft>
                          <a:spcPts val="0"/>
                        </a:spcAft>
                        <a:buClr>
                          <a:schemeClr val="dk1"/>
                        </a:buClr>
                        <a:buSzPts val="900"/>
                        <a:buFont typeface="Arial"/>
                        <a:buNone/>
                      </a:pPr>
                      <a:r>
                        <a:rPr lang="en-GB" sz="900" u="none" cap="none" strike="noStrike"/>
                        <a:t>200 - 101 = 99</a:t>
                      </a:r>
                      <a:endParaRPr sz="900" u="none" cap="none" strike="noStrike">
                        <a:latin typeface="Arial"/>
                        <a:ea typeface="Arial"/>
                        <a:cs typeface="Arial"/>
                        <a:sym typeface="Arial"/>
                      </a:endParaRPr>
                    </a:p>
                  </a:txBody>
                  <a:tcPr marT="0" marB="0" marR="37500" marL="37500"/>
                </a:tc>
                <a:tc hMerge="1"/>
                <a:tc hMerge="1"/>
                <a:tc hMerge="1"/>
                <a:tc hMerge="1"/>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8" name="Shape 588"/>
        <p:cNvGrpSpPr/>
        <p:nvPr/>
      </p:nvGrpSpPr>
      <p:grpSpPr>
        <a:xfrm>
          <a:off x="0" y="0"/>
          <a:ext cx="0" cy="0"/>
          <a:chOff x="0" y="0"/>
          <a:chExt cx="0" cy="0"/>
        </a:xfrm>
      </p:grpSpPr>
      <p:sp>
        <p:nvSpPr>
          <p:cNvPr id="589" name="Google Shape;589;p55"/>
          <p:cNvSpPr/>
          <p:nvPr/>
        </p:nvSpPr>
        <p:spPr>
          <a:xfrm>
            <a:off x="0" y="0"/>
            <a:ext cx="12192000" cy="685800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90" name="Google Shape;590;p55"/>
          <p:cNvSpPr/>
          <p:nvPr/>
        </p:nvSpPr>
        <p:spPr>
          <a:xfrm>
            <a:off x="477012" y="480060"/>
            <a:ext cx="11237976" cy="589788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91" name="Google Shape;591;p55"/>
          <p:cNvGraphicFramePr/>
          <p:nvPr/>
        </p:nvGraphicFramePr>
        <p:xfrm>
          <a:off x="2684004" y="643467"/>
          <a:ext cx="3000000" cy="3000000"/>
        </p:xfrm>
        <a:graphic>
          <a:graphicData uri="http://schemas.openxmlformats.org/drawingml/2006/table">
            <a:tbl>
              <a:tblPr bandRow="1" firstCol="1" firstRow="1">
                <a:noFill/>
                <a:tableStyleId>{CCFE3B12-8877-4059-A091-84B4A071E251}</a:tableStyleId>
              </a:tblPr>
              <a:tblGrid>
                <a:gridCol w="2508625"/>
                <a:gridCol w="1078850"/>
                <a:gridCol w="1078850"/>
                <a:gridCol w="1078850"/>
                <a:gridCol w="1078850"/>
              </a:tblGrid>
              <a:tr h="32825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COMPONENTS</a:t>
                      </a:r>
                      <a:endParaRPr b="1" sz="900" u="none" cap="none" strike="noStrike">
                        <a:solidFill>
                          <a:schemeClr val="dk1"/>
                        </a:solidFill>
                        <a:latin typeface="Arial"/>
                        <a:ea typeface="Arial"/>
                        <a:cs typeface="Arial"/>
                        <a:sym typeface="Arial"/>
                      </a:endParaRPr>
                    </a:p>
                  </a:txBody>
                  <a:tcPr marT="71850" marB="71850" marR="31975" marL="319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VALUE</a:t>
                      </a:r>
                      <a:endParaRPr b="1" sz="900" u="none" cap="none" strike="noStrike">
                        <a:solidFill>
                          <a:schemeClr val="dk1"/>
                        </a:solidFill>
                        <a:latin typeface="Arial"/>
                        <a:ea typeface="Arial"/>
                        <a:cs typeface="Arial"/>
                        <a:sym typeface="Arial"/>
                      </a:endParaRPr>
                    </a:p>
                  </a:txBody>
                  <a:tcPr marT="71850" marB="71850" marR="31975" marL="319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COST</a:t>
                      </a:r>
                      <a:endParaRPr b="1" sz="900" u="none" cap="none" strike="noStrike">
                        <a:solidFill>
                          <a:schemeClr val="dk1"/>
                        </a:solidFill>
                        <a:latin typeface="Arial"/>
                        <a:ea typeface="Arial"/>
                        <a:cs typeface="Arial"/>
                        <a:sym typeface="Arial"/>
                      </a:endParaRPr>
                    </a:p>
                  </a:txBody>
                  <a:tcPr marT="71850" marB="71850" marR="31975" marL="319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LEFT</a:t>
                      </a:r>
                      <a:endParaRPr b="1" sz="900" u="none" cap="none" strike="noStrike">
                        <a:solidFill>
                          <a:schemeClr val="dk1"/>
                        </a:solidFill>
                        <a:latin typeface="Arial"/>
                        <a:ea typeface="Arial"/>
                        <a:cs typeface="Arial"/>
                        <a:sym typeface="Arial"/>
                      </a:endParaRPr>
                    </a:p>
                  </a:txBody>
                  <a:tcPr marT="71850" marB="71850" marR="31975" marL="319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TOTAL</a:t>
                      </a:r>
                      <a:endParaRPr b="1" sz="900" u="none" cap="none" strike="noStrike">
                        <a:solidFill>
                          <a:schemeClr val="dk1"/>
                        </a:solidFill>
                        <a:latin typeface="Arial"/>
                        <a:ea typeface="Arial"/>
                        <a:cs typeface="Arial"/>
                        <a:sym typeface="Arial"/>
                      </a:endParaRPr>
                    </a:p>
                  </a:txBody>
                  <a:tcPr marT="71850" marB="71850" marR="31975" marL="319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 </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 </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 </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 </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£1,399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Battery</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£1,349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£1,399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Processor</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£1,199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£1,349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Camera system</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£180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£180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£1,019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£1,199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Face id sensors</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£40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£40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£979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£1,019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Screen</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£200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£200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£779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£979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Ram</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£30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£30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£749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£779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Storage</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£80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£80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£669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£749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Motherboard</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£60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£60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£609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£669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Speaker and Microphone</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£589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£609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Charging Port type-C</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£15</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£15</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£574</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£589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Frame and glass body</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£75</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£75</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£499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£574</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Other small parts</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£100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£100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£399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£499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Distribution </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£349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£399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0" lvl="0" marL="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Packing</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£50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£349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08400">
                <a:tc>
                  <a:txBody>
                    <a:bodyPr/>
                    <a:lstStyle/>
                    <a:p>
                      <a:pPr indent="-457200" lvl="0" marL="45720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Total </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£1,100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£1,100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8400">
                <a:tc>
                  <a:txBody>
                    <a:bodyPr/>
                    <a:lstStyle/>
                    <a:p>
                      <a:pPr indent="-457200" lvl="0" marL="457200" marR="0" rtl="0" algn="ctr">
                        <a:lnSpc>
                          <a:spcPct val="115000"/>
                        </a:lnSpc>
                        <a:spcBef>
                          <a:spcPts val="0"/>
                        </a:spcBef>
                        <a:spcAft>
                          <a:spcPts val="0"/>
                        </a:spcAft>
                        <a:buClr>
                          <a:schemeClr val="dk1"/>
                        </a:buClr>
                        <a:buSzPts val="900"/>
                        <a:buFont typeface="Arial"/>
                        <a:buNone/>
                      </a:pPr>
                      <a:r>
                        <a:rPr b="1" lang="en-GB" sz="900" u="none" cap="none" strike="noStrike">
                          <a:solidFill>
                            <a:schemeClr val="dk1"/>
                          </a:solidFill>
                        </a:rPr>
                        <a:t>Profit</a:t>
                      </a:r>
                      <a:endParaRPr b="1" sz="9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£0</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300"/>
                        <a:buFont typeface="Arial"/>
                        <a:buNone/>
                      </a:pPr>
                      <a:r>
                        <a:rPr lang="en-GB" sz="1300" u="none" cap="none" strike="noStrike">
                          <a:solidFill>
                            <a:schemeClr val="dk1"/>
                          </a:solidFill>
                        </a:rPr>
                        <a:t>£299</a:t>
                      </a:r>
                      <a:endParaRPr sz="1300" u="none" cap="none" strike="noStrike">
                        <a:solidFill>
                          <a:schemeClr val="dk1"/>
                        </a:solidFill>
                        <a:latin typeface="Arial"/>
                        <a:ea typeface="Arial"/>
                        <a:cs typeface="Arial"/>
                        <a:sym typeface="Arial"/>
                      </a:endParaRPr>
                    </a:p>
                  </a:txBody>
                  <a:tcPr marT="0" marB="71850" marR="31975" marL="319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5" name="Shape 595"/>
        <p:cNvGrpSpPr/>
        <p:nvPr/>
      </p:nvGrpSpPr>
      <p:grpSpPr>
        <a:xfrm>
          <a:off x="0" y="0"/>
          <a:ext cx="0" cy="0"/>
          <a:chOff x="0" y="0"/>
          <a:chExt cx="0" cy="0"/>
        </a:xfrm>
      </p:grpSpPr>
      <p:sp>
        <p:nvSpPr>
          <p:cNvPr id="596" name="Google Shape;596;p56"/>
          <p:cNvSpPr/>
          <p:nvPr/>
        </p:nvSpPr>
        <p:spPr>
          <a:xfrm>
            <a:off x="0" y="0"/>
            <a:ext cx="12192000" cy="685800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97" name="Google Shape;597;p56"/>
          <p:cNvSpPr/>
          <p:nvPr/>
        </p:nvSpPr>
        <p:spPr>
          <a:xfrm>
            <a:off x="477012" y="480060"/>
            <a:ext cx="11237976" cy="589788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598" name="Google Shape;598;p56"/>
          <p:cNvGraphicFramePr/>
          <p:nvPr/>
        </p:nvGraphicFramePr>
        <p:xfrm>
          <a:off x="1215216" y="643467"/>
          <a:ext cx="3000000" cy="3000000"/>
        </p:xfrm>
        <a:graphic>
          <a:graphicData uri="http://schemas.openxmlformats.org/drawingml/2006/table">
            <a:tbl>
              <a:tblPr bandRow="1" firstCol="1" firstRow="1">
                <a:noFill/>
                <a:tableStyleId>{CCFE3B12-8877-4059-A091-84B4A071E251}</a:tableStyleId>
              </a:tblPr>
              <a:tblGrid>
                <a:gridCol w="4921650"/>
                <a:gridCol w="1209975"/>
                <a:gridCol w="1209975"/>
                <a:gridCol w="1209975"/>
                <a:gridCol w="1209975"/>
              </a:tblGrid>
              <a:tr h="595700">
                <a:tc>
                  <a:txBody>
                    <a:bodyPr/>
                    <a:lstStyle/>
                    <a:p>
                      <a:pPr indent="0" lvl="0" marL="0" marR="0" rtl="0" algn="ctr">
                        <a:lnSpc>
                          <a:spcPct val="115000"/>
                        </a:lnSpc>
                        <a:spcBef>
                          <a:spcPts val="0"/>
                        </a:spcBef>
                        <a:spcAft>
                          <a:spcPts val="0"/>
                        </a:spcAft>
                        <a:buClr>
                          <a:schemeClr val="lt1"/>
                        </a:buClr>
                        <a:buSzPts val="1200"/>
                        <a:buFont typeface="Arial"/>
                        <a:buNone/>
                      </a:pPr>
                      <a:r>
                        <a:rPr b="0" lang="en-GB" sz="1200" u="none" cap="none" strike="noStrike">
                          <a:solidFill>
                            <a:schemeClr val="lt1"/>
                          </a:solidFill>
                        </a:rPr>
                        <a:t>Components</a:t>
                      </a:r>
                      <a:endParaRPr/>
                    </a:p>
                    <a:p>
                      <a:pPr indent="0" lvl="0" marL="0" marR="0" rtl="0" algn="ctr">
                        <a:lnSpc>
                          <a:spcPct val="115000"/>
                        </a:lnSpc>
                        <a:spcBef>
                          <a:spcPts val="800"/>
                        </a:spcBef>
                        <a:spcAft>
                          <a:spcPts val="0"/>
                        </a:spcAft>
                        <a:buClr>
                          <a:schemeClr val="lt1"/>
                        </a:buClr>
                        <a:buSzPts val="1200"/>
                        <a:buFont typeface="Arial"/>
                        <a:buNone/>
                      </a:pPr>
                      <a:r>
                        <a:rPr b="0" lang="en-GB" sz="1200" u="none" cap="none" strike="noStrike">
                          <a:solidFill>
                            <a:schemeClr val="lt1"/>
                          </a:solidFill>
                        </a:rPr>
                        <a:t>200 Units</a:t>
                      </a:r>
                      <a:endParaRPr b="0" sz="1200" u="none" cap="none" strike="noStrike">
                        <a:solidFill>
                          <a:schemeClr val="lt1"/>
                        </a:solidFill>
                        <a:latin typeface="Arial"/>
                        <a:ea typeface="Arial"/>
                        <a:cs typeface="Arial"/>
                        <a:sym typeface="Arial"/>
                      </a:endParaRPr>
                    </a:p>
                  </a:txBody>
                  <a:tcPr marT="70325" marB="0" marR="25325" marL="25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200"/>
                        <a:buFont typeface="Arial"/>
                        <a:buNone/>
                      </a:pPr>
                      <a:r>
                        <a:rPr b="0" lang="en-GB" sz="1200" u="none" cap="none" strike="noStrike">
                          <a:solidFill>
                            <a:schemeClr val="lt1"/>
                          </a:solidFill>
                        </a:rPr>
                        <a:t>Value</a:t>
                      </a:r>
                      <a:endParaRPr/>
                    </a:p>
                    <a:p>
                      <a:pPr indent="0" lvl="0" marL="0" marR="0" rtl="0" algn="ctr">
                        <a:lnSpc>
                          <a:spcPct val="115000"/>
                        </a:lnSpc>
                        <a:spcBef>
                          <a:spcPts val="800"/>
                        </a:spcBef>
                        <a:spcAft>
                          <a:spcPts val="0"/>
                        </a:spcAft>
                        <a:buClr>
                          <a:schemeClr val="lt1"/>
                        </a:buClr>
                        <a:buSzPts val="1200"/>
                        <a:buFont typeface="Arial"/>
                        <a:buNone/>
                      </a:pPr>
                      <a:r>
                        <a:rPr b="0" lang="en-GB" sz="1200" u="none" cap="none" strike="noStrike">
                          <a:solidFill>
                            <a:schemeClr val="lt1"/>
                          </a:solidFill>
                        </a:rPr>
                        <a:t>200 Units</a:t>
                      </a:r>
                      <a:endParaRPr b="0" sz="1200" u="none" cap="none" strike="noStrike">
                        <a:solidFill>
                          <a:schemeClr val="lt1"/>
                        </a:solidFill>
                        <a:latin typeface="Arial"/>
                        <a:ea typeface="Arial"/>
                        <a:cs typeface="Arial"/>
                        <a:sym typeface="Arial"/>
                      </a:endParaRPr>
                    </a:p>
                  </a:txBody>
                  <a:tcPr marT="70325" marB="0" marR="25325" marL="25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200"/>
                        <a:buFont typeface="Arial"/>
                        <a:buNone/>
                      </a:pPr>
                      <a:r>
                        <a:rPr b="0" lang="en-GB" sz="1200" u="none" cap="none" strike="noStrike">
                          <a:solidFill>
                            <a:schemeClr val="lt1"/>
                          </a:solidFill>
                        </a:rPr>
                        <a:t>Cost</a:t>
                      </a:r>
                      <a:endParaRPr/>
                    </a:p>
                    <a:p>
                      <a:pPr indent="0" lvl="0" marL="0" marR="0" rtl="0" algn="ctr">
                        <a:lnSpc>
                          <a:spcPct val="115000"/>
                        </a:lnSpc>
                        <a:spcBef>
                          <a:spcPts val="800"/>
                        </a:spcBef>
                        <a:spcAft>
                          <a:spcPts val="0"/>
                        </a:spcAft>
                        <a:buClr>
                          <a:schemeClr val="lt1"/>
                        </a:buClr>
                        <a:buSzPts val="1200"/>
                        <a:buFont typeface="Arial"/>
                        <a:buNone/>
                      </a:pPr>
                      <a:r>
                        <a:rPr b="0" lang="en-GB" sz="1200" u="none" cap="none" strike="noStrike">
                          <a:solidFill>
                            <a:schemeClr val="lt1"/>
                          </a:solidFill>
                        </a:rPr>
                        <a:t>200 Units</a:t>
                      </a:r>
                      <a:endParaRPr b="0" sz="1200" u="none" cap="none" strike="noStrike">
                        <a:solidFill>
                          <a:schemeClr val="lt1"/>
                        </a:solidFill>
                        <a:latin typeface="Arial"/>
                        <a:ea typeface="Arial"/>
                        <a:cs typeface="Arial"/>
                        <a:sym typeface="Arial"/>
                      </a:endParaRPr>
                    </a:p>
                  </a:txBody>
                  <a:tcPr marT="70325" marB="0" marR="25325" marL="25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200"/>
                        <a:buFont typeface="Arial"/>
                        <a:buNone/>
                      </a:pPr>
                      <a:r>
                        <a:rPr b="0" lang="en-GB" sz="1200" u="none" cap="none" strike="noStrike">
                          <a:solidFill>
                            <a:schemeClr val="lt1"/>
                          </a:solidFill>
                        </a:rPr>
                        <a:t>Left</a:t>
                      </a:r>
                      <a:endParaRPr/>
                    </a:p>
                    <a:p>
                      <a:pPr indent="0" lvl="0" marL="0" marR="0" rtl="0" algn="ctr">
                        <a:lnSpc>
                          <a:spcPct val="115000"/>
                        </a:lnSpc>
                        <a:spcBef>
                          <a:spcPts val="800"/>
                        </a:spcBef>
                        <a:spcAft>
                          <a:spcPts val="0"/>
                        </a:spcAft>
                        <a:buClr>
                          <a:schemeClr val="lt1"/>
                        </a:buClr>
                        <a:buSzPts val="1200"/>
                        <a:buFont typeface="Arial"/>
                        <a:buNone/>
                      </a:pPr>
                      <a:r>
                        <a:rPr b="0" lang="en-GB" sz="1200" u="none" cap="none" strike="noStrike">
                          <a:solidFill>
                            <a:schemeClr val="lt1"/>
                          </a:solidFill>
                        </a:rPr>
                        <a:t>200 Units</a:t>
                      </a:r>
                      <a:endParaRPr b="0" sz="1200" u="none" cap="none" strike="noStrike">
                        <a:solidFill>
                          <a:schemeClr val="lt1"/>
                        </a:solidFill>
                        <a:latin typeface="Arial"/>
                        <a:ea typeface="Arial"/>
                        <a:cs typeface="Arial"/>
                        <a:sym typeface="Arial"/>
                      </a:endParaRPr>
                    </a:p>
                  </a:txBody>
                  <a:tcPr marT="70325" marB="0" marR="25325" marL="25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15000"/>
                        </a:lnSpc>
                        <a:spcBef>
                          <a:spcPts val="0"/>
                        </a:spcBef>
                        <a:spcAft>
                          <a:spcPts val="0"/>
                        </a:spcAft>
                        <a:buClr>
                          <a:schemeClr val="lt1"/>
                        </a:buClr>
                        <a:buSzPts val="1200"/>
                        <a:buFont typeface="Arial"/>
                        <a:buNone/>
                      </a:pPr>
                      <a:r>
                        <a:rPr b="0" lang="en-GB" sz="1200" u="none" cap="none" strike="noStrike">
                          <a:solidFill>
                            <a:schemeClr val="lt1"/>
                          </a:solidFill>
                        </a:rPr>
                        <a:t>Total</a:t>
                      </a:r>
                      <a:endParaRPr/>
                    </a:p>
                    <a:p>
                      <a:pPr indent="0" lvl="0" marL="0" marR="0" rtl="0" algn="ctr">
                        <a:lnSpc>
                          <a:spcPct val="115000"/>
                        </a:lnSpc>
                        <a:spcBef>
                          <a:spcPts val="800"/>
                        </a:spcBef>
                        <a:spcAft>
                          <a:spcPts val="0"/>
                        </a:spcAft>
                        <a:buClr>
                          <a:schemeClr val="lt1"/>
                        </a:buClr>
                        <a:buSzPts val="1200"/>
                        <a:buFont typeface="Arial"/>
                        <a:buNone/>
                      </a:pPr>
                      <a:r>
                        <a:rPr b="0" lang="en-GB" sz="1200" u="none" cap="none" strike="noStrike">
                          <a:solidFill>
                            <a:schemeClr val="lt1"/>
                          </a:solidFill>
                        </a:rPr>
                        <a:t>200 Units</a:t>
                      </a:r>
                      <a:endParaRPr b="0" sz="1200" u="none" cap="none" strike="noStrike">
                        <a:solidFill>
                          <a:schemeClr val="lt1"/>
                        </a:solidFill>
                        <a:latin typeface="Arial"/>
                        <a:ea typeface="Arial"/>
                        <a:cs typeface="Arial"/>
                        <a:sym typeface="Arial"/>
                      </a:endParaRPr>
                    </a:p>
                  </a:txBody>
                  <a:tcPr marT="70325" marB="0" marR="25325" marL="253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r>
              <a:tr h="276400">
                <a:tc>
                  <a:txBody>
                    <a:bodyPr/>
                    <a:lstStyle/>
                    <a:p>
                      <a:pPr indent="-457200" lvl="0" marL="45720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 </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 </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 </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 </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£279,800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Includes research, factories, staff salaries, marketing, software </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£249,800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£279,800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Battery</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£50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£239,800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£249,800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Processor</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£150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£209,800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£239,800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Camera system</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£180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£36,000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£173,800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£209,800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Face id sensors</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£40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£8,000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£165,800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£173,800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Screen</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£40,000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£125,800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£165,800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Ram</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£6,000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£119,800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£125,800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Storage</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£80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£16,000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£103,800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£119,800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Motherboard</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£60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£12,000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£91,800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£103,800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Speaker and Microphone</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£4,000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£87,800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£91,800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Charging Port type-C</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£15</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£84,800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£87,800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Frame and glass body</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£75</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£15,000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£69,800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£84,800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Other small parts</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£49,800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£69,800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Distribution </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£50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£49,800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0" lvl="0" marL="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Packing</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£50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£39,800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76400">
                <a:tc>
                  <a:txBody>
                    <a:bodyPr/>
                    <a:lstStyle/>
                    <a:p>
                      <a:pPr indent="-457200" lvl="0" marL="45720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Total </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£1,100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£240,000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76400">
                <a:tc>
                  <a:txBody>
                    <a:bodyPr/>
                    <a:lstStyle/>
                    <a:p>
                      <a:pPr indent="-457200" lvl="0" marL="457200" marR="0" rtl="0" algn="ctr">
                        <a:lnSpc>
                          <a:spcPct val="115000"/>
                        </a:lnSpc>
                        <a:spcBef>
                          <a:spcPts val="0"/>
                        </a:spcBef>
                        <a:spcAft>
                          <a:spcPts val="0"/>
                        </a:spcAft>
                        <a:buClr>
                          <a:schemeClr val="dk1"/>
                        </a:buClr>
                        <a:buSzPts val="1100"/>
                        <a:buFont typeface="Arial"/>
                        <a:buNone/>
                      </a:pPr>
                      <a:r>
                        <a:rPr b="1" lang="en-GB" sz="1100" u="none" cap="none" strike="noStrike">
                          <a:solidFill>
                            <a:schemeClr val="dk1"/>
                          </a:solidFill>
                        </a:rPr>
                        <a:t>Profit</a:t>
                      </a:r>
                      <a:endParaRPr b="1"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100"/>
                        <a:buFont typeface="Arial"/>
                        <a:buNone/>
                      </a:pPr>
                      <a:r>
                        <a:rPr lang="en-GB" sz="1100" u="none" cap="none" strike="noStrike">
                          <a:solidFill>
                            <a:schemeClr val="dk1"/>
                          </a:solidFill>
                        </a:rPr>
                        <a:t>£29,800</a:t>
                      </a:r>
                      <a:endParaRPr sz="1100" u="none" cap="none" strike="noStrike">
                        <a:solidFill>
                          <a:schemeClr val="dk1"/>
                        </a:solidFill>
                        <a:latin typeface="Arial"/>
                        <a:ea typeface="Arial"/>
                        <a:cs typeface="Arial"/>
                        <a:sym typeface="Arial"/>
                      </a:endParaRPr>
                    </a:p>
                  </a:txBody>
                  <a:tcPr marT="70325" marB="0" marR="25325" marL="253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2" name="Shape 602"/>
        <p:cNvGrpSpPr/>
        <p:nvPr/>
      </p:nvGrpSpPr>
      <p:grpSpPr>
        <a:xfrm>
          <a:off x="0" y="0"/>
          <a:ext cx="0" cy="0"/>
          <a:chOff x="0" y="0"/>
          <a:chExt cx="0" cy="0"/>
        </a:xfrm>
      </p:grpSpPr>
      <p:sp>
        <p:nvSpPr>
          <p:cNvPr id="603" name="Google Shape;603;p57"/>
          <p:cNvSpPr/>
          <p:nvPr/>
        </p:nvSpPr>
        <p:spPr>
          <a:xfrm>
            <a:off x="-1" y="0"/>
            <a:ext cx="12191999"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04" name="Google Shape;604;p57"/>
          <p:cNvSpPr/>
          <p:nvPr/>
        </p:nvSpPr>
        <p:spPr>
          <a:xfrm>
            <a:off x="-1" y="5129836"/>
            <a:ext cx="12192000" cy="1720199"/>
          </a:xfrm>
          <a:prstGeom prst="rect">
            <a:avLst/>
          </a:prstGeom>
          <a:solidFill>
            <a:schemeClr val="lt1"/>
          </a:solidFill>
          <a:ln>
            <a:noFill/>
          </a:ln>
          <a:effectLst>
            <a:outerShdw blurRad="254000" sx="92000" rotWithShape="0" algn="t" dir="5460000" dist="127000" sy="92000">
              <a:srgbClr val="000000">
                <a:alpha val="3019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05" name="Google Shape;605;p57"/>
          <p:cNvGraphicFramePr/>
          <p:nvPr/>
        </p:nvGraphicFramePr>
        <p:xfrm>
          <a:off x="1339670" y="575094"/>
          <a:ext cx="3000000" cy="3000000"/>
        </p:xfrm>
        <a:graphic>
          <a:graphicData uri="http://schemas.openxmlformats.org/drawingml/2006/table">
            <a:tbl>
              <a:tblPr bandRow="1" firstCol="1" firstRow="1">
                <a:noFill/>
                <a:tableStyleId>{CCFE3B12-8877-4059-A091-84B4A071E251}</a:tableStyleId>
              </a:tblPr>
              <a:tblGrid>
                <a:gridCol w="5742200"/>
                <a:gridCol w="3770050"/>
              </a:tblGrid>
              <a:tr h="593775">
                <a:tc>
                  <a:txBody>
                    <a:bodyPr/>
                    <a:lstStyle/>
                    <a:p>
                      <a:pPr indent="0" lvl="0" marL="0" marR="0" rtl="0" algn="ctr">
                        <a:lnSpc>
                          <a:spcPct val="115000"/>
                        </a:lnSpc>
                        <a:spcBef>
                          <a:spcPts val="0"/>
                        </a:spcBef>
                        <a:spcAft>
                          <a:spcPts val="0"/>
                        </a:spcAft>
                        <a:buClr>
                          <a:srgbClr val="3F3F3F"/>
                        </a:buClr>
                        <a:buSzPts val="1800"/>
                        <a:buFont typeface="Arial"/>
                        <a:buNone/>
                      </a:pPr>
                      <a:r>
                        <a:rPr b="1" lang="en-GB" sz="1800" u="none" cap="none" strike="noStrike">
                          <a:solidFill>
                            <a:srgbClr val="3F3F3F"/>
                          </a:solidFill>
                        </a:rPr>
                        <a:t>ITEM</a:t>
                      </a:r>
                      <a:endParaRPr b="1" sz="1800" u="none" cap="none" strike="noStrike">
                        <a:solidFill>
                          <a:srgbClr val="3F3F3F"/>
                        </a:solidFill>
                        <a:latin typeface="Arial"/>
                        <a:ea typeface="Arial"/>
                        <a:cs typeface="Arial"/>
                        <a:sym typeface="Arial"/>
                      </a:endParaRPr>
                    </a:p>
                  </a:txBody>
                  <a:tcPr marT="133875" marB="133875" marR="133875" marL="2231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8F9A9D">
                          <a:alpha val="6000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3F3F3F"/>
                        </a:buClr>
                        <a:buSzPts val="1800"/>
                        <a:buFont typeface="Arial"/>
                        <a:buNone/>
                      </a:pPr>
                      <a:r>
                        <a:rPr b="0" lang="en-GB" sz="1800" u="none" cap="none" strike="noStrike">
                          <a:solidFill>
                            <a:srgbClr val="3F3F3F"/>
                          </a:solidFill>
                        </a:rPr>
                        <a:t>AMOUNT</a:t>
                      </a:r>
                      <a:endParaRPr b="0" sz="1800" u="none" cap="none" strike="noStrike">
                        <a:solidFill>
                          <a:srgbClr val="3F3F3F"/>
                        </a:solidFill>
                        <a:latin typeface="Arial"/>
                        <a:ea typeface="Arial"/>
                        <a:cs typeface="Arial"/>
                        <a:sym typeface="Arial"/>
                      </a:endParaRPr>
                    </a:p>
                  </a:txBody>
                  <a:tcPr marT="133875" marB="133875" marR="133875" marL="2231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8F9A9D">
                          <a:alpha val="6000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93550">
                <a:tc>
                  <a:txBody>
                    <a:bodyPr/>
                    <a:lstStyle/>
                    <a:p>
                      <a:pPr indent="0" lvl="0" marL="0" marR="0" rtl="0" algn="ctr">
                        <a:lnSpc>
                          <a:spcPct val="115000"/>
                        </a:lnSpc>
                        <a:spcBef>
                          <a:spcPts val="0"/>
                        </a:spcBef>
                        <a:spcAft>
                          <a:spcPts val="0"/>
                        </a:spcAft>
                        <a:buClr>
                          <a:srgbClr val="3F3F3F"/>
                        </a:buClr>
                        <a:buSzPts val="1400"/>
                        <a:buFont typeface="Arial"/>
                        <a:buNone/>
                      </a:pPr>
                      <a:r>
                        <a:rPr b="1" lang="en-GB" sz="1400" u="none" cap="none" strike="noStrike">
                          <a:solidFill>
                            <a:srgbClr val="3F3F3F"/>
                          </a:solidFill>
                        </a:rPr>
                        <a:t>Total revenue (200 units)</a:t>
                      </a:r>
                      <a:endParaRPr b="1" sz="1400" u="none" cap="none" strike="noStrike">
                        <a:solidFill>
                          <a:srgbClr val="3F3F3F"/>
                        </a:solidFill>
                        <a:latin typeface="Arial"/>
                        <a:ea typeface="Arial"/>
                        <a:cs typeface="Arial"/>
                        <a:sym typeface="Arial"/>
                      </a:endParaRPr>
                    </a:p>
                  </a:txBody>
                  <a:tcPr marT="116025" marB="116025" marR="116025" marL="223125">
                    <a:lnL cap="flat" cmpd="sng" w="9525">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20000"/>
                      </a:srgbClr>
                    </a:solidFill>
                  </a:tcPr>
                </a:tc>
                <a:tc>
                  <a:txBody>
                    <a:bodyPr/>
                    <a:lstStyle/>
                    <a:p>
                      <a:pPr indent="0" lvl="0" marL="0" marR="0" rtl="0" algn="ctr">
                        <a:lnSpc>
                          <a:spcPct val="115000"/>
                        </a:lnSpc>
                        <a:spcBef>
                          <a:spcPts val="0"/>
                        </a:spcBef>
                        <a:spcAft>
                          <a:spcPts val="0"/>
                        </a:spcAft>
                        <a:buClr>
                          <a:srgbClr val="3F3F3F"/>
                        </a:buClr>
                        <a:buSzPts val="1400"/>
                        <a:buFont typeface="Arial"/>
                        <a:buNone/>
                      </a:pPr>
                      <a:r>
                        <a:rPr lang="en-GB" sz="1400" u="none" cap="none" strike="noStrike">
                          <a:solidFill>
                            <a:srgbClr val="3F3F3F"/>
                          </a:solidFill>
                        </a:rPr>
                        <a:t>£279,800</a:t>
                      </a:r>
                      <a:endParaRPr sz="1400" u="none" cap="none" strike="noStrike">
                        <a:solidFill>
                          <a:srgbClr val="3F3F3F"/>
                        </a:solidFill>
                        <a:latin typeface="Arial"/>
                        <a:ea typeface="Arial"/>
                        <a:cs typeface="Arial"/>
                        <a:sym typeface="Arial"/>
                      </a:endParaRPr>
                    </a:p>
                  </a:txBody>
                  <a:tcPr marT="116025" marB="116025" marR="116025" marL="223125">
                    <a:lnL cap="flat" cmpd="sng" w="1905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34902"/>
                      </a:srgbClr>
                    </a:solidFill>
                  </a:tcPr>
                </a:tc>
              </a:tr>
              <a:tr h="493550">
                <a:tc>
                  <a:txBody>
                    <a:bodyPr/>
                    <a:lstStyle/>
                    <a:p>
                      <a:pPr indent="0" lvl="0" marL="0" marR="0" rtl="0" algn="ctr">
                        <a:lnSpc>
                          <a:spcPct val="115000"/>
                        </a:lnSpc>
                        <a:spcBef>
                          <a:spcPts val="0"/>
                        </a:spcBef>
                        <a:spcAft>
                          <a:spcPts val="0"/>
                        </a:spcAft>
                        <a:buClr>
                          <a:srgbClr val="3F3F3F"/>
                        </a:buClr>
                        <a:buSzPts val="1400"/>
                        <a:buFont typeface="Arial"/>
                        <a:buNone/>
                      </a:pPr>
                      <a:r>
                        <a:rPr b="1" lang="en-GB" sz="1400" u="none" cap="none" strike="noStrike">
                          <a:solidFill>
                            <a:srgbClr val="3F3F3F"/>
                          </a:solidFill>
                        </a:rPr>
                        <a:t>Total variable cost</a:t>
                      </a:r>
                      <a:endParaRPr b="1" sz="1400" u="none" cap="none" strike="noStrike">
                        <a:solidFill>
                          <a:srgbClr val="3F3F3F"/>
                        </a:solidFill>
                        <a:latin typeface="Arial"/>
                        <a:ea typeface="Arial"/>
                        <a:cs typeface="Arial"/>
                        <a:sym typeface="Arial"/>
                      </a:endParaRPr>
                    </a:p>
                  </a:txBody>
                  <a:tcPr marT="116025" marB="116025" marR="116025" marL="223125">
                    <a:lnL cap="flat" cmpd="sng" w="9525">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20000"/>
                      </a:srgbClr>
                    </a:solidFill>
                  </a:tcPr>
                </a:tc>
                <a:tc>
                  <a:txBody>
                    <a:bodyPr/>
                    <a:lstStyle/>
                    <a:p>
                      <a:pPr indent="0" lvl="0" marL="0" marR="0" rtl="0" algn="ctr">
                        <a:lnSpc>
                          <a:spcPct val="115000"/>
                        </a:lnSpc>
                        <a:spcBef>
                          <a:spcPts val="0"/>
                        </a:spcBef>
                        <a:spcAft>
                          <a:spcPts val="0"/>
                        </a:spcAft>
                        <a:buClr>
                          <a:srgbClr val="3F3F3F"/>
                        </a:buClr>
                        <a:buSzPts val="1400"/>
                        <a:buFont typeface="Arial"/>
                        <a:buNone/>
                      </a:pPr>
                      <a:r>
                        <a:rPr lang="en-GB" sz="1400" u="none" cap="none" strike="noStrike">
                          <a:solidFill>
                            <a:srgbClr val="3F3F3F"/>
                          </a:solidFill>
                        </a:rPr>
                        <a:t>£220,000</a:t>
                      </a:r>
                      <a:endParaRPr sz="1400" u="none" cap="none" strike="noStrike">
                        <a:solidFill>
                          <a:srgbClr val="3F3F3F"/>
                        </a:solidFill>
                        <a:latin typeface="Arial"/>
                        <a:ea typeface="Arial"/>
                        <a:cs typeface="Arial"/>
                        <a:sym typeface="Arial"/>
                      </a:endParaRPr>
                    </a:p>
                  </a:txBody>
                  <a:tcPr marT="116025" marB="116025" marR="116025" marL="223125">
                    <a:lnL cap="flat" cmpd="sng" w="1905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34902"/>
                      </a:srgbClr>
                    </a:solidFill>
                  </a:tcPr>
                </a:tc>
              </a:tr>
              <a:tr h="493550">
                <a:tc>
                  <a:txBody>
                    <a:bodyPr/>
                    <a:lstStyle/>
                    <a:p>
                      <a:pPr indent="0" lvl="0" marL="0" marR="0" rtl="0" algn="ctr">
                        <a:lnSpc>
                          <a:spcPct val="115000"/>
                        </a:lnSpc>
                        <a:spcBef>
                          <a:spcPts val="0"/>
                        </a:spcBef>
                        <a:spcAft>
                          <a:spcPts val="0"/>
                        </a:spcAft>
                        <a:buClr>
                          <a:srgbClr val="3F3F3F"/>
                        </a:buClr>
                        <a:buSzPts val="1400"/>
                        <a:buFont typeface="Arial"/>
                        <a:buNone/>
                      </a:pPr>
                      <a:r>
                        <a:rPr b="1" lang="en-GB" sz="1400" u="none" cap="none" strike="noStrike">
                          <a:solidFill>
                            <a:srgbClr val="3F3F3F"/>
                          </a:solidFill>
                        </a:rPr>
                        <a:t>Fixed costs</a:t>
                      </a:r>
                      <a:endParaRPr b="1" sz="1400" u="none" cap="none" strike="noStrike">
                        <a:solidFill>
                          <a:srgbClr val="3F3F3F"/>
                        </a:solidFill>
                        <a:latin typeface="Arial"/>
                        <a:ea typeface="Arial"/>
                        <a:cs typeface="Arial"/>
                        <a:sym typeface="Arial"/>
                      </a:endParaRPr>
                    </a:p>
                  </a:txBody>
                  <a:tcPr marT="116025" marB="116025" marR="116025" marL="223125">
                    <a:lnL cap="flat" cmpd="sng" w="9525">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20000"/>
                      </a:srgbClr>
                    </a:solidFill>
                  </a:tcPr>
                </a:tc>
                <a:tc>
                  <a:txBody>
                    <a:bodyPr/>
                    <a:lstStyle/>
                    <a:p>
                      <a:pPr indent="0" lvl="0" marL="0" marR="0" rtl="0" algn="ctr">
                        <a:lnSpc>
                          <a:spcPct val="115000"/>
                        </a:lnSpc>
                        <a:spcBef>
                          <a:spcPts val="0"/>
                        </a:spcBef>
                        <a:spcAft>
                          <a:spcPts val="0"/>
                        </a:spcAft>
                        <a:buClr>
                          <a:srgbClr val="3F3F3F"/>
                        </a:buClr>
                        <a:buSzPts val="1400"/>
                        <a:buFont typeface="Arial"/>
                        <a:buNone/>
                      </a:pPr>
                      <a:r>
                        <a:rPr lang="en-GB" sz="1400" u="none" cap="none" strike="noStrike">
                          <a:solidFill>
                            <a:srgbClr val="3F3F3F"/>
                          </a:solidFill>
                        </a:rPr>
                        <a:t>£30,000</a:t>
                      </a:r>
                      <a:endParaRPr sz="1400" u="none" cap="none" strike="noStrike">
                        <a:solidFill>
                          <a:srgbClr val="3F3F3F"/>
                        </a:solidFill>
                        <a:latin typeface="Arial"/>
                        <a:ea typeface="Arial"/>
                        <a:cs typeface="Arial"/>
                        <a:sym typeface="Arial"/>
                      </a:endParaRPr>
                    </a:p>
                  </a:txBody>
                  <a:tcPr marT="116025" marB="116025" marR="116025" marL="223125">
                    <a:lnL cap="flat" cmpd="sng" w="1905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34902"/>
                      </a:srgbClr>
                    </a:solidFill>
                  </a:tcPr>
                </a:tc>
              </a:tr>
              <a:tr h="493550">
                <a:tc>
                  <a:txBody>
                    <a:bodyPr/>
                    <a:lstStyle/>
                    <a:p>
                      <a:pPr indent="0" lvl="0" marL="0" marR="0" rtl="0" algn="ctr">
                        <a:lnSpc>
                          <a:spcPct val="115000"/>
                        </a:lnSpc>
                        <a:spcBef>
                          <a:spcPts val="0"/>
                        </a:spcBef>
                        <a:spcAft>
                          <a:spcPts val="0"/>
                        </a:spcAft>
                        <a:buClr>
                          <a:srgbClr val="3F3F3F"/>
                        </a:buClr>
                        <a:buSzPts val="1400"/>
                        <a:buFont typeface="Arial"/>
                        <a:buNone/>
                      </a:pPr>
                      <a:r>
                        <a:rPr b="1" lang="en-GB" sz="1400" u="none" cap="none" strike="noStrike">
                          <a:solidFill>
                            <a:srgbClr val="3F3F3F"/>
                          </a:solidFill>
                        </a:rPr>
                        <a:t>Total cost</a:t>
                      </a:r>
                      <a:endParaRPr b="1" sz="1400" u="none" cap="none" strike="noStrike">
                        <a:solidFill>
                          <a:srgbClr val="3F3F3F"/>
                        </a:solidFill>
                        <a:latin typeface="Arial"/>
                        <a:ea typeface="Arial"/>
                        <a:cs typeface="Arial"/>
                        <a:sym typeface="Arial"/>
                      </a:endParaRPr>
                    </a:p>
                  </a:txBody>
                  <a:tcPr marT="116025" marB="116025" marR="116025" marL="223125">
                    <a:lnL cap="flat" cmpd="sng" w="9525">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20000"/>
                      </a:srgbClr>
                    </a:solidFill>
                  </a:tcPr>
                </a:tc>
                <a:tc>
                  <a:txBody>
                    <a:bodyPr/>
                    <a:lstStyle/>
                    <a:p>
                      <a:pPr indent="0" lvl="0" marL="0" marR="0" rtl="0" algn="ctr">
                        <a:lnSpc>
                          <a:spcPct val="115000"/>
                        </a:lnSpc>
                        <a:spcBef>
                          <a:spcPts val="0"/>
                        </a:spcBef>
                        <a:spcAft>
                          <a:spcPts val="0"/>
                        </a:spcAft>
                        <a:buClr>
                          <a:srgbClr val="3F3F3F"/>
                        </a:buClr>
                        <a:buSzPts val="1400"/>
                        <a:buFont typeface="Arial"/>
                        <a:buNone/>
                      </a:pPr>
                      <a:r>
                        <a:rPr lang="en-GB" sz="1400" u="none" cap="none" strike="noStrike">
                          <a:solidFill>
                            <a:srgbClr val="3F3F3F"/>
                          </a:solidFill>
                        </a:rPr>
                        <a:t>£250,000</a:t>
                      </a:r>
                      <a:endParaRPr sz="1400" u="none" cap="none" strike="noStrike">
                        <a:solidFill>
                          <a:srgbClr val="3F3F3F"/>
                        </a:solidFill>
                        <a:latin typeface="Arial"/>
                        <a:ea typeface="Arial"/>
                        <a:cs typeface="Arial"/>
                        <a:sym typeface="Arial"/>
                      </a:endParaRPr>
                    </a:p>
                  </a:txBody>
                  <a:tcPr marT="116025" marB="116025" marR="116025" marL="223125">
                    <a:lnL cap="flat" cmpd="sng" w="1905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34902"/>
                      </a:srgbClr>
                    </a:solidFill>
                  </a:tcPr>
                </a:tc>
              </a:tr>
              <a:tr h="493550">
                <a:tc>
                  <a:txBody>
                    <a:bodyPr/>
                    <a:lstStyle/>
                    <a:p>
                      <a:pPr indent="0" lvl="0" marL="0" marR="0" rtl="0" algn="ctr">
                        <a:lnSpc>
                          <a:spcPct val="115000"/>
                        </a:lnSpc>
                        <a:spcBef>
                          <a:spcPts val="0"/>
                        </a:spcBef>
                        <a:spcAft>
                          <a:spcPts val="0"/>
                        </a:spcAft>
                        <a:buClr>
                          <a:srgbClr val="3F3F3F"/>
                        </a:buClr>
                        <a:buSzPts val="1400"/>
                        <a:buFont typeface="Arial"/>
                        <a:buNone/>
                      </a:pPr>
                      <a:r>
                        <a:rPr b="1" lang="en-GB" sz="1400" u="none" cap="none" strike="noStrike">
                          <a:solidFill>
                            <a:srgbClr val="3F3F3F"/>
                          </a:solidFill>
                        </a:rPr>
                        <a:t>Profit</a:t>
                      </a:r>
                      <a:endParaRPr b="1" sz="1400" u="none" cap="none" strike="noStrike">
                        <a:solidFill>
                          <a:srgbClr val="3F3F3F"/>
                        </a:solidFill>
                        <a:latin typeface="Arial"/>
                        <a:ea typeface="Arial"/>
                        <a:cs typeface="Arial"/>
                        <a:sym typeface="Arial"/>
                      </a:endParaRPr>
                    </a:p>
                  </a:txBody>
                  <a:tcPr marT="116025" marB="116025" marR="116025" marL="223125">
                    <a:lnL cap="flat" cmpd="sng" w="9525">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20000"/>
                      </a:srgbClr>
                    </a:solidFill>
                  </a:tcPr>
                </a:tc>
                <a:tc>
                  <a:txBody>
                    <a:bodyPr/>
                    <a:lstStyle/>
                    <a:p>
                      <a:pPr indent="0" lvl="0" marL="0" marR="0" rtl="0" algn="ctr">
                        <a:lnSpc>
                          <a:spcPct val="115000"/>
                        </a:lnSpc>
                        <a:spcBef>
                          <a:spcPts val="0"/>
                        </a:spcBef>
                        <a:spcAft>
                          <a:spcPts val="0"/>
                        </a:spcAft>
                        <a:buClr>
                          <a:srgbClr val="3F3F3F"/>
                        </a:buClr>
                        <a:buSzPts val="1400"/>
                        <a:buFont typeface="Arial"/>
                        <a:buNone/>
                      </a:pPr>
                      <a:r>
                        <a:rPr lang="en-GB" sz="1400" u="none" cap="none" strike="noStrike">
                          <a:solidFill>
                            <a:srgbClr val="3F3F3F"/>
                          </a:solidFill>
                        </a:rPr>
                        <a:t>£29,800</a:t>
                      </a:r>
                      <a:endParaRPr sz="1400" u="none" cap="none" strike="noStrike">
                        <a:solidFill>
                          <a:srgbClr val="3F3F3F"/>
                        </a:solidFill>
                        <a:latin typeface="Arial"/>
                        <a:ea typeface="Arial"/>
                        <a:cs typeface="Arial"/>
                        <a:sym typeface="Arial"/>
                      </a:endParaRPr>
                    </a:p>
                  </a:txBody>
                  <a:tcPr marT="116025" marB="116025" marR="116025" marL="223125">
                    <a:lnL cap="flat" cmpd="sng" w="1905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34902"/>
                      </a:srgbClr>
                    </a:solidFill>
                  </a:tcPr>
                </a:tc>
              </a:tr>
              <a:tr h="493550">
                <a:tc>
                  <a:txBody>
                    <a:bodyPr/>
                    <a:lstStyle/>
                    <a:p>
                      <a:pPr indent="0" lvl="0" marL="0" marR="0" rtl="0" algn="ctr">
                        <a:lnSpc>
                          <a:spcPct val="115000"/>
                        </a:lnSpc>
                        <a:spcBef>
                          <a:spcPts val="0"/>
                        </a:spcBef>
                        <a:spcAft>
                          <a:spcPts val="0"/>
                        </a:spcAft>
                        <a:buClr>
                          <a:srgbClr val="3F3F3F"/>
                        </a:buClr>
                        <a:buSzPts val="1400"/>
                        <a:buFont typeface="Arial"/>
                        <a:buNone/>
                      </a:pPr>
                      <a:r>
                        <a:rPr b="1" lang="en-GB" sz="1400" u="none" cap="none" strike="noStrike">
                          <a:solidFill>
                            <a:srgbClr val="3F3F3F"/>
                          </a:solidFill>
                        </a:rPr>
                        <a:t>Breakeven point</a:t>
                      </a:r>
                      <a:endParaRPr b="1" sz="1400" u="none" cap="none" strike="noStrike">
                        <a:solidFill>
                          <a:srgbClr val="3F3F3F"/>
                        </a:solidFill>
                        <a:latin typeface="Arial"/>
                        <a:ea typeface="Arial"/>
                        <a:cs typeface="Arial"/>
                        <a:sym typeface="Arial"/>
                      </a:endParaRPr>
                    </a:p>
                  </a:txBody>
                  <a:tcPr marT="116025" marB="116025" marR="116025" marL="223125">
                    <a:lnL cap="flat" cmpd="sng" w="9525">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20000"/>
                      </a:srgbClr>
                    </a:solidFill>
                  </a:tcPr>
                </a:tc>
                <a:tc>
                  <a:txBody>
                    <a:bodyPr/>
                    <a:lstStyle/>
                    <a:p>
                      <a:pPr indent="0" lvl="0" marL="0" marR="0" rtl="0" algn="ctr">
                        <a:lnSpc>
                          <a:spcPct val="115000"/>
                        </a:lnSpc>
                        <a:spcBef>
                          <a:spcPts val="0"/>
                        </a:spcBef>
                        <a:spcAft>
                          <a:spcPts val="0"/>
                        </a:spcAft>
                        <a:buClr>
                          <a:srgbClr val="3F3F3F"/>
                        </a:buClr>
                        <a:buSzPts val="1400"/>
                        <a:buFont typeface="Arial"/>
                        <a:buNone/>
                      </a:pPr>
                      <a:r>
                        <a:rPr lang="en-GB" sz="1400" u="none" cap="none" strike="noStrike">
                          <a:solidFill>
                            <a:srgbClr val="3F3F3F"/>
                          </a:solidFill>
                        </a:rPr>
                        <a:t>101 units</a:t>
                      </a:r>
                      <a:endParaRPr sz="1400" u="none" cap="none" strike="noStrike">
                        <a:solidFill>
                          <a:srgbClr val="3F3F3F"/>
                        </a:solidFill>
                        <a:latin typeface="Arial"/>
                        <a:ea typeface="Arial"/>
                        <a:cs typeface="Arial"/>
                        <a:sym typeface="Arial"/>
                      </a:endParaRPr>
                    </a:p>
                  </a:txBody>
                  <a:tcPr marT="116025" marB="116025" marR="116025" marL="223125">
                    <a:lnL cap="flat" cmpd="sng" w="1905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B4BCBE">
                        <a:alpha val="34902"/>
                      </a:srgbClr>
                    </a:solidFill>
                  </a:tcPr>
                </a:tc>
              </a:tr>
              <a:tr h="493550">
                <a:tc>
                  <a:txBody>
                    <a:bodyPr/>
                    <a:lstStyle/>
                    <a:p>
                      <a:pPr indent="0" lvl="0" marL="0" marR="0" rtl="0" algn="ctr">
                        <a:lnSpc>
                          <a:spcPct val="115000"/>
                        </a:lnSpc>
                        <a:spcBef>
                          <a:spcPts val="0"/>
                        </a:spcBef>
                        <a:spcAft>
                          <a:spcPts val="0"/>
                        </a:spcAft>
                        <a:buClr>
                          <a:srgbClr val="3F3F3F"/>
                        </a:buClr>
                        <a:buSzPts val="1400"/>
                        <a:buFont typeface="Arial"/>
                        <a:buNone/>
                      </a:pPr>
                      <a:r>
                        <a:rPr b="1" lang="en-GB" sz="1400" u="none" cap="none" strike="noStrike">
                          <a:solidFill>
                            <a:srgbClr val="3F3F3F"/>
                          </a:solidFill>
                        </a:rPr>
                        <a:t>Margin of safety</a:t>
                      </a:r>
                      <a:endParaRPr b="1" sz="1400" u="none" cap="none" strike="noStrike">
                        <a:solidFill>
                          <a:srgbClr val="3F3F3F"/>
                        </a:solidFill>
                        <a:latin typeface="Arial"/>
                        <a:ea typeface="Arial"/>
                        <a:cs typeface="Arial"/>
                        <a:sym typeface="Arial"/>
                      </a:endParaRPr>
                    </a:p>
                  </a:txBody>
                  <a:tcPr marT="116025" marB="116025" marR="116025" marL="223125">
                    <a:lnL cap="flat" cmpd="sng" w="9525">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4BCBE">
                        <a:alpha val="20000"/>
                      </a:srgbClr>
                    </a:solidFill>
                  </a:tcPr>
                </a:tc>
                <a:tc>
                  <a:txBody>
                    <a:bodyPr/>
                    <a:lstStyle/>
                    <a:p>
                      <a:pPr indent="0" lvl="0" marL="0" marR="0" rtl="0" algn="ctr">
                        <a:lnSpc>
                          <a:spcPct val="115000"/>
                        </a:lnSpc>
                        <a:spcBef>
                          <a:spcPts val="0"/>
                        </a:spcBef>
                        <a:spcAft>
                          <a:spcPts val="0"/>
                        </a:spcAft>
                        <a:buClr>
                          <a:srgbClr val="3F3F3F"/>
                        </a:buClr>
                        <a:buSzPts val="1400"/>
                        <a:buFont typeface="Arial"/>
                        <a:buNone/>
                      </a:pPr>
                      <a:r>
                        <a:rPr lang="en-GB" sz="1400" u="none" cap="none" strike="noStrike">
                          <a:solidFill>
                            <a:srgbClr val="3F3F3F"/>
                          </a:solidFill>
                        </a:rPr>
                        <a:t>133 units</a:t>
                      </a:r>
                      <a:endParaRPr sz="1400" u="none" cap="none" strike="noStrike">
                        <a:solidFill>
                          <a:srgbClr val="3F3F3F"/>
                        </a:solidFill>
                        <a:latin typeface="Arial"/>
                        <a:ea typeface="Arial"/>
                        <a:cs typeface="Arial"/>
                        <a:sym typeface="Arial"/>
                      </a:endParaRPr>
                    </a:p>
                  </a:txBody>
                  <a:tcPr marT="116025" marB="116025" marR="116025" marL="223125">
                    <a:lnL cap="flat" cmpd="sng" w="19050">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4BCBE">
                        <a:alpha val="34902"/>
                      </a:srgbClr>
                    </a:solidFill>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9" name="Shape 609"/>
        <p:cNvGrpSpPr/>
        <p:nvPr/>
      </p:nvGrpSpPr>
      <p:grpSpPr>
        <a:xfrm>
          <a:off x="0" y="0"/>
          <a:ext cx="0" cy="0"/>
          <a:chOff x="0" y="0"/>
          <a:chExt cx="0" cy="0"/>
        </a:xfrm>
      </p:grpSpPr>
      <p:sp>
        <p:nvSpPr>
          <p:cNvPr id="610" name="Google Shape;610;p5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nvGrpSpPr>
          <p:cNvPr id="611" name="Google Shape;611;p58"/>
          <p:cNvGrpSpPr/>
          <p:nvPr/>
        </p:nvGrpSpPr>
        <p:grpSpPr>
          <a:xfrm>
            <a:off x="0" y="0"/>
            <a:ext cx="12192000" cy="6858000"/>
            <a:chOff x="0" y="0"/>
            <a:chExt cx="12192000" cy="6858000"/>
          </a:xfrm>
        </p:grpSpPr>
        <p:sp>
          <p:nvSpPr>
            <p:cNvPr id="612" name="Google Shape;612;p58"/>
            <p:cNvSpPr/>
            <p:nvPr/>
          </p:nvSpPr>
          <p:spPr>
            <a:xfrm>
              <a:off x="0" y="0"/>
              <a:ext cx="12192000" cy="6858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13" name="Google Shape;613;p58"/>
            <p:cNvSpPr/>
            <p:nvPr/>
          </p:nvSpPr>
          <p:spPr>
            <a:xfrm>
              <a:off x="0" y="0"/>
              <a:ext cx="12192000" cy="6858000"/>
            </a:xfrm>
            <a:prstGeom prst="rect">
              <a:avLst/>
            </a:prstGeom>
            <a:solidFill>
              <a:srgbClr val="0B769F">
                <a:alpha val="7059"/>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graphicFrame>
        <p:nvGraphicFramePr>
          <p:cNvPr id="614" name="Google Shape;614;p58"/>
          <p:cNvGraphicFramePr/>
          <p:nvPr/>
        </p:nvGraphicFramePr>
        <p:xfrm>
          <a:off x="1535993" y="2133600"/>
          <a:ext cx="3000000" cy="3000000"/>
        </p:xfrm>
        <a:graphic>
          <a:graphicData uri="http://schemas.openxmlformats.org/drawingml/2006/table">
            <a:tbl>
              <a:tblPr bandRow="1" firstCol="1" firstRow="1">
                <a:noFill/>
                <a:tableStyleId>{CCFE3B12-8877-4059-A091-84B4A071E251}</a:tableStyleId>
              </a:tblPr>
              <a:tblGrid>
                <a:gridCol w="9116850"/>
              </a:tblGrid>
              <a:tr h="973900">
                <a:tc>
                  <a:txBody>
                    <a:bodyPr/>
                    <a:lstStyle/>
                    <a:p>
                      <a:pPr indent="0" lvl="0" marL="0" marR="0" rtl="0" algn="l">
                        <a:lnSpc>
                          <a:spcPct val="115000"/>
                        </a:lnSpc>
                        <a:spcBef>
                          <a:spcPts val="0"/>
                        </a:spcBef>
                        <a:spcAft>
                          <a:spcPts val="0"/>
                        </a:spcAft>
                        <a:buClr>
                          <a:schemeClr val="dk1"/>
                        </a:buClr>
                        <a:buSzPts val="1400"/>
                        <a:buFont typeface="Arial"/>
                        <a:buNone/>
                      </a:pPr>
                      <a:r>
                        <a:rPr b="0" lang="en-GB" sz="1400" u="none" cap="none" strike="noStrike">
                          <a:solidFill>
                            <a:schemeClr val="dk1"/>
                          </a:solidFill>
                        </a:rPr>
                        <a:t>Breakeven Analysis – iPhone 18 Pro Max</a:t>
                      </a:r>
                      <a:endParaRPr/>
                    </a:p>
                    <a:p>
                      <a:pPr indent="0" lvl="0" marL="0" marR="0" rtl="0" algn="l">
                        <a:lnSpc>
                          <a:spcPct val="115000"/>
                        </a:lnSpc>
                        <a:spcBef>
                          <a:spcPts val="800"/>
                        </a:spcBef>
                        <a:spcAft>
                          <a:spcPts val="0"/>
                        </a:spcAft>
                        <a:buClr>
                          <a:schemeClr val="dk1"/>
                        </a:buClr>
                        <a:buSzPts val="1400"/>
                        <a:buFont typeface="Arial"/>
                        <a:buNone/>
                      </a:pPr>
                      <a:r>
                        <a:rPr b="0" lang="en-GB" sz="1400" u="none" cap="none" strike="noStrike">
                          <a:solidFill>
                            <a:schemeClr val="dk1"/>
                          </a:solidFill>
                        </a:rPr>
                        <a:t>my company has carried out a breakeven analysis for its new product, the iPhone 18 Pro Max, to assess whether the product will be profitable and to determine the minimum number of units that must be sold to cover all costs.</a:t>
                      </a:r>
                      <a:endParaRPr b="0" sz="1400" u="none" cap="none" strike="noStrike">
                        <a:solidFill>
                          <a:schemeClr val="dk1"/>
                        </a:solidFill>
                        <a:latin typeface="Arial"/>
                        <a:ea typeface="Arial"/>
                        <a:cs typeface="Arial"/>
                        <a:sym typeface="Arial"/>
                      </a:endParaRPr>
                    </a:p>
                  </a:txBody>
                  <a:tcPr marT="62050" marB="62050" marR="66475" marL="664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183750">
                <a:tc>
                  <a:txBody>
                    <a:bodyPr/>
                    <a:lstStyle/>
                    <a:p>
                      <a:pPr indent="0" lvl="0" marL="0" marR="0" rtl="0" algn="l">
                        <a:lnSpc>
                          <a:spcPct val="115000"/>
                        </a:lnSpc>
                        <a:spcBef>
                          <a:spcPts val="0"/>
                        </a:spcBef>
                        <a:spcAft>
                          <a:spcPts val="0"/>
                        </a:spcAft>
                        <a:buClr>
                          <a:schemeClr val="dk1"/>
                        </a:buClr>
                        <a:buSzPts val="1400"/>
                        <a:buFont typeface="Arial"/>
                        <a:buNone/>
                      </a:pPr>
                      <a:r>
                        <a:rPr b="1" lang="en-GB" sz="1400" u="none" cap="none" strike="noStrike">
                          <a:solidFill>
                            <a:schemeClr val="dk1"/>
                          </a:solidFill>
                        </a:rPr>
                        <a:t>Assumptions</a:t>
                      </a:r>
                      <a:endParaRPr/>
                    </a:p>
                    <a:p>
                      <a:pPr indent="0" lvl="0" marL="0" marR="0" rtl="0" algn="l">
                        <a:lnSpc>
                          <a:spcPct val="115000"/>
                        </a:lnSpc>
                        <a:spcBef>
                          <a:spcPts val="800"/>
                        </a:spcBef>
                        <a:spcAft>
                          <a:spcPts val="0"/>
                        </a:spcAft>
                        <a:buClr>
                          <a:schemeClr val="dk1"/>
                        </a:buClr>
                        <a:buSzPts val="1400"/>
                        <a:buFont typeface="Arial"/>
                        <a:buNone/>
                      </a:pPr>
                      <a:r>
                        <a:rPr b="1" lang="en-GB" sz="1400" u="none" cap="none" strike="noStrike">
                          <a:solidFill>
                            <a:schemeClr val="dk1"/>
                          </a:solidFill>
                        </a:rPr>
                        <a:t>To complete the breakeven analysis, my company has made the following assumptions:</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1400" u="none" cap="none" strike="noStrike">
                          <a:solidFill>
                            <a:schemeClr val="dk1"/>
                          </a:solidFill>
                        </a:rPr>
                        <a:t>The selling price of the iPhone 18 Pro Max is £1,399 per unit, which is competitive with other premium smartphones on the market.</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1400" u="none" cap="none" strike="noStrike">
                          <a:solidFill>
                            <a:schemeClr val="dk1"/>
                          </a:solidFill>
                        </a:rPr>
                        <a:t>The variable cost per unit is £1,100, which includes the cost of components (£1,000), packaging (£50), and distribution (£50).</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1400" u="none" cap="none" strike="noStrike">
                          <a:solidFill>
                            <a:schemeClr val="dk1"/>
                          </a:solidFill>
                        </a:rPr>
                        <a:t>Fixed costs are £30,000 per month, covering research and development, factories, staff salaries, marketing, and software.</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1400" u="none" cap="none" strike="noStrike">
                          <a:solidFill>
                            <a:schemeClr val="dk1"/>
                          </a:solidFill>
                        </a:rPr>
                        <a:t>Expected monthly sales are 200 units, based on market research.</a:t>
                      </a:r>
                      <a:endParaRPr/>
                    </a:p>
                    <a:p>
                      <a:pPr indent="-342900" lvl="0" marL="342900" marR="0" rtl="0" algn="l">
                        <a:lnSpc>
                          <a:spcPct val="115000"/>
                        </a:lnSpc>
                        <a:spcBef>
                          <a:spcPts val="800"/>
                        </a:spcBef>
                        <a:spcAft>
                          <a:spcPts val="0"/>
                        </a:spcAft>
                        <a:buClr>
                          <a:schemeClr val="dk1"/>
                        </a:buClr>
                        <a:buSzPts val="1000"/>
                        <a:buFont typeface="Noto Sans Symbols"/>
                        <a:buChar char="∙"/>
                      </a:pPr>
                      <a:r>
                        <a:rPr b="1" lang="en-GB" sz="1400" u="none" cap="none" strike="noStrike">
                          <a:solidFill>
                            <a:schemeClr val="dk1"/>
                          </a:solidFill>
                        </a:rPr>
                        <a:t>The maximum production capacity is 600 units per month.</a:t>
                      </a:r>
                      <a:endParaRPr b="1" sz="1400" u="none" cap="none" strike="noStrike">
                        <a:solidFill>
                          <a:schemeClr val="dk1"/>
                        </a:solidFill>
                        <a:latin typeface="Arial"/>
                        <a:ea typeface="Arial"/>
                        <a:cs typeface="Arial"/>
                        <a:sym typeface="Arial"/>
                      </a:endParaRPr>
                    </a:p>
                  </a:txBody>
                  <a:tcPr marT="62050" marB="62050" marR="66475" marL="664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8" name="Shape 618"/>
        <p:cNvGrpSpPr/>
        <p:nvPr/>
      </p:nvGrpSpPr>
      <p:grpSpPr>
        <a:xfrm>
          <a:off x="0" y="0"/>
          <a:ext cx="0" cy="0"/>
          <a:chOff x="0" y="0"/>
          <a:chExt cx="0" cy="0"/>
        </a:xfrm>
      </p:grpSpPr>
      <p:sp>
        <p:nvSpPr>
          <p:cNvPr id="619" name="Google Shape;619;p5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20" name="Google Shape;620;p59"/>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21" name="Google Shape;621;p59"/>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22" name="Google Shape;622;p59"/>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23" name="Google Shape;623;p59"/>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24" name="Google Shape;624;p59"/>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25" name="Google Shape;625;p59"/>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26" name="Google Shape;626;p59"/>
          <p:cNvGraphicFramePr/>
          <p:nvPr/>
        </p:nvGraphicFramePr>
        <p:xfrm>
          <a:off x="3212338" y="643467"/>
          <a:ext cx="3000000" cy="3000000"/>
        </p:xfrm>
        <a:graphic>
          <a:graphicData uri="http://schemas.openxmlformats.org/drawingml/2006/table">
            <a:tbl>
              <a:tblPr bandRow="1" firstCol="1" firstRow="1">
                <a:noFill/>
                <a:tableStyleId>{CCFE3B12-8877-4059-A091-84B4A071E251}</a:tableStyleId>
              </a:tblPr>
              <a:tblGrid>
                <a:gridCol w="5767325"/>
              </a:tblGrid>
              <a:tr h="1392775">
                <a:tc>
                  <a:txBody>
                    <a:bodyPr/>
                    <a:lstStyle/>
                    <a:p>
                      <a:pPr indent="0" lvl="0" marL="0" marR="0" rtl="0" algn="l">
                        <a:lnSpc>
                          <a:spcPct val="115000"/>
                        </a:lnSpc>
                        <a:spcBef>
                          <a:spcPts val="0"/>
                        </a:spcBef>
                        <a:spcAft>
                          <a:spcPts val="0"/>
                        </a:spcAft>
                        <a:buClr>
                          <a:schemeClr val="dk1"/>
                        </a:buClr>
                        <a:buSzPts val="1000"/>
                        <a:buFont typeface="Arial"/>
                        <a:buNone/>
                      </a:pPr>
                      <a:r>
                        <a:rPr b="0" lang="en-GB" sz="1000" u="none" cap="none" strike="noStrike">
                          <a:solidFill>
                            <a:schemeClr val="dk1"/>
                          </a:solidFill>
                        </a:rPr>
                        <a:t>Variable Costs Calculation</a:t>
                      </a:r>
                      <a:endParaRPr/>
                    </a:p>
                    <a:p>
                      <a:pPr indent="0" lvl="0" marL="0" marR="0" rtl="0" algn="l">
                        <a:lnSpc>
                          <a:spcPct val="115000"/>
                        </a:lnSpc>
                        <a:spcBef>
                          <a:spcPts val="800"/>
                        </a:spcBef>
                        <a:spcAft>
                          <a:spcPts val="0"/>
                        </a:spcAft>
                        <a:buClr>
                          <a:schemeClr val="dk1"/>
                        </a:buClr>
                        <a:buSzPts val="1000"/>
                        <a:buFont typeface="Arial"/>
                        <a:buNone/>
                      </a:pPr>
                      <a:r>
                        <a:rPr b="0" lang="en-GB" sz="1000" u="none" cap="none" strike="noStrike">
                          <a:solidFill>
                            <a:schemeClr val="dk1"/>
                          </a:solidFill>
                        </a:rPr>
                        <a:t>Formula:</a:t>
                      </a:r>
                      <a:br>
                        <a:rPr b="0" lang="en-GB" sz="1000" u="none" cap="none" strike="noStrike">
                          <a:solidFill>
                            <a:schemeClr val="dk1"/>
                          </a:solidFill>
                        </a:rPr>
                      </a:br>
                      <a:r>
                        <a:rPr b="0" lang="en-GB" sz="1000" u="none" cap="none" strike="noStrike">
                          <a:solidFill>
                            <a:schemeClr val="dk1"/>
                          </a:solidFill>
                        </a:rPr>
                        <a:t>Variable costs = Variable cost per unit × Number of units</a:t>
                      </a:r>
                      <a:endParaRPr/>
                    </a:p>
                    <a:p>
                      <a:pPr indent="0" lvl="0" marL="0" marR="0" rtl="0" algn="l">
                        <a:lnSpc>
                          <a:spcPct val="115000"/>
                        </a:lnSpc>
                        <a:spcBef>
                          <a:spcPts val="800"/>
                        </a:spcBef>
                        <a:spcAft>
                          <a:spcPts val="0"/>
                        </a:spcAft>
                        <a:buClr>
                          <a:schemeClr val="dk1"/>
                        </a:buClr>
                        <a:buSzPts val="1000"/>
                        <a:buFont typeface="Arial"/>
                        <a:buNone/>
                      </a:pPr>
                      <a:r>
                        <a:rPr b="0" lang="en-GB" sz="1000" u="none" cap="none" strike="noStrike">
                          <a:solidFill>
                            <a:schemeClr val="dk1"/>
                          </a:solidFill>
                        </a:rPr>
                        <a:t>Calculation:</a:t>
                      </a:r>
                      <a:br>
                        <a:rPr b="0" lang="en-GB" sz="1000" u="none" cap="none" strike="noStrike">
                          <a:solidFill>
                            <a:schemeClr val="dk1"/>
                          </a:solidFill>
                        </a:rPr>
                      </a:br>
                      <a:r>
                        <a:rPr b="0" lang="en-GB" sz="1000" u="none" cap="none" strike="noStrike">
                          <a:solidFill>
                            <a:schemeClr val="dk1"/>
                          </a:solidFill>
                        </a:rPr>
                        <a:t>£1,100 × 200 = £220,000</a:t>
                      </a:r>
                      <a:endParaRPr/>
                    </a:p>
                    <a:p>
                      <a:pPr indent="0" lvl="0" marL="0" marR="0" rtl="0" algn="l">
                        <a:lnSpc>
                          <a:spcPct val="115000"/>
                        </a:lnSpc>
                        <a:spcBef>
                          <a:spcPts val="800"/>
                        </a:spcBef>
                        <a:spcAft>
                          <a:spcPts val="0"/>
                        </a:spcAft>
                        <a:buClr>
                          <a:schemeClr val="dk1"/>
                        </a:buClr>
                        <a:buSzPts val="1000"/>
                        <a:buFont typeface="Arial"/>
                        <a:buNone/>
                      </a:pPr>
                      <a:r>
                        <a:rPr b="0" lang="en-GB" sz="1000" u="none" cap="none" strike="noStrike">
                          <a:solidFill>
                            <a:schemeClr val="dk1"/>
                          </a:solidFill>
                        </a:rPr>
                        <a:t>Therefore, the total variable cost of producing 200 units is £220,000.</a:t>
                      </a:r>
                      <a:endParaRPr b="0" sz="1000" u="none" cap="none" strike="noStrike">
                        <a:solidFill>
                          <a:schemeClr val="dk1"/>
                        </a:solidFill>
                        <a:latin typeface="Arial"/>
                        <a:ea typeface="Arial"/>
                        <a:cs typeface="Arial"/>
                        <a:sym typeface="Arial"/>
                      </a:endParaRPr>
                    </a:p>
                  </a:txBody>
                  <a:tcPr marT="46250" marB="46250" marR="34650" marL="346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2857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392775">
                <a:tc>
                  <a:txBody>
                    <a:bodyPr/>
                    <a:lstStyle/>
                    <a:p>
                      <a:pPr indent="0" lvl="0" marL="0" marR="0" rtl="0" algn="l">
                        <a:lnSpc>
                          <a:spcPct val="115000"/>
                        </a:lnSpc>
                        <a:spcBef>
                          <a:spcPts val="0"/>
                        </a:spcBef>
                        <a:spcAft>
                          <a:spcPts val="0"/>
                        </a:spcAft>
                        <a:buClr>
                          <a:schemeClr val="dk1"/>
                        </a:buClr>
                        <a:buSzPts val="1000"/>
                        <a:buFont typeface="Arial"/>
                        <a:buNone/>
                      </a:pPr>
                      <a:r>
                        <a:rPr b="1" lang="en-GB" sz="1000" u="none" cap="none" strike="noStrike">
                          <a:solidFill>
                            <a:schemeClr val="dk1"/>
                          </a:solidFill>
                        </a:rPr>
                        <a:t>Total Costs Calculation</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Formula:</a:t>
                      </a:r>
                      <a:br>
                        <a:rPr b="1" lang="en-GB" sz="1000" u="none" cap="none" strike="noStrike">
                          <a:solidFill>
                            <a:schemeClr val="dk1"/>
                          </a:solidFill>
                        </a:rPr>
                      </a:br>
                      <a:r>
                        <a:rPr b="1" lang="en-GB" sz="1000" u="none" cap="none" strike="noStrike">
                          <a:solidFill>
                            <a:schemeClr val="dk1"/>
                          </a:solidFill>
                        </a:rPr>
                        <a:t>Total costs = Fixed costs + Variable costs</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Calculation:</a:t>
                      </a:r>
                      <a:br>
                        <a:rPr b="1" lang="en-GB" sz="1000" u="none" cap="none" strike="noStrike">
                          <a:solidFill>
                            <a:schemeClr val="dk1"/>
                          </a:solidFill>
                        </a:rPr>
                      </a:br>
                      <a:r>
                        <a:rPr b="1" lang="en-GB" sz="1000" u="none" cap="none" strike="noStrike">
                          <a:solidFill>
                            <a:schemeClr val="dk1"/>
                          </a:solidFill>
                        </a:rPr>
                        <a:t>£30,000 + £220,000 = £250,000</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The total cost of producing 200 units is £250,000.</a:t>
                      </a:r>
                      <a:endParaRPr b="1" sz="1000" u="none" cap="none" strike="noStrike">
                        <a:solidFill>
                          <a:schemeClr val="dk1"/>
                        </a:solidFill>
                        <a:latin typeface="Arial"/>
                        <a:ea typeface="Arial"/>
                        <a:cs typeface="Arial"/>
                        <a:sym typeface="Arial"/>
                      </a:endParaRPr>
                    </a:p>
                  </a:txBody>
                  <a:tcPr marT="46250" marB="46250" marR="34650" marL="346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392775">
                <a:tc>
                  <a:txBody>
                    <a:bodyPr/>
                    <a:lstStyle/>
                    <a:p>
                      <a:pPr indent="0" lvl="0" marL="0" marR="0" rtl="0" algn="l">
                        <a:lnSpc>
                          <a:spcPct val="115000"/>
                        </a:lnSpc>
                        <a:spcBef>
                          <a:spcPts val="0"/>
                        </a:spcBef>
                        <a:spcAft>
                          <a:spcPts val="0"/>
                        </a:spcAft>
                        <a:buClr>
                          <a:schemeClr val="dk1"/>
                        </a:buClr>
                        <a:buSzPts val="1000"/>
                        <a:buFont typeface="Arial"/>
                        <a:buNone/>
                      </a:pPr>
                      <a:r>
                        <a:rPr b="1" lang="en-GB" sz="1000" u="none" cap="none" strike="noStrike">
                          <a:solidFill>
                            <a:schemeClr val="dk1"/>
                          </a:solidFill>
                        </a:rPr>
                        <a:t>Revenue Calculation</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Formula:</a:t>
                      </a:r>
                      <a:br>
                        <a:rPr b="1" lang="en-GB" sz="1000" u="none" cap="none" strike="noStrike">
                          <a:solidFill>
                            <a:schemeClr val="dk1"/>
                          </a:solidFill>
                        </a:rPr>
                      </a:br>
                      <a:r>
                        <a:rPr b="1" lang="en-GB" sz="1000" u="none" cap="none" strike="noStrike">
                          <a:solidFill>
                            <a:schemeClr val="dk1"/>
                          </a:solidFill>
                        </a:rPr>
                        <a:t>Revenue = Selling price × Sales volume</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Calculation:</a:t>
                      </a:r>
                      <a:br>
                        <a:rPr b="1" lang="en-GB" sz="1000" u="none" cap="none" strike="noStrike">
                          <a:solidFill>
                            <a:schemeClr val="dk1"/>
                          </a:solidFill>
                        </a:rPr>
                      </a:br>
                      <a:r>
                        <a:rPr b="1" lang="en-GB" sz="1000" u="none" cap="none" strike="noStrike">
                          <a:solidFill>
                            <a:schemeClr val="dk1"/>
                          </a:solidFill>
                        </a:rPr>
                        <a:t>200 × £1,399 = £279,800</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The total revenue generated from selling 200 units is £279,800.</a:t>
                      </a:r>
                      <a:endParaRPr b="1" sz="1000" u="none" cap="none" strike="noStrike">
                        <a:solidFill>
                          <a:schemeClr val="dk1"/>
                        </a:solidFill>
                        <a:latin typeface="Arial"/>
                        <a:ea typeface="Arial"/>
                        <a:cs typeface="Arial"/>
                        <a:sym typeface="Arial"/>
                      </a:endParaRPr>
                    </a:p>
                  </a:txBody>
                  <a:tcPr marT="46250" marB="46250" marR="34650" marL="346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1392775">
                <a:tc>
                  <a:txBody>
                    <a:bodyPr/>
                    <a:lstStyle/>
                    <a:p>
                      <a:pPr indent="0" lvl="0" marL="0" marR="0" rtl="0" algn="l">
                        <a:lnSpc>
                          <a:spcPct val="115000"/>
                        </a:lnSpc>
                        <a:spcBef>
                          <a:spcPts val="0"/>
                        </a:spcBef>
                        <a:spcAft>
                          <a:spcPts val="0"/>
                        </a:spcAft>
                        <a:buClr>
                          <a:schemeClr val="dk1"/>
                        </a:buClr>
                        <a:buSzPts val="1000"/>
                        <a:buFont typeface="Arial"/>
                        <a:buNone/>
                      </a:pPr>
                      <a:r>
                        <a:rPr b="1" lang="en-GB" sz="1000" u="none" cap="none" strike="noStrike">
                          <a:solidFill>
                            <a:schemeClr val="dk1"/>
                          </a:solidFill>
                        </a:rPr>
                        <a:t>Profit Calculation</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Formula:</a:t>
                      </a:r>
                      <a:br>
                        <a:rPr b="1" lang="en-GB" sz="1000" u="none" cap="none" strike="noStrike">
                          <a:solidFill>
                            <a:schemeClr val="dk1"/>
                          </a:solidFill>
                        </a:rPr>
                      </a:br>
                      <a:r>
                        <a:rPr b="1" lang="en-GB" sz="1000" u="none" cap="none" strike="noStrike">
                          <a:solidFill>
                            <a:schemeClr val="dk1"/>
                          </a:solidFill>
                        </a:rPr>
                        <a:t>Profit = Revenue − Total costs</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Calculation:</a:t>
                      </a:r>
                      <a:br>
                        <a:rPr b="1" lang="en-GB" sz="1000" u="none" cap="none" strike="noStrike">
                          <a:solidFill>
                            <a:schemeClr val="dk1"/>
                          </a:solidFill>
                        </a:rPr>
                      </a:br>
                      <a:r>
                        <a:rPr b="1" lang="en-GB" sz="1000" u="none" cap="none" strike="noStrike">
                          <a:solidFill>
                            <a:schemeClr val="dk1"/>
                          </a:solidFill>
                        </a:rPr>
                        <a:t>£279,800 − £250,000 = £29,800</a:t>
                      </a:r>
                      <a:endParaRPr/>
                    </a:p>
                    <a:p>
                      <a:pPr indent="0" lvl="0" marL="0" marR="0" rtl="0" algn="l">
                        <a:lnSpc>
                          <a:spcPct val="115000"/>
                        </a:lnSpc>
                        <a:spcBef>
                          <a:spcPts val="800"/>
                        </a:spcBef>
                        <a:spcAft>
                          <a:spcPts val="0"/>
                        </a:spcAft>
                        <a:buClr>
                          <a:schemeClr val="dk1"/>
                        </a:buClr>
                        <a:buSzPts val="1000"/>
                        <a:buFont typeface="Arial"/>
                        <a:buNone/>
                      </a:pPr>
                      <a:r>
                        <a:rPr b="1" lang="en-GB" sz="1000" u="none" cap="none" strike="noStrike">
                          <a:solidFill>
                            <a:schemeClr val="dk1"/>
                          </a:solidFill>
                        </a:rPr>
                        <a:t>This shows that my company would make a profit of £29,800 if 200 units are sold.</a:t>
                      </a:r>
                      <a:endParaRPr b="1" sz="1000" u="none" cap="none" strike="noStrike">
                        <a:solidFill>
                          <a:schemeClr val="dk1"/>
                        </a:solidFill>
                        <a:latin typeface="Arial"/>
                        <a:ea typeface="Arial"/>
                        <a:cs typeface="Arial"/>
                        <a:sym typeface="Arial"/>
                      </a:endParaRPr>
                    </a:p>
                  </a:txBody>
                  <a:tcPr marT="46250" marB="46250" marR="34650" marL="346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0" name="Shape 630"/>
        <p:cNvGrpSpPr/>
        <p:nvPr/>
      </p:nvGrpSpPr>
      <p:grpSpPr>
        <a:xfrm>
          <a:off x="0" y="0"/>
          <a:ext cx="0" cy="0"/>
          <a:chOff x="0" y="0"/>
          <a:chExt cx="0" cy="0"/>
        </a:xfrm>
      </p:grpSpPr>
      <p:sp>
        <p:nvSpPr>
          <p:cNvPr id="631" name="Google Shape;631;p6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32" name="Google Shape;632;p60"/>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33" name="Google Shape;633;p60"/>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34" name="Google Shape;634;p60"/>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35" name="Google Shape;635;p60"/>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36" name="Google Shape;636;p60"/>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37" name="Google Shape;637;p60"/>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38" name="Google Shape;638;p60"/>
          <p:cNvGraphicFramePr/>
          <p:nvPr/>
        </p:nvGraphicFramePr>
        <p:xfrm>
          <a:off x="643467" y="744085"/>
          <a:ext cx="3000000" cy="3000000"/>
        </p:xfrm>
        <a:graphic>
          <a:graphicData uri="http://schemas.openxmlformats.org/drawingml/2006/table">
            <a:tbl>
              <a:tblPr bandRow="1" firstCol="1" firstRow="1">
                <a:noFill/>
                <a:tableStyleId>{CCFE3B12-8877-4059-A091-84B4A071E251}</a:tableStyleId>
              </a:tblPr>
              <a:tblGrid>
                <a:gridCol w="10905075"/>
              </a:tblGrid>
              <a:tr h="5369825">
                <a:tc>
                  <a:txBody>
                    <a:bodyPr/>
                    <a:lstStyle/>
                    <a:p>
                      <a:pPr indent="0" lvl="0" marL="0" marR="0" rtl="0" algn="l">
                        <a:lnSpc>
                          <a:spcPct val="115000"/>
                        </a:lnSpc>
                        <a:spcBef>
                          <a:spcPts val="0"/>
                        </a:spcBef>
                        <a:spcAft>
                          <a:spcPts val="0"/>
                        </a:spcAft>
                        <a:buClr>
                          <a:schemeClr val="dk1"/>
                        </a:buClr>
                        <a:buSzPts val="2100"/>
                        <a:buFont typeface="Arial"/>
                        <a:buNone/>
                      </a:pPr>
                      <a:r>
                        <a:rPr b="1" lang="en-GB" sz="2100" u="none" cap="none" strike="noStrike">
                          <a:solidFill>
                            <a:schemeClr val="dk1"/>
                          </a:solidFill>
                        </a:rPr>
                        <a:t>BREAKEVEN POINT CALCULATION</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THE BREAKEVEN POINT SHOWS THE NUMBER OF UNITS THAT MUST BE SOLD FOR TOTAL REVENUE TO EQUAL TOTAL COSTS.</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FORMULA:</a:t>
                      </a:r>
                      <a:br>
                        <a:rPr b="1" lang="en-GB" sz="2100" u="none" cap="none" strike="noStrike">
                          <a:solidFill>
                            <a:schemeClr val="dk1"/>
                          </a:solidFill>
                        </a:rPr>
                      </a:br>
                      <a:r>
                        <a:rPr b="1" lang="en-GB" sz="2100" u="none" cap="none" strike="noStrike">
                          <a:solidFill>
                            <a:schemeClr val="dk1"/>
                          </a:solidFill>
                        </a:rPr>
                        <a:t>BREAKEVEN POINT (UNITS) =</a:t>
                      </a:r>
                      <a:br>
                        <a:rPr b="1" lang="en-GB" sz="2100" u="none" cap="none" strike="noStrike">
                          <a:solidFill>
                            <a:schemeClr val="dk1"/>
                          </a:solidFill>
                        </a:rPr>
                      </a:br>
                      <a:r>
                        <a:rPr b="1" lang="en-GB" sz="2100" u="none" cap="none" strike="noStrike">
                          <a:solidFill>
                            <a:schemeClr val="dk1"/>
                          </a:solidFill>
                        </a:rPr>
                        <a:t>FIXED COSTS ÷ (SELLING PRICE − VARIABLE COST)</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CALCULATION:</a:t>
                      </a:r>
                      <a:br>
                        <a:rPr b="1" lang="en-GB" sz="2100" u="none" cap="none" strike="noStrike">
                          <a:solidFill>
                            <a:schemeClr val="dk1"/>
                          </a:solidFill>
                        </a:rPr>
                      </a:br>
                      <a:r>
                        <a:rPr b="1" lang="en-GB" sz="2100" u="none" cap="none" strike="noStrike">
                          <a:solidFill>
                            <a:schemeClr val="dk1"/>
                          </a:solidFill>
                        </a:rPr>
                        <a:t>£30,000 ÷ (£1,399 − £1,100)</a:t>
                      </a:r>
                      <a:br>
                        <a:rPr b="1" lang="en-GB" sz="2100" u="none" cap="none" strike="noStrike">
                          <a:solidFill>
                            <a:schemeClr val="dk1"/>
                          </a:solidFill>
                        </a:rPr>
                      </a:br>
                      <a:r>
                        <a:rPr b="1" lang="en-GB" sz="2100" u="none" cap="none" strike="noStrike">
                          <a:solidFill>
                            <a:schemeClr val="dk1"/>
                          </a:solidFill>
                        </a:rPr>
                        <a:t>£30,000 ÷ £299</a:t>
                      </a:r>
                      <a:br>
                        <a:rPr b="1" lang="en-GB" sz="2100" u="none" cap="none" strike="noStrike">
                          <a:solidFill>
                            <a:schemeClr val="dk1"/>
                          </a:solidFill>
                        </a:rPr>
                      </a:br>
                      <a:r>
                        <a:rPr b="1" lang="en-GB" sz="2100" u="none" cap="none" strike="noStrike">
                          <a:solidFill>
                            <a:schemeClr val="dk1"/>
                          </a:solidFill>
                        </a:rPr>
                        <a:t>= 100.33 UNITS</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AS PART UNITS CANNOT BE SOLD, THE BREAKEVEN POINT IS ROUNDED UP TO 101 UNITS.</a:t>
                      </a:r>
                      <a:endParaRPr b="1" sz="2100" u="none" cap="none" strike="noStrike">
                        <a:solidFill>
                          <a:schemeClr val="dk1"/>
                        </a:solidFill>
                        <a:latin typeface="Arial"/>
                        <a:ea typeface="Arial"/>
                        <a:cs typeface="Arial"/>
                        <a:sym typeface="Arial"/>
                      </a:endParaRPr>
                    </a:p>
                  </a:txBody>
                  <a:tcPr marT="156500" marB="156500" marR="117375" marL="1173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2" name="Shape 642"/>
        <p:cNvGrpSpPr/>
        <p:nvPr/>
      </p:nvGrpSpPr>
      <p:grpSpPr>
        <a:xfrm>
          <a:off x="0" y="0"/>
          <a:ext cx="0" cy="0"/>
          <a:chOff x="0" y="0"/>
          <a:chExt cx="0" cy="0"/>
        </a:xfrm>
      </p:grpSpPr>
      <p:sp>
        <p:nvSpPr>
          <p:cNvPr id="643" name="Google Shape;643;p61"/>
          <p:cNvSpPr/>
          <p:nvPr/>
        </p:nvSpPr>
        <p:spPr>
          <a:xfrm>
            <a:off x="0" y="0"/>
            <a:ext cx="12192000" cy="685800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44" name="Google Shape;644;p61"/>
          <p:cNvSpPr/>
          <p:nvPr/>
        </p:nvSpPr>
        <p:spPr>
          <a:xfrm>
            <a:off x="477012" y="480060"/>
            <a:ext cx="11237976" cy="589788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45" name="Google Shape;645;p61"/>
          <p:cNvGraphicFramePr/>
          <p:nvPr/>
        </p:nvGraphicFramePr>
        <p:xfrm>
          <a:off x="643467" y="887635"/>
          <a:ext cx="3000000" cy="3000000"/>
        </p:xfrm>
        <a:graphic>
          <a:graphicData uri="http://schemas.openxmlformats.org/drawingml/2006/table">
            <a:tbl>
              <a:tblPr bandRow="1" firstCol="1" firstRow="1">
                <a:noFill/>
                <a:tableStyleId>{CCFE3B12-8877-4059-A091-84B4A071E251}</a:tableStyleId>
              </a:tblPr>
              <a:tblGrid>
                <a:gridCol w="10905075"/>
              </a:tblGrid>
              <a:tr h="5082725">
                <a:tc>
                  <a:txBody>
                    <a:bodyPr/>
                    <a:lstStyle/>
                    <a:p>
                      <a:pPr indent="0" lvl="0" marL="0" marR="0" rtl="0" algn="l">
                        <a:lnSpc>
                          <a:spcPct val="115000"/>
                        </a:lnSpc>
                        <a:spcBef>
                          <a:spcPts val="0"/>
                        </a:spcBef>
                        <a:spcAft>
                          <a:spcPts val="0"/>
                        </a:spcAft>
                        <a:buClr>
                          <a:schemeClr val="dk1"/>
                        </a:buClr>
                        <a:buSzPts val="2400"/>
                        <a:buFont typeface="Arial"/>
                        <a:buNone/>
                      </a:pPr>
                      <a:r>
                        <a:rPr b="1" lang="en-GB" sz="2400" u="none" cap="none" strike="noStrike">
                          <a:solidFill>
                            <a:schemeClr val="dk1"/>
                          </a:solidFill>
                        </a:rPr>
                        <a:t>MARGIN OF SAFETY</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THE MARGIN OF SAFETY SHOWS HOW MUCH SALES CAN FALL BEFORE THE BUSINESS REACHES THE BREAKEVEN POINT.</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FORMULA:</a:t>
                      </a:r>
                      <a:br>
                        <a:rPr b="1" lang="en-GB" sz="2400" u="none" cap="none" strike="noStrike">
                          <a:solidFill>
                            <a:schemeClr val="dk1"/>
                          </a:solidFill>
                        </a:rPr>
                      </a:br>
                      <a:r>
                        <a:rPr b="1" lang="en-GB" sz="2400" u="none" cap="none" strike="noStrike">
                          <a:solidFill>
                            <a:schemeClr val="dk1"/>
                          </a:solidFill>
                        </a:rPr>
                        <a:t>MARGIN OF SAFETY = ACTUAL SALES − BREAKEVEN SALES</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CALCULATION:</a:t>
                      </a:r>
                      <a:br>
                        <a:rPr b="1" lang="en-GB" sz="2400" u="none" cap="none" strike="noStrike">
                          <a:solidFill>
                            <a:schemeClr val="dk1"/>
                          </a:solidFill>
                        </a:rPr>
                      </a:br>
                      <a:r>
                        <a:rPr b="1" lang="en-GB" sz="2400" u="none" cap="none" strike="noStrike">
                          <a:solidFill>
                            <a:schemeClr val="dk1"/>
                          </a:solidFill>
                        </a:rPr>
                        <a:t>200 − 101 = 99 UNITS</a:t>
                      </a:r>
                      <a:endParaRPr/>
                    </a:p>
                    <a:p>
                      <a:pPr indent="0" lvl="0" marL="0" marR="0" rtl="0" algn="l">
                        <a:lnSpc>
                          <a:spcPct val="115000"/>
                        </a:lnSpc>
                        <a:spcBef>
                          <a:spcPts val="800"/>
                        </a:spcBef>
                        <a:spcAft>
                          <a:spcPts val="0"/>
                        </a:spcAft>
                        <a:buClr>
                          <a:schemeClr val="dk1"/>
                        </a:buClr>
                        <a:buSzPts val="2400"/>
                        <a:buFont typeface="Arial"/>
                        <a:buNone/>
                      </a:pPr>
                      <a:r>
                        <a:rPr b="1" lang="en-GB" sz="2400" u="none" cap="none" strike="noStrike">
                          <a:solidFill>
                            <a:schemeClr val="dk1"/>
                          </a:solidFill>
                        </a:rPr>
                        <a:t>THIS MEANS SALES COULD FALL BY 99 UNITS BEFORE MY COMPANY BEGINS TO MAKE A LOSS.</a:t>
                      </a:r>
                      <a:endParaRPr b="1" sz="2400" u="none" cap="none" strike="noStrike">
                        <a:solidFill>
                          <a:schemeClr val="dk1"/>
                        </a:solidFill>
                        <a:latin typeface="Arial"/>
                        <a:ea typeface="Arial"/>
                        <a:cs typeface="Arial"/>
                        <a:sym typeface="Arial"/>
                      </a:endParaRPr>
                    </a:p>
                  </a:txBody>
                  <a:tcPr marT="185425" marB="185425" marR="139050" marL="1390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7" name="Shape 167"/>
        <p:cNvGrpSpPr/>
        <p:nvPr/>
      </p:nvGrpSpPr>
      <p:grpSpPr>
        <a:xfrm>
          <a:off x="0" y="0"/>
          <a:ext cx="0" cy="0"/>
          <a:chOff x="0" y="0"/>
          <a:chExt cx="0" cy="0"/>
        </a:xfrm>
      </p:grpSpPr>
      <p:sp>
        <p:nvSpPr>
          <p:cNvPr id="168" name="Google Shape;168;p1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9" name="Google Shape;169;p17"/>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0" name="Google Shape;170;p17"/>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1" name="Google Shape;171;p17"/>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2" name="Google Shape;172;p17"/>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3" name="Google Shape;173;p17"/>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4" name="Google Shape;174;p17"/>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175" name="Google Shape;175;p17"/>
          <p:cNvGraphicFramePr/>
          <p:nvPr/>
        </p:nvGraphicFramePr>
        <p:xfrm>
          <a:off x="1524042" y="643467"/>
          <a:ext cx="3000000" cy="3000000"/>
        </p:xfrm>
        <a:graphic>
          <a:graphicData uri="http://schemas.openxmlformats.org/drawingml/2006/table">
            <a:tbl>
              <a:tblPr bandRow="1" firstRow="1">
                <a:solidFill>
                  <a:srgbClr val="F7F7F7"/>
                </a:solidFill>
                <a:tableStyleId>{CCFE3B12-8877-4059-A091-84B4A071E251}</a:tableStyleId>
              </a:tblPr>
              <a:tblGrid>
                <a:gridCol w="9143925"/>
              </a:tblGrid>
              <a:tr h="671625">
                <a:tc>
                  <a:txBody>
                    <a:bodyPr/>
                    <a:lstStyle/>
                    <a:p>
                      <a:pPr indent="0" lvl="0" marL="0" marR="0" rtl="0" algn="l">
                        <a:lnSpc>
                          <a:spcPct val="112500"/>
                        </a:lnSpc>
                        <a:spcBef>
                          <a:spcPts val="0"/>
                        </a:spcBef>
                        <a:spcAft>
                          <a:spcPts val="0"/>
                        </a:spcAft>
                        <a:buClr>
                          <a:schemeClr val="dk1"/>
                        </a:buClr>
                        <a:buSzPts val="1200"/>
                        <a:buFont typeface="Arial"/>
                        <a:buNone/>
                      </a:pPr>
                      <a:r>
                        <a:rPr b="1" i="0" lang="en-GB" sz="1200" u="none" cap="none" strike="noStrike">
                          <a:solidFill>
                            <a:schemeClr val="dk1"/>
                          </a:solidFill>
                          <a:latin typeface="Arial"/>
                          <a:ea typeface="Arial"/>
                          <a:cs typeface="Arial"/>
                          <a:sym typeface="Arial"/>
                        </a:rPr>
                        <a:t>CALCULATIONS  </a:t>
                      </a:r>
                      <a:endParaRPr b="1" i="0" sz="1200" u="none" cap="none" strike="noStrike">
                        <a:solidFill>
                          <a:schemeClr val="dk1"/>
                        </a:solidFill>
                      </a:endParaRPr>
                    </a:p>
                    <a:p>
                      <a:pPr indent="0" lvl="0" marL="0" marR="0" rtl="0" algn="l">
                        <a:lnSpc>
                          <a:spcPct val="112500"/>
                        </a:lnSpc>
                        <a:spcBef>
                          <a:spcPts val="0"/>
                        </a:spcBef>
                        <a:spcAft>
                          <a:spcPts val="0"/>
                        </a:spcAft>
                        <a:buClr>
                          <a:schemeClr val="dk1"/>
                        </a:buClr>
                        <a:buSzPts val="1200"/>
                        <a:buFont typeface="Arial"/>
                        <a:buNone/>
                      </a:pPr>
                      <a:r>
                        <a:rPr b="1" i="0" lang="en-GB" sz="1200" u="none" cap="none" strike="noStrike">
                          <a:solidFill>
                            <a:schemeClr val="dk1"/>
                          </a:solidFill>
                          <a:latin typeface="Arial"/>
                          <a:ea typeface="Arial"/>
                          <a:cs typeface="Arial"/>
                          <a:sym typeface="Arial"/>
                        </a:rPr>
                        <a:t>VARIABLE COSTS  </a:t>
                      </a:r>
                      <a:endParaRPr b="1" i="0" sz="1200" u="none" cap="none" strike="noStrike">
                        <a:solidFill>
                          <a:schemeClr val="dk1"/>
                        </a:solidFill>
                      </a:endParaRPr>
                    </a:p>
                  </a:txBody>
                  <a:tcPr marT="138225" marB="138225" marR="138225" marL="1382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4312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Formula: </a:t>
                      </a:r>
                      <a:endParaRPr b="0" i="0" sz="1600" u="none" cap="none" strike="noStrike">
                        <a:solidFill>
                          <a:schemeClr val="dk1"/>
                        </a:solidFill>
                      </a:endParaRPr>
                    </a:p>
                    <a:p>
                      <a:pPr indent="0" lvl="0" marL="0" marR="0" rtl="0" algn="ctr">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Total Variable costs = Variable cost per unit x Number of units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7F7F7"/>
                    </a:solidFill>
                  </a:tcPr>
                </a:tc>
              </a:tr>
              <a:tr h="36397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Example for 200 units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363975">
                <a:tc>
                  <a:txBody>
                    <a:bodyPr/>
                    <a:lstStyle/>
                    <a:p>
                      <a:pPr indent="0" lvl="0" marL="0" marR="0" rtl="0" algn="ctr">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£1,100 X 200 = £220,000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7F7F7"/>
                    </a:solidFill>
                  </a:tcPr>
                </a:tc>
              </a:tr>
              <a:tr h="54312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Calculations  </a:t>
                      </a:r>
                      <a:endParaRPr b="0" i="0" sz="1600" u="none" cap="none" strike="noStrike">
                        <a:solidFill>
                          <a:schemeClr val="dk1"/>
                        </a:solidFill>
                      </a:endParaRPr>
                    </a:p>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Total costs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54312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Formula: </a:t>
                      </a:r>
                      <a:endParaRPr b="0" i="0" sz="1600" u="none" cap="none" strike="noStrike">
                        <a:solidFill>
                          <a:schemeClr val="dk1"/>
                        </a:solidFill>
                      </a:endParaRPr>
                    </a:p>
                    <a:p>
                      <a:pPr indent="0" lvl="0" marL="0" marR="0" rtl="0" algn="ctr">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Total costs = Fixed costs + Variable costs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7F7F7"/>
                    </a:solidFill>
                  </a:tcPr>
                </a:tc>
              </a:tr>
              <a:tr h="36397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Example for 200 units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363975">
                <a:tc>
                  <a:txBody>
                    <a:bodyPr/>
                    <a:lstStyle/>
                    <a:p>
                      <a:pPr indent="0" lvl="0" marL="0" marR="0" rtl="0" algn="ctr">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£20,000 + £220,000 = £240,000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7F7F7"/>
                    </a:solidFill>
                  </a:tcPr>
                </a:tc>
              </a:tr>
              <a:tr h="54312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Calculations  </a:t>
                      </a:r>
                      <a:endParaRPr b="0" i="0" sz="1600" u="none" cap="none" strike="noStrike">
                        <a:solidFill>
                          <a:schemeClr val="dk1"/>
                        </a:solidFill>
                      </a:endParaRPr>
                    </a:p>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Revenue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36397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Example for 200 units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7F7F7"/>
                    </a:solidFill>
                  </a:tcPr>
                </a:tc>
              </a:tr>
              <a:tr h="543125">
                <a:tc>
                  <a:txBody>
                    <a:bodyPr/>
                    <a:lstStyle/>
                    <a:p>
                      <a:pPr indent="0" lvl="0" marL="0" marR="0" rtl="0" algn="l">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Formula: </a:t>
                      </a:r>
                      <a:endParaRPr b="0" i="0" sz="1600" u="none" cap="none" strike="noStrike">
                        <a:solidFill>
                          <a:schemeClr val="dk1"/>
                        </a:solidFill>
                      </a:endParaRPr>
                    </a:p>
                    <a:p>
                      <a:pPr indent="0" lvl="0" marL="0" marR="0" rtl="0" algn="ctr">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Revenue = Sales Volume x Selling price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363975">
                <a:tc>
                  <a:txBody>
                    <a:bodyPr/>
                    <a:lstStyle/>
                    <a:p>
                      <a:pPr indent="0" lvl="0" marL="0" marR="0" rtl="0" algn="ctr">
                        <a:lnSpc>
                          <a:spcPct val="84375"/>
                        </a:lnSpc>
                        <a:spcBef>
                          <a:spcPts val="0"/>
                        </a:spcBef>
                        <a:spcAft>
                          <a:spcPts val="0"/>
                        </a:spcAft>
                        <a:buClr>
                          <a:schemeClr val="dk1"/>
                        </a:buClr>
                        <a:buSzPts val="1600"/>
                        <a:buFont typeface="Arial"/>
                        <a:buNone/>
                      </a:pPr>
                      <a:r>
                        <a:rPr b="0" i="0" lang="en-GB" sz="1600" u="none" cap="none" strike="noStrike">
                          <a:solidFill>
                            <a:schemeClr val="dk1"/>
                          </a:solidFill>
                          <a:latin typeface="Arial"/>
                          <a:ea typeface="Arial"/>
                          <a:cs typeface="Arial"/>
                          <a:sym typeface="Arial"/>
                        </a:rPr>
                        <a:t>200 x £1,399 = £279,800 </a:t>
                      </a:r>
                      <a:endParaRPr b="0" i="0" sz="1600" u="none" cap="none" strike="noStrike">
                        <a:solidFill>
                          <a:schemeClr val="dk1"/>
                        </a:solidFill>
                      </a:endParaRPr>
                    </a:p>
                  </a:txBody>
                  <a:tcPr marT="46075" marB="92150" marR="67200" marL="672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solidFill>
                      <a:srgbClr val="F7F7F7"/>
                    </a:solidFill>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9" name="Shape 649"/>
        <p:cNvGrpSpPr/>
        <p:nvPr/>
      </p:nvGrpSpPr>
      <p:grpSpPr>
        <a:xfrm>
          <a:off x="0" y="0"/>
          <a:ext cx="0" cy="0"/>
          <a:chOff x="0" y="0"/>
          <a:chExt cx="0" cy="0"/>
        </a:xfrm>
      </p:grpSpPr>
      <p:sp>
        <p:nvSpPr>
          <p:cNvPr id="650" name="Google Shape;650;p6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51" name="Google Shape;651;p62"/>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52" name="Google Shape;652;p62"/>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53" name="Google Shape;653;p62"/>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54" name="Google Shape;654;p62"/>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55" name="Google Shape;655;p62"/>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656" name="Google Shape;656;p62"/>
          <p:cNvPicPr preferRelativeResize="0"/>
          <p:nvPr>
            <p:ph idx="1" type="body"/>
          </p:nvPr>
        </p:nvPicPr>
        <p:blipFill rotWithShape="1">
          <a:blip r:embed="rId3">
            <a:alphaModFix/>
          </a:blip>
          <a:srcRect b="0" l="0" r="0" t="0"/>
          <a:stretch/>
        </p:blipFill>
        <p:spPr>
          <a:xfrm>
            <a:off x="1843278" y="643467"/>
            <a:ext cx="8505444" cy="5571065"/>
          </a:xfrm>
          <a:prstGeom prst="rect">
            <a:avLst/>
          </a:prstGeom>
          <a:noFill/>
          <a:ln>
            <a:noFill/>
          </a:ln>
        </p:spPr>
      </p:pic>
      <p:sp>
        <p:nvSpPr>
          <p:cNvPr id="657" name="Google Shape;657;p62"/>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1" name="Shape 661"/>
        <p:cNvGrpSpPr/>
        <p:nvPr/>
      </p:nvGrpSpPr>
      <p:grpSpPr>
        <a:xfrm>
          <a:off x="0" y="0"/>
          <a:ext cx="0" cy="0"/>
          <a:chOff x="0" y="0"/>
          <a:chExt cx="0" cy="0"/>
        </a:xfrm>
      </p:grpSpPr>
      <p:sp>
        <p:nvSpPr>
          <p:cNvPr id="662" name="Google Shape;662;p6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63" name="Google Shape;663;p63"/>
          <p:cNvSpPr/>
          <p:nvPr/>
        </p:nvSpPr>
        <p:spPr>
          <a:xfrm>
            <a:off x="-2" y="0"/>
            <a:ext cx="12192001" cy="1696413"/>
          </a:xfrm>
          <a:prstGeom prst="rect">
            <a:avLst/>
          </a:prstGeom>
          <a:solidFill>
            <a:schemeClr val="lt1"/>
          </a:solidFill>
          <a:ln>
            <a:noFill/>
          </a:ln>
          <a:effectLst>
            <a:outerShdw blurRad="304800" sx="92000" rotWithShape="0" algn="t" dir="5460000" dist="114300" sy="92000">
              <a:srgbClr val="000000">
                <a:alpha val="1411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64" name="Google Shape;664;p63"/>
          <p:cNvGraphicFramePr/>
          <p:nvPr/>
        </p:nvGraphicFramePr>
        <p:xfrm>
          <a:off x="1934338" y="2122098"/>
          <a:ext cx="3000000" cy="3000000"/>
        </p:xfrm>
        <a:graphic>
          <a:graphicData uri="http://schemas.openxmlformats.org/drawingml/2006/table">
            <a:tbl>
              <a:tblPr bandRow="1" firstCol="1" firstRow="1">
                <a:noFill/>
                <a:tableStyleId>{CCFE3B12-8877-4059-A091-84B4A071E251}</a:tableStyleId>
              </a:tblPr>
              <a:tblGrid>
                <a:gridCol w="8323325"/>
              </a:tblGrid>
              <a:tr h="1217475">
                <a:tc>
                  <a:txBody>
                    <a:bodyPr/>
                    <a:lstStyle/>
                    <a:p>
                      <a:pPr indent="0" lvl="0" marL="0" marR="0" rtl="0" algn="l">
                        <a:lnSpc>
                          <a:spcPct val="115000"/>
                        </a:lnSpc>
                        <a:spcBef>
                          <a:spcPts val="0"/>
                        </a:spcBef>
                        <a:spcAft>
                          <a:spcPts val="0"/>
                        </a:spcAft>
                        <a:buClr>
                          <a:srgbClr val="3F3F3F"/>
                        </a:buClr>
                        <a:buSzPts val="1600"/>
                        <a:buFont typeface="Arial"/>
                        <a:buNone/>
                      </a:pPr>
                      <a:r>
                        <a:rPr b="1" lang="en-GB" sz="1600" u="none" cap="none" strike="noStrike">
                          <a:solidFill>
                            <a:srgbClr val="3F3F3F"/>
                          </a:solidFill>
                        </a:rPr>
                        <a:t>Pricing Strategy</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600" u="none" cap="none" strike="noStrike">
                          <a:solidFill>
                            <a:srgbClr val="3F3F3F"/>
                          </a:solidFill>
                        </a:rPr>
                        <a:t>Shows that lower price increases breakeven</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600" u="none" cap="none" strike="noStrike">
                          <a:solidFill>
                            <a:srgbClr val="3F3F3F"/>
                          </a:solidFill>
                        </a:rPr>
                        <a:t>Helps decide if discounts are safe</a:t>
                      </a:r>
                      <a:endParaRPr b="1" sz="1600" u="none" cap="none" strike="noStrike">
                        <a:solidFill>
                          <a:srgbClr val="3F3F3F"/>
                        </a:solidFill>
                        <a:latin typeface="Arial"/>
                        <a:ea typeface="Arial"/>
                        <a:cs typeface="Arial"/>
                        <a:sym typeface="Arial"/>
                      </a:endParaRPr>
                    </a:p>
                  </a:txBody>
                  <a:tcPr marT="82400" marB="82400" marR="123600" marL="1648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7C6C1"/>
                      </a:solidFill>
                      <a:prstDash val="solid"/>
                      <a:round/>
                      <a:headEnd len="sm" w="sm" type="none"/>
                      <a:tailEnd len="sm" w="sm" type="none"/>
                    </a:lnB>
                  </a:tcPr>
                </a:tc>
              </a:tr>
              <a:tr h="985100">
                <a:tc>
                  <a:txBody>
                    <a:bodyPr/>
                    <a:lstStyle/>
                    <a:p>
                      <a:pPr indent="0" lvl="0" marL="0" marR="0" rtl="0" algn="l">
                        <a:lnSpc>
                          <a:spcPct val="115000"/>
                        </a:lnSpc>
                        <a:spcBef>
                          <a:spcPts val="0"/>
                        </a:spcBef>
                        <a:spcAft>
                          <a:spcPts val="0"/>
                        </a:spcAft>
                        <a:buClr>
                          <a:srgbClr val="3F3F3F"/>
                        </a:buClr>
                        <a:buSzPts val="1200"/>
                        <a:buFont typeface="Arial"/>
                        <a:buNone/>
                      </a:pPr>
                      <a:r>
                        <a:rPr b="1" lang="en-GB" sz="1200" u="none" cap="none" strike="noStrike">
                          <a:solidFill>
                            <a:srgbClr val="3F3F3F"/>
                          </a:solidFill>
                        </a:rPr>
                        <a:t>Cost Control</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200" u="none" cap="none" strike="noStrike">
                          <a:solidFill>
                            <a:srgbClr val="3F3F3F"/>
                          </a:solidFill>
                        </a:rPr>
                        <a:t>Shows if variable or fixed costs are too high</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200" u="none" cap="none" strike="noStrike">
                          <a:solidFill>
                            <a:srgbClr val="3F3F3F"/>
                          </a:solidFill>
                        </a:rPr>
                        <a:t>Helps choose cheaper suppliers</a:t>
                      </a:r>
                      <a:endParaRPr b="1" sz="1200" u="none" cap="none" strike="noStrike">
                        <a:solidFill>
                          <a:srgbClr val="3F3F3F"/>
                        </a:solidFill>
                        <a:latin typeface="Arial"/>
                        <a:ea typeface="Arial"/>
                        <a:cs typeface="Arial"/>
                        <a:sym typeface="Arial"/>
                      </a:endParaRPr>
                    </a:p>
                  </a:txBody>
                  <a:tcPr marT="82400" marB="82400" marR="123600" marL="164800">
                    <a:lnL cap="flat" cmpd="sng" w="9525">
                      <a:solidFill>
                        <a:srgbClr val="000000">
                          <a:alpha val="0"/>
                        </a:srgbClr>
                      </a:solidFill>
                      <a:prstDash val="solid"/>
                      <a:round/>
                      <a:headEnd len="sm" w="sm" type="none"/>
                      <a:tailEnd len="sm" w="sm" type="none"/>
                    </a:lnL>
                    <a:lnR cap="flat" cmpd="sng" w="9525">
                      <a:solidFill>
                        <a:srgbClr val="C7C6C1"/>
                      </a:solidFill>
                      <a:prstDash val="solid"/>
                      <a:round/>
                      <a:headEnd len="sm" w="sm" type="none"/>
                      <a:tailEnd len="sm" w="sm" type="none"/>
                    </a:lnR>
                    <a:lnT cap="flat" cmpd="sng" w="9525">
                      <a:solidFill>
                        <a:srgbClr val="C7C6C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88225">
                <a:tc>
                  <a:txBody>
                    <a:bodyPr/>
                    <a:lstStyle/>
                    <a:p>
                      <a:pPr indent="0" lvl="0" marL="0" marR="0" rtl="0" algn="l">
                        <a:lnSpc>
                          <a:spcPct val="115000"/>
                        </a:lnSpc>
                        <a:spcBef>
                          <a:spcPts val="0"/>
                        </a:spcBef>
                        <a:spcAft>
                          <a:spcPts val="0"/>
                        </a:spcAft>
                        <a:buClr>
                          <a:srgbClr val="3F3F3F"/>
                        </a:buClr>
                        <a:buSzPts val="1200"/>
                        <a:buFont typeface="Arial"/>
                        <a:buNone/>
                      </a:pPr>
                      <a:r>
                        <a:rPr b="1" lang="en-GB" sz="1200" u="none" cap="none" strike="noStrike">
                          <a:solidFill>
                            <a:srgbClr val="3F3F3F"/>
                          </a:solidFill>
                        </a:rPr>
                        <a:t>Sales Targets</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200" u="none" cap="none" strike="noStrike">
                          <a:solidFill>
                            <a:srgbClr val="3F3F3F"/>
                          </a:solidFill>
                        </a:rPr>
                        <a:t>Helps set a minimum target: 67 units per month</a:t>
                      </a:r>
                      <a:endParaRPr b="1" sz="1200" u="none" cap="none" strike="noStrike">
                        <a:solidFill>
                          <a:srgbClr val="3F3F3F"/>
                        </a:solidFill>
                        <a:latin typeface="Arial"/>
                        <a:ea typeface="Arial"/>
                        <a:cs typeface="Arial"/>
                        <a:sym typeface="Arial"/>
                      </a:endParaRPr>
                    </a:p>
                  </a:txBody>
                  <a:tcPr marT="82400" marB="82400" marR="123600" marL="164800">
                    <a:lnL cap="flat" cmpd="sng" w="9525">
                      <a:solidFill>
                        <a:srgbClr val="000000">
                          <a:alpha val="0"/>
                        </a:srgbClr>
                      </a:solidFill>
                      <a:prstDash val="solid"/>
                      <a:round/>
                      <a:headEnd len="sm" w="sm" type="none"/>
                      <a:tailEnd len="sm" w="sm" type="none"/>
                    </a:lnL>
                    <a:lnR cap="flat" cmpd="sng" w="9525">
                      <a:solidFill>
                        <a:srgbClr val="C7C6C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85100">
                <a:tc>
                  <a:txBody>
                    <a:bodyPr/>
                    <a:lstStyle/>
                    <a:p>
                      <a:pPr indent="0" lvl="0" marL="0" marR="0" rtl="0" algn="l">
                        <a:lnSpc>
                          <a:spcPct val="115000"/>
                        </a:lnSpc>
                        <a:spcBef>
                          <a:spcPts val="0"/>
                        </a:spcBef>
                        <a:spcAft>
                          <a:spcPts val="0"/>
                        </a:spcAft>
                        <a:buClr>
                          <a:srgbClr val="3F3F3F"/>
                        </a:buClr>
                        <a:buSzPts val="1200"/>
                        <a:buFont typeface="Arial"/>
                        <a:buNone/>
                      </a:pPr>
                      <a:r>
                        <a:rPr b="1" lang="en-GB" sz="1200" u="none" cap="none" strike="noStrike">
                          <a:solidFill>
                            <a:srgbClr val="3F3F3F"/>
                          </a:solidFill>
                        </a:rPr>
                        <a:t>Risk Assessment</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200" u="none" cap="none" strike="noStrike">
                          <a:solidFill>
                            <a:srgbClr val="3F3F3F"/>
                          </a:solidFill>
                        </a:rPr>
                        <a:t>Margin of safety is 133 units, so risk is low</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1200" u="none" cap="none" strike="noStrike">
                          <a:solidFill>
                            <a:srgbClr val="3F3F3F"/>
                          </a:solidFill>
                        </a:rPr>
                        <a:t>If sales fall below 67 units, my company will make a loss</a:t>
                      </a:r>
                      <a:endParaRPr b="1" sz="1200" u="none" cap="none" strike="noStrike">
                        <a:solidFill>
                          <a:srgbClr val="3F3F3F"/>
                        </a:solidFill>
                        <a:latin typeface="Arial"/>
                        <a:ea typeface="Arial"/>
                        <a:cs typeface="Arial"/>
                        <a:sym typeface="Arial"/>
                      </a:endParaRPr>
                    </a:p>
                  </a:txBody>
                  <a:tcPr marT="82400" marB="82400" marR="123600" marL="164800">
                    <a:lnL cap="flat" cmpd="sng" w="9525">
                      <a:solidFill>
                        <a:srgbClr val="000000">
                          <a:alpha val="0"/>
                        </a:srgbClr>
                      </a:solidFill>
                      <a:prstDash val="solid"/>
                      <a:round/>
                      <a:headEnd len="sm" w="sm" type="none"/>
                      <a:tailEnd len="sm" w="sm" type="none"/>
                    </a:lnL>
                    <a:lnR cap="flat" cmpd="sng" w="9525">
                      <a:solidFill>
                        <a:srgbClr val="C7C6C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8" name="Shape 668"/>
        <p:cNvGrpSpPr/>
        <p:nvPr/>
      </p:nvGrpSpPr>
      <p:grpSpPr>
        <a:xfrm>
          <a:off x="0" y="0"/>
          <a:ext cx="0" cy="0"/>
          <a:chOff x="0" y="0"/>
          <a:chExt cx="0" cy="0"/>
        </a:xfrm>
      </p:grpSpPr>
      <p:sp>
        <p:nvSpPr>
          <p:cNvPr id="669" name="Google Shape;669;p6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70" name="Google Shape;670;p64"/>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71" name="Google Shape;671;p64"/>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72" name="Google Shape;672;p64"/>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73" name="Google Shape;673;p64"/>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74" name="Google Shape;674;p64"/>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75" name="Google Shape;675;p64"/>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76" name="Google Shape;676;p64"/>
          <p:cNvGraphicFramePr/>
          <p:nvPr/>
        </p:nvGraphicFramePr>
        <p:xfrm>
          <a:off x="1105911" y="643467"/>
          <a:ext cx="3000000" cy="3000000"/>
        </p:xfrm>
        <a:graphic>
          <a:graphicData uri="http://schemas.openxmlformats.org/drawingml/2006/table">
            <a:tbl>
              <a:tblPr bandRow="1" firstCol="1" firstRow="1">
                <a:noFill/>
                <a:tableStyleId>{CCFE3B12-8877-4059-A091-84B4A071E251}</a:tableStyleId>
              </a:tblPr>
              <a:tblGrid>
                <a:gridCol w="9980175"/>
              </a:tblGrid>
              <a:tr h="1306475">
                <a:tc>
                  <a:txBody>
                    <a:bodyPr/>
                    <a:lstStyle/>
                    <a:p>
                      <a:pPr indent="0" lvl="0" marL="0" marR="0" rtl="0" algn="l">
                        <a:lnSpc>
                          <a:spcPct val="115000"/>
                        </a:lnSpc>
                        <a:spcBef>
                          <a:spcPts val="0"/>
                        </a:spcBef>
                        <a:spcAft>
                          <a:spcPts val="0"/>
                        </a:spcAft>
                        <a:buClr>
                          <a:srgbClr val="3F3F3F"/>
                        </a:buClr>
                        <a:buSzPts val="2400"/>
                        <a:buFont typeface="Arial"/>
                        <a:buNone/>
                      </a:pPr>
                      <a:r>
                        <a:rPr b="1" lang="en-GB" sz="2400" u="none" cap="none" strike="noStrike">
                          <a:solidFill>
                            <a:srgbClr val="3F3F3F"/>
                          </a:solidFill>
                        </a:rPr>
                        <a:t>Planning and Forecasting</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2400" u="none" cap="none" strike="noStrike">
                          <a:solidFill>
                            <a:srgbClr val="3F3F3F"/>
                          </a:solidFill>
                        </a:rPr>
                        <a:t>Helps plan production levels and monthly budgets</a:t>
                      </a:r>
                      <a:endParaRPr b="1" sz="2400" u="none" cap="none" strike="noStrike">
                        <a:solidFill>
                          <a:srgbClr val="3F3F3F"/>
                        </a:solidFill>
                        <a:latin typeface="Arial"/>
                        <a:ea typeface="Arial"/>
                        <a:cs typeface="Arial"/>
                        <a:sym typeface="Arial"/>
                      </a:endParaRPr>
                    </a:p>
                  </a:txBody>
                  <a:tcPr marT="143625" marB="143625" marR="430875" marL="287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8DCDC"/>
                      </a:solidFill>
                      <a:prstDash val="solid"/>
                      <a:round/>
                      <a:headEnd len="sm" w="sm" type="none"/>
                      <a:tailEnd len="sm" w="sm" type="none"/>
                    </a:lnB>
                  </a:tcPr>
                </a:tc>
              </a:tr>
              <a:tr h="1306475">
                <a:tc>
                  <a:txBody>
                    <a:bodyPr/>
                    <a:lstStyle/>
                    <a:p>
                      <a:pPr indent="0" lvl="0" marL="0" marR="0" rtl="0" algn="l">
                        <a:lnSpc>
                          <a:spcPct val="115000"/>
                        </a:lnSpc>
                        <a:spcBef>
                          <a:spcPts val="0"/>
                        </a:spcBef>
                        <a:spcAft>
                          <a:spcPts val="0"/>
                        </a:spcAft>
                        <a:buClr>
                          <a:srgbClr val="3F3F3F"/>
                        </a:buClr>
                        <a:buSzPts val="2400"/>
                        <a:buFont typeface="Arial"/>
                        <a:buNone/>
                      </a:pPr>
                      <a:r>
                        <a:rPr b="1" lang="en-GB" sz="2400" u="none" cap="none" strike="noStrike">
                          <a:solidFill>
                            <a:srgbClr val="3F3F3F"/>
                          </a:solidFill>
                        </a:rPr>
                        <a:t>Investor Confidence</a:t>
                      </a:r>
                      <a:endParaRPr/>
                    </a:p>
                    <a:p>
                      <a:pPr indent="-342900" lvl="0" marL="342900" marR="0" rtl="0" algn="l">
                        <a:lnSpc>
                          <a:spcPct val="115000"/>
                        </a:lnSpc>
                        <a:spcBef>
                          <a:spcPts val="800"/>
                        </a:spcBef>
                        <a:spcAft>
                          <a:spcPts val="0"/>
                        </a:spcAft>
                        <a:buClr>
                          <a:srgbClr val="3F3F3F"/>
                        </a:buClr>
                        <a:buSzPts val="1000"/>
                        <a:buFont typeface="Noto Sans Symbols"/>
                        <a:buChar char="∙"/>
                      </a:pPr>
                      <a:r>
                        <a:rPr b="1" lang="en-GB" sz="2400" u="none" cap="none" strike="noStrike">
                          <a:solidFill>
                            <a:srgbClr val="3F3F3F"/>
                          </a:solidFill>
                        </a:rPr>
                        <a:t>Shows the business understands costs and profit clearly</a:t>
                      </a:r>
                      <a:endParaRPr b="1" sz="2400" u="none" cap="none" strike="noStrike">
                        <a:solidFill>
                          <a:srgbClr val="3F3F3F"/>
                        </a:solidFill>
                        <a:latin typeface="Arial"/>
                        <a:ea typeface="Arial"/>
                        <a:cs typeface="Arial"/>
                        <a:sym typeface="Arial"/>
                      </a:endParaRPr>
                    </a:p>
                  </a:txBody>
                  <a:tcPr marT="143625" marB="143625" marR="430875" marL="287250">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D8DCDC"/>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958125">
                <a:tc>
                  <a:txBody>
                    <a:bodyPr/>
                    <a:lstStyle/>
                    <a:p>
                      <a:pPr indent="0" lvl="0" marL="0" marR="0" rtl="0" algn="l">
                        <a:lnSpc>
                          <a:spcPct val="115000"/>
                        </a:lnSpc>
                        <a:spcBef>
                          <a:spcPts val="0"/>
                        </a:spcBef>
                        <a:spcAft>
                          <a:spcPts val="0"/>
                        </a:spcAft>
                        <a:buClr>
                          <a:srgbClr val="3F3F3F"/>
                        </a:buClr>
                        <a:buSzPts val="2400"/>
                        <a:buFont typeface="Arial"/>
                        <a:buNone/>
                      </a:pPr>
                      <a:r>
                        <a:rPr b="1" lang="en-GB" sz="2400" u="none" cap="none" strike="noStrike">
                          <a:solidFill>
                            <a:srgbClr val="3F3F3F"/>
                          </a:solidFill>
                        </a:rPr>
                        <a:t> Conclusion</a:t>
                      </a:r>
                      <a:endParaRPr/>
                    </a:p>
                    <a:p>
                      <a:pPr indent="0" lvl="0" marL="0" marR="0" rtl="0" algn="l">
                        <a:lnSpc>
                          <a:spcPct val="115000"/>
                        </a:lnSpc>
                        <a:spcBef>
                          <a:spcPts val="800"/>
                        </a:spcBef>
                        <a:spcAft>
                          <a:spcPts val="0"/>
                        </a:spcAft>
                        <a:buClr>
                          <a:srgbClr val="3F3F3F"/>
                        </a:buClr>
                        <a:buSzPts val="2400"/>
                        <a:buFont typeface="Arial"/>
                        <a:buNone/>
                      </a:pPr>
                      <a:r>
                        <a:rPr b="1" lang="en-GB" sz="2400" u="none" cap="none" strike="noStrike">
                          <a:solidFill>
                            <a:srgbClr val="3F3F3F"/>
                          </a:solidFill>
                        </a:rPr>
                        <a:t>This breakeven analysis shows My company must sell at least 67 units of iPhone 18 Pro Max each month to avoid losses. With expected sales of 200 units, my company is likely to make £39,800 profit per month. The margin of safety is 133 units, which shows low financial risk and good profit potential.</a:t>
                      </a:r>
                      <a:endParaRPr b="1" sz="2400" u="none" cap="none" strike="noStrike">
                        <a:solidFill>
                          <a:srgbClr val="3F3F3F"/>
                        </a:solidFill>
                        <a:latin typeface="Arial"/>
                        <a:ea typeface="Arial"/>
                        <a:cs typeface="Arial"/>
                        <a:sym typeface="Arial"/>
                      </a:endParaRPr>
                    </a:p>
                  </a:txBody>
                  <a:tcPr marT="143625" marB="143625" marR="430875" marL="287250">
                    <a:lnL cap="flat" cmpd="sng" w="9525">
                      <a:solidFill>
                        <a:srgbClr val="000000">
                          <a:alpha val="0"/>
                        </a:srgbClr>
                      </a:solidFill>
                      <a:prstDash val="solid"/>
                      <a:round/>
                      <a:headEnd len="sm" w="sm" type="none"/>
                      <a:tailEnd len="sm" w="sm" type="none"/>
                    </a:lnL>
                    <a:lnR cap="flat" cmpd="sng" w="9525">
                      <a:solidFill>
                        <a:srgbClr val="D8DCDC"/>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0" name="Shape 680"/>
        <p:cNvGrpSpPr/>
        <p:nvPr/>
      </p:nvGrpSpPr>
      <p:grpSpPr>
        <a:xfrm>
          <a:off x="0" y="0"/>
          <a:ext cx="0" cy="0"/>
          <a:chOff x="0" y="0"/>
          <a:chExt cx="0" cy="0"/>
        </a:xfrm>
      </p:grpSpPr>
      <p:sp>
        <p:nvSpPr>
          <p:cNvPr id="681" name="Google Shape;681;p6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82" name="Google Shape;682;p65"/>
          <p:cNvSpPr/>
          <p:nvPr/>
        </p:nvSpPr>
        <p:spPr>
          <a:xfrm>
            <a:off x="-2" y="0"/>
            <a:ext cx="12192001" cy="1696413"/>
          </a:xfrm>
          <a:prstGeom prst="rect">
            <a:avLst/>
          </a:prstGeom>
          <a:solidFill>
            <a:schemeClr val="lt1"/>
          </a:solidFill>
          <a:ln>
            <a:noFill/>
          </a:ln>
          <a:effectLst>
            <a:outerShdw blurRad="304800" sx="92000" rotWithShape="0" algn="t" dir="5460000" dist="114300" sy="92000">
              <a:srgbClr val="000000">
                <a:alpha val="1411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83" name="Google Shape;683;p65"/>
          <p:cNvGraphicFramePr/>
          <p:nvPr/>
        </p:nvGraphicFramePr>
        <p:xfrm>
          <a:off x="1250830" y="2373633"/>
          <a:ext cx="3000000" cy="3000000"/>
        </p:xfrm>
        <a:graphic>
          <a:graphicData uri="http://schemas.openxmlformats.org/drawingml/2006/table">
            <a:tbl>
              <a:tblPr bandRow="1" firstCol="1" firstRow="1">
                <a:noFill/>
                <a:tableStyleId>{CCFE3B12-8877-4059-A091-84B4A071E251}</a:tableStyleId>
              </a:tblPr>
              <a:tblGrid>
                <a:gridCol w="9690350"/>
              </a:tblGrid>
              <a:tr h="3372850">
                <a:tc>
                  <a:txBody>
                    <a:bodyPr/>
                    <a:lstStyle/>
                    <a:p>
                      <a:pPr indent="0" lvl="0" marL="0" marR="0" rtl="0" algn="l">
                        <a:lnSpc>
                          <a:spcPct val="115000"/>
                        </a:lnSpc>
                        <a:spcBef>
                          <a:spcPts val="0"/>
                        </a:spcBef>
                        <a:spcAft>
                          <a:spcPts val="0"/>
                        </a:spcAft>
                        <a:buClr>
                          <a:srgbClr val="3F3F3F"/>
                        </a:buClr>
                        <a:buSzPts val="2800"/>
                        <a:buFont typeface="Arial"/>
                        <a:buNone/>
                      </a:pPr>
                      <a:r>
                        <a:rPr b="1" lang="en-GB" sz="2800" u="none" cap="none" strike="noStrike">
                          <a:solidFill>
                            <a:srgbClr val="3F3F3F"/>
                          </a:solidFill>
                        </a:rPr>
                        <a:t>Evaluate: How Breakeven Analysis Informs Business Decisions Breakeven analysis is useful because it supports decision-making by showing the relationship between price, costs, and sales volume. However, it has limitations, so it should be used alongside other data.</a:t>
                      </a:r>
                      <a:endParaRPr b="1" sz="2800" u="none" cap="none" strike="noStrike">
                        <a:solidFill>
                          <a:srgbClr val="3F3F3F"/>
                        </a:solidFill>
                        <a:latin typeface="Arial"/>
                        <a:ea typeface="Arial"/>
                        <a:cs typeface="Arial"/>
                        <a:sym typeface="Arial"/>
                      </a:endParaRPr>
                    </a:p>
                  </a:txBody>
                  <a:tcPr marT="140450" marB="140450" marR="210675" marL="2809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C7C6C1"/>
                      </a:solidFill>
                      <a:prstDash val="solid"/>
                      <a:round/>
                      <a:headEnd len="sm" w="sm" type="none"/>
                      <a:tailEnd len="sm" w="sm" type="none"/>
                    </a:lnB>
                  </a:tcP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7" name="Shape 687"/>
        <p:cNvGrpSpPr/>
        <p:nvPr/>
      </p:nvGrpSpPr>
      <p:grpSpPr>
        <a:xfrm>
          <a:off x="0" y="0"/>
          <a:ext cx="0" cy="0"/>
          <a:chOff x="0" y="0"/>
          <a:chExt cx="0" cy="0"/>
        </a:xfrm>
      </p:grpSpPr>
      <p:sp>
        <p:nvSpPr>
          <p:cNvPr id="688" name="Google Shape;688;p6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89" name="Google Shape;689;p66"/>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90" name="Google Shape;690;p66"/>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91" name="Google Shape;691;p66"/>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92" name="Google Shape;692;p66"/>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93" name="Google Shape;693;p66"/>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94" name="Google Shape;694;p66"/>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695" name="Google Shape;695;p66"/>
          <p:cNvGraphicFramePr/>
          <p:nvPr/>
        </p:nvGraphicFramePr>
        <p:xfrm>
          <a:off x="643467" y="874239"/>
          <a:ext cx="3000000" cy="3000000"/>
        </p:xfrm>
        <a:graphic>
          <a:graphicData uri="http://schemas.openxmlformats.org/drawingml/2006/table">
            <a:tbl>
              <a:tblPr bandRow="1" firstCol="1" firstRow="1">
                <a:noFill/>
                <a:tableStyleId>{CCFE3B12-8877-4059-A091-84B4A071E251}</a:tableStyleId>
              </a:tblPr>
              <a:tblGrid>
                <a:gridCol w="10905075"/>
              </a:tblGrid>
              <a:tr h="722025">
                <a:tc>
                  <a:txBody>
                    <a:bodyPr/>
                    <a:lstStyle/>
                    <a:p>
                      <a:pPr indent="0" lvl="0" marL="0" marR="0" rtl="0" algn="l">
                        <a:lnSpc>
                          <a:spcPct val="115000"/>
                        </a:lnSpc>
                        <a:spcBef>
                          <a:spcPts val="0"/>
                        </a:spcBef>
                        <a:spcAft>
                          <a:spcPts val="0"/>
                        </a:spcAft>
                        <a:buClr>
                          <a:schemeClr val="dk1"/>
                        </a:buClr>
                        <a:buSzPts val="2100"/>
                        <a:buFont typeface="Arial"/>
                        <a:buNone/>
                      </a:pPr>
                      <a:r>
                        <a:rPr b="1" lang="en-GB" sz="2100" u="none" cap="none" strike="noStrike">
                          <a:solidFill>
                            <a:schemeClr val="dk1"/>
                          </a:solidFill>
                        </a:rPr>
                        <a:t>HOW IT INFORMS DECISIONS</a:t>
                      </a:r>
                      <a:endParaRPr b="1" sz="2100" u="none" cap="none" strike="noStrike">
                        <a:solidFill>
                          <a:schemeClr val="dk1"/>
                        </a:solidFill>
                        <a:latin typeface="Arial"/>
                        <a:ea typeface="Arial"/>
                        <a:cs typeface="Arial"/>
                        <a:sym typeface="Arial"/>
                      </a:endParaRPr>
                    </a:p>
                  </a:txBody>
                  <a:tcPr marT="158050" marB="158050" marR="118550" marL="118550"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93750">
                <a:tc>
                  <a:txBody>
                    <a:bodyPr/>
                    <a:lstStyle/>
                    <a:p>
                      <a:pPr indent="0" lvl="0" marL="0" marR="0" rtl="0" algn="l">
                        <a:lnSpc>
                          <a:spcPct val="115000"/>
                        </a:lnSpc>
                        <a:spcBef>
                          <a:spcPts val="0"/>
                        </a:spcBef>
                        <a:spcAft>
                          <a:spcPts val="0"/>
                        </a:spcAft>
                        <a:buClr>
                          <a:schemeClr val="dk1"/>
                        </a:buClr>
                        <a:buSzPts val="2100"/>
                        <a:buFont typeface="Arial"/>
                        <a:buNone/>
                      </a:pPr>
                      <a:r>
                        <a:rPr b="1" lang="en-GB" sz="2100" u="none" cap="none" strike="noStrike">
                          <a:solidFill>
                            <a:schemeClr val="dk1"/>
                          </a:solidFill>
                        </a:rPr>
                        <a:t>1) Pricing decisions</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Breakeven analysis shows how price changes affect contribution and risk. For example, when price falls from £1,399 to £1,299, the breakeven point increases from 67 to 101 units, which reduces profit and increases risk. This helps My Company decide whether discounts are financially safe.</a:t>
                      </a:r>
                      <a:endParaRPr b="1" sz="2100" u="none" cap="none" strike="noStrike">
                        <a:solidFill>
                          <a:schemeClr val="dk1"/>
                        </a:solidFill>
                        <a:latin typeface="Arial"/>
                        <a:ea typeface="Arial"/>
                        <a:cs typeface="Arial"/>
                        <a:sym typeface="Arial"/>
                      </a:endParaRPr>
                    </a:p>
                  </a:txBody>
                  <a:tcPr marT="0" marB="158050" marR="118550" marL="1185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193750">
                <a:tc>
                  <a:txBody>
                    <a:bodyPr/>
                    <a:lstStyle/>
                    <a:p>
                      <a:pPr indent="0" lvl="0" marL="0" marR="0" rtl="0" algn="l">
                        <a:lnSpc>
                          <a:spcPct val="115000"/>
                        </a:lnSpc>
                        <a:spcBef>
                          <a:spcPts val="0"/>
                        </a:spcBef>
                        <a:spcAft>
                          <a:spcPts val="0"/>
                        </a:spcAft>
                        <a:buClr>
                          <a:schemeClr val="dk1"/>
                        </a:buClr>
                        <a:buSzPts val="2100"/>
                        <a:buFont typeface="Arial"/>
                        <a:buNone/>
                      </a:pPr>
                      <a:r>
                        <a:rPr b="1" lang="en-GB" sz="2100" u="none" cap="none" strike="noStrike">
                          <a:solidFill>
                            <a:schemeClr val="dk1"/>
                          </a:solidFill>
                        </a:rPr>
                        <a:t>2) Cost control and supplier decisions</a:t>
                      </a:r>
                      <a:endParaRPr/>
                    </a:p>
                    <a:p>
                      <a:pPr indent="0" lvl="0" marL="0" marR="0" rtl="0" algn="l">
                        <a:lnSpc>
                          <a:spcPct val="115000"/>
                        </a:lnSpc>
                        <a:spcBef>
                          <a:spcPts val="800"/>
                        </a:spcBef>
                        <a:spcAft>
                          <a:spcPts val="0"/>
                        </a:spcAft>
                        <a:buClr>
                          <a:schemeClr val="dk1"/>
                        </a:buClr>
                        <a:buSzPts val="2100"/>
                        <a:buFont typeface="Arial"/>
                        <a:buNone/>
                      </a:pPr>
                      <a:r>
                        <a:rPr b="1" lang="en-GB" sz="2100" u="none" cap="none" strike="noStrike">
                          <a:solidFill>
                            <a:schemeClr val="dk1"/>
                          </a:solidFill>
                        </a:rPr>
                        <a:t>By separating costs into variable and fixed, the business can identify which cost increases harm profitability most. Scenario B shows that a rise in variable costs increases breakeven and reduces profit, so My Company may negotiate supplier contracts or redesign components to lower unit costs.</a:t>
                      </a:r>
                      <a:endParaRPr b="1" sz="2100" u="none" cap="none" strike="noStrike">
                        <a:solidFill>
                          <a:schemeClr val="dk1"/>
                        </a:solidFill>
                        <a:latin typeface="Arial"/>
                        <a:ea typeface="Arial"/>
                        <a:cs typeface="Arial"/>
                        <a:sym typeface="Arial"/>
                      </a:endParaRPr>
                    </a:p>
                  </a:txBody>
                  <a:tcPr marT="0" marB="158050" marR="118550" marL="1185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9" name="Shape 699"/>
        <p:cNvGrpSpPr/>
        <p:nvPr/>
      </p:nvGrpSpPr>
      <p:grpSpPr>
        <a:xfrm>
          <a:off x="0" y="0"/>
          <a:ext cx="0" cy="0"/>
          <a:chOff x="0" y="0"/>
          <a:chExt cx="0" cy="0"/>
        </a:xfrm>
      </p:grpSpPr>
      <p:sp>
        <p:nvSpPr>
          <p:cNvPr id="700" name="Google Shape;700;p6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01" name="Google Shape;701;p67"/>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02" name="Google Shape;702;p67"/>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03" name="Google Shape;703;p67"/>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04" name="Google Shape;704;p67"/>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05" name="Google Shape;705;p67"/>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06" name="Google Shape;706;p67"/>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707" name="Google Shape;707;p67"/>
          <p:cNvGraphicFramePr/>
          <p:nvPr/>
        </p:nvGraphicFramePr>
        <p:xfrm>
          <a:off x="1331639" y="643467"/>
          <a:ext cx="3000000" cy="3000000"/>
        </p:xfrm>
        <a:graphic>
          <a:graphicData uri="http://schemas.openxmlformats.org/drawingml/2006/table">
            <a:tbl>
              <a:tblPr bandRow="1" firstCol="1" firstRow="1">
                <a:noFill/>
                <a:tableStyleId>{CCFE3B12-8877-4059-A091-84B4A071E251}</a:tableStyleId>
              </a:tblPr>
              <a:tblGrid>
                <a:gridCol w="9528725"/>
              </a:tblGrid>
              <a:tr h="2054975">
                <a:tc>
                  <a:txBody>
                    <a:bodyPr/>
                    <a:lstStyle/>
                    <a:p>
                      <a:pPr indent="0" lvl="0" marL="0" marR="0" rtl="0" algn="l">
                        <a:lnSpc>
                          <a:spcPct val="115000"/>
                        </a:lnSpc>
                        <a:spcBef>
                          <a:spcPts val="0"/>
                        </a:spcBef>
                        <a:spcAft>
                          <a:spcPts val="0"/>
                        </a:spcAft>
                        <a:buClr>
                          <a:schemeClr val="dk1"/>
                        </a:buClr>
                        <a:buSzPts val="1800"/>
                        <a:buFont typeface="Arial"/>
                        <a:buNone/>
                      </a:pPr>
                      <a:r>
                        <a:rPr b="1" lang="en-GB" sz="1800" u="none" cap="none" strike="noStrike">
                          <a:solidFill>
                            <a:schemeClr val="dk1"/>
                          </a:solidFill>
                        </a:rPr>
                        <a:t>3) SALES TARGETS AND PERFORMANCE MONITORING</a:t>
                      </a:r>
                      <a:endParaRPr/>
                    </a:p>
                    <a:p>
                      <a:pPr indent="0" lvl="0" marL="0" marR="0" rtl="0" algn="l">
                        <a:lnSpc>
                          <a:spcPct val="115000"/>
                        </a:lnSpc>
                        <a:spcBef>
                          <a:spcPts val="800"/>
                        </a:spcBef>
                        <a:spcAft>
                          <a:spcPts val="0"/>
                        </a:spcAft>
                        <a:buClr>
                          <a:schemeClr val="dk1"/>
                        </a:buClr>
                        <a:buSzPts val="1800"/>
                        <a:buFont typeface="Arial"/>
                        <a:buNone/>
                      </a:pPr>
                      <a:r>
                        <a:rPr b="1" lang="en-GB" sz="1800" u="none" cap="none" strike="noStrike">
                          <a:solidFill>
                            <a:schemeClr val="dk1"/>
                          </a:solidFill>
                        </a:rPr>
                        <a:t>THE BREAKEVEN POINT PROVIDES A CLEAR MINIMUM TARGET. MY COMPANY KNOWS IT MUST SELL AT LEAST 67 UNITS IN THE BASE CASE. THIS CAN BE USED TO SET REALISTIC MONTHLY TARGETS AND TRACK PERFORMANCE.</a:t>
                      </a:r>
                      <a:endParaRPr b="1" sz="1800" u="none" cap="none" strike="noStrike">
                        <a:solidFill>
                          <a:schemeClr val="dk1"/>
                        </a:solidFill>
                        <a:latin typeface="Arial"/>
                        <a:ea typeface="Arial"/>
                        <a:cs typeface="Arial"/>
                        <a:sym typeface="Arial"/>
                      </a:endParaRPr>
                    </a:p>
                  </a:txBody>
                  <a:tcPr marT="138100" marB="138100" marR="103575" marL="10357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916875">
                <a:tc>
                  <a:txBody>
                    <a:bodyPr/>
                    <a:lstStyle/>
                    <a:p>
                      <a:pPr indent="0" lvl="0" marL="0" marR="0" rtl="0" algn="l">
                        <a:lnSpc>
                          <a:spcPct val="115000"/>
                        </a:lnSpc>
                        <a:spcBef>
                          <a:spcPts val="0"/>
                        </a:spcBef>
                        <a:spcAft>
                          <a:spcPts val="0"/>
                        </a:spcAft>
                        <a:buClr>
                          <a:schemeClr val="dk1"/>
                        </a:buClr>
                        <a:buSzPts val="1800"/>
                        <a:buFont typeface="Arial"/>
                        <a:buNone/>
                      </a:pPr>
                      <a:r>
                        <a:rPr b="1" lang="en-GB" sz="1800" u="none" cap="none" strike="noStrike">
                          <a:solidFill>
                            <a:schemeClr val="dk1"/>
                          </a:solidFill>
                        </a:rPr>
                        <a:t>4) Risk assessment and planning</a:t>
                      </a:r>
                      <a:endParaRPr/>
                    </a:p>
                    <a:p>
                      <a:pPr indent="0" lvl="0" marL="0" marR="0" rtl="0" algn="l">
                        <a:lnSpc>
                          <a:spcPct val="115000"/>
                        </a:lnSpc>
                        <a:spcBef>
                          <a:spcPts val="800"/>
                        </a:spcBef>
                        <a:spcAft>
                          <a:spcPts val="0"/>
                        </a:spcAft>
                        <a:buClr>
                          <a:schemeClr val="dk1"/>
                        </a:buClr>
                        <a:buSzPts val="1800"/>
                        <a:buFont typeface="Arial"/>
                        <a:buNone/>
                      </a:pPr>
                      <a:r>
                        <a:rPr b="1" lang="en-GB" sz="1800" u="none" cap="none" strike="noStrike">
                          <a:solidFill>
                            <a:schemeClr val="dk1"/>
                          </a:solidFill>
                        </a:rPr>
                        <a:t>Margin of safety helps measure risk. In the base case the margin of safety is 133 units, showing low risk. In Scenario A/C it falls to 99 units, showing higher risk. This supports decisions such as improving marketing, increasing capacity utilisation, or avoiding unnecessary fixed costs.</a:t>
                      </a:r>
                      <a:endParaRPr b="1" sz="1800" u="none" cap="none" strike="noStrike">
                        <a:solidFill>
                          <a:schemeClr val="dk1"/>
                        </a:solidFill>
                        <a:latin typeface="Arial"/>
                        <a:ea typeface="Arial"/>
                        <a:cs typeface="Arial"/>
                        <a:sym typeface="Arial"/>
                      </a:endParaRPr>
                    </a:p>
                  </a:txBody>
                  <a:tcPr marT="0" marB="138100" marR="103575" marL="103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599225">
                <a:tc>
                  <a:txBody>
                    <a:bodyPr/>
                    <a:lstStyle/>
                    <a:p>
                      <a:pPr indent="0" lvl="0" marL="0" marR="0" rtl="0" algn="l">
                        <a:lnSpc>
                          <a:spcPct val="115000"/>
                        </a:lnSpc>
                        <a:spcBef>
                          <a:spcPts val="0"/>
                        </a:spcBef>
                        <a:spcAft>
                          <a:spcPts val="0"/>
                        </a:spcAft>
                        <a:buClr>
                          <a:schemeClr val="dk1"/>
                        </a:buClr>
                        <a:buSzPts val="1800"/>
                        <a:buFont typeface="Arial"/>
                        <a:buNone/>
                      </a:pPr>
                      <a:r>
                        <a:rPr b="1" lang="en-GB" sz="1800" u="none" cap="none" strike="noStrike">
                          <a:solidFill>
                            <a:schemeClr val="dk1"/>
                          </a:solidFill>
                        </a:rPr>
                        <a:t>5) Investment and budgeting decisions</a:t>
                      </a:r>
                      <a:endParaRPr/>
                    </a:p>
                    <a:p>
                      <a:pPr indent="0" lvl="0" marL="0" marR="0" rtl="0" algn="l">
                        <a:lnSpc>
                          <a:spcPct val="115000"/>
                        </a:lnSpc>
                        <a:spcBef>
                          <a:spcPts val="800"/>
                        </a:spcBef>
                        <a:spcAft>
                          <a:spcPts val="0"/>
                        </a:spcAft>
                        <a:buClr>
                          <a:schemeClr val="dk1"/>
                        </a:buClr>
                        <a:buSzPts val="1800"/>
                        <a:buFont typeface="Arial"/>
                        <a:buNone/>
                      </a:pPr>
                      <a:r>
                        <a:rPr b="1" lang="en-GB" sz="1800" u="none" cap="none" strike="noStrike">
                          <a:solidFill>
                            <a:schemeClr val="dk1"/>
                          </a:solidFill>
                        </a:rPr>
                        <a:t>Breakeven analysis helps plan budgets and justify spending. If fixed costs increase Scenario C, breakeven rises sharply. This helps My Company decide whether higher marketing or factory costs are worth it.</a:t>
                      </a:r>
                      <a:endParaRPr b="1" sz="1800" u="none" cap="none" strike="noStrike">
                        <a:solidFill>
                          <a:schemeClr val="dk1"/>
                        </a:solidFill>
                        <a:latin typeface="Arial"/>
                        <a:ea typeface="Arial"/>
                        <a:cs typeface="Arial"/>
                        <a:sym typeface="Arial"/>
                      </a:endParaRPr>
                    </a:p>
                  </a:txBody>
                  <a:tcPr marT="0" marB="138100" marR="103575" marL="1035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11" name="Shape 711"/>
        <p:cNvGrpSpPr/>
        <p:nvPr/>
      </p:nvGrpSpPr>
      <p:grpSpPr>
        <a:xfrm>
          <a:off x="0" y="0"/>
          <a:ext cx="0" cy="0"/>
          <a:chOff x="0" y="0"/>
          <a:chExt cx="0" cy="0"/>
        </a:xfrm>
      </p:grpSpPr>
      <p:sp>
        <p:nvSpPr>
          <p:cNvPr id="712" name="Google Shape;712;p6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13" name="Google Shape;713;p68"/>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14" name="Google Shape;714;p68"/>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15" name="Google Shape;715;p68"/>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16" name="Google Shape;716;p68"/>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17" name="Google Shape;717;p68"/>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18" name="Google Shape;718;p68"/>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719" name="Google Shape;719;p68"/>
          <p:cNvGraphicFramePr/>
          <p:nvPr/>
        </p:nvGraphicFramePr>
        <p:xfrm>
          <a:off x="643467" y="868542"/>
          <a:ext cx="3000000" cy="3000000"/>
        </p:xfrm>
        <a:graphic>
          <a:graphicData uri="http://schemas.openxmlformats.org/drawingml/2006/table">
            <a:tbl>
              <a:tblPr bandRow="1" firstCol="1" firstRow="1">
                <a:noFill/>
                <a:tableStyleId>{CCFE3B12-8877-4059-A091-84B4A071E251}</a:tableStyleId>
              </a:tblPr>
              <a:tblGrid>
                <a:gridCol w="10905075"/>
              </a:tblGrid>
              <a:tr h="3199700">
                <a:tc>
                  <a:txBody>
                    <a:bodyPr/>
                    <a:lstStyle/>
                    <a:p>
                      <a:pPr indent="0" lvl="0" marL="0" marR="0" rtl="0" algn="l">
                        <a:lnSpc>
                          <a:spcPct val="115000"/>
                        </a:lnSpc>
                        <a:spcBef>
                          <a:spcPts val="0"/>
                        </a:spcBef>
                        <a:spcAft>
                          <a:spcPts val="0"/>
                        </a:spcAft>
                        <a:buClr>
                          <a:schemeClr val="lt1"/>
                        </a:buClr>
                        <a:buSzPts val="2000"/>
                        <a:buFont typeface="Arial"/>
                        <a:buNone/>
                      </a:pPr>
                      <a:r>
                        <a:rPr b="0" lang="en-GB" sz="2000" u="none" cap="none" strike="noStrike">
                          <a:solidFill>
                            <a:schemeClr val="lt1"/>
                          </a:solidFill>
                        </a:rPr>
                        <a:t>LIMITATIONS BALANCED EVALUATION</a:t>
                      </a:r>
                      <a:endParaRPr/>
                    </a:p>
                    <a:p>
                      <a:pPr indent="-342900" lvl="0" marL="342900" marR="0" rtl="0" algn="l">
                        <a:lnSpc>
                          <a:spcPct val="115000"/>
                        </a:lnSpc>
                        <a:spcBef>
                          <a:spcPts val="800"/>
                        </a:spcBef>
                        <a:spcAft>
                          <a:spcPts val="0"/>
                        </a:spcAft>
                        <a:buClr>
                          <a:schemeClr val="lt1"/>
                        </a:buClr>
                        <a:buSzPts val="1000"/>
                        <a:buFont typeface="Noto Sans Symbols"/>
                        <a:buChar char="∙"/>
                      </a:pPr>
                      <a:r>
                        <a:rPr b="0" lang="en-GB" sz="2000" u="none" cap="none" strike="noStrike">
                          <a:solidFill>
                            <a:schemeClr val="lt1"/>
                          </a:solidFill>
                        </a:rPr>
                        <a:t>IT ASSUMES SELLING PRICE AND COSTS STAY CONSTANT, BUT COSTS E.G., COMPONENTS AND TAX MAY CHANGE.</a:t>
                      </a:r>
                      <a:endParaRPr/>
                    </a:p>
                    <a:p>
                      <a:pPr indent="-342900" lvl="0" marL="342900" marR="0" rtl="0" algn="l">
                        <a:lnSpc>
                          <a:spcPct val="115000"/>
                        </a:lnSpc>
                        <a:spcBef>
                          <a:spcPts val="800"/>
                        </a:spcBef>
                        <a:spcAft>
                          <a:spcPts val="0"/>
                        </a:spcAft>
                        <a:buClr>
                          <a:schemeClr val="lt1"/>
                        </a:buClr>
                        <a:buSzPts val="1000"/>
                        <a:buFont typeface="Noto Sans Symbols"/>
                        <a:buChar char="∙"/>
                      </a:pPr>
                      <a:r>
                        <a:rPr b="0" lang="en-GB" sz="2000" u="none" cap="none" strike="noStrike">
                          <a:solidFill>
                            <a:schemeClr val="lt1"/>
                          </a:solidFill>
                        </a:rPr>
                        <a:t>IT ASSUMES ALL UNITS PRODUCED ARE SOLD, BUT DEMAND CAN FLUCTUATE.</a:t>
                      </a:r>
                      <a:endParaRPr/>
                    </a:p>
                    <a:p>
                      <a:pPr indent="-342900" lvl="0" marL="342900" marR="0" rtl="0" algn="l">
                        <a:lnSpc>
                          <a:spcPct val="115000"/>
                        </a:lnSpc>
                        <a:spcBef>
                          <a:spcPts val="800"/>
                        </a:spcBef>
                        <a:spcAft>
                          <a:spcPts val="0"/>
                        </a:spcAft>
                        <a:buClr>
                          <a:schemeClr val="lt1"/>
                        </a:buClr>
                        <a:buSzPts val="1000"/>
                        <a:buFont typeface="Noto Sans Symbols"/>
                        <a:buChar char="∙"/>
                      </a:pPr>
                      <a:r>
                        <a:rPr b="0" lang="en-GB" sz="2000" u="none" cap="none" strike="noStrike">
                          <a:solidFill>
                            <a:schemeClr val="lt1"/>
                          </a:solidFill>
                        </a:rPr>
                        <a:t>IT DOES NOT CONSIDER COMPETITOR ACTIONS, ECONOMIC CONDITIONS, OR SUDDEN CHANGES IN TECHNOLOGY.</a:t>
                      </a:r>
                      <a:endParaRPr b="0" sz="2000" u="none" cap="none" strike="noStrike">
                        <a:solidFill>
                          <a:schemeClr val="lt1"/>
                        </a:solidFill>
                        <a:latin typeface="Arial"/>
                        <a:ea typeface="Arial"/>
                        <a:cs typeface="Arial"/>
                        <a:sym typeface="Arial"/>
                      </a:endParaRPr>
                    </a:p>
                  </a:txBody>
                  <a:tcPr marT="171250" marB="171250" marR="171250" marL="171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05356"/>
                    </a:solidFill>
                  </a:tcPr>
                </a:tc>
              </a:tr>
              <a:tr h="1921200">
                <a:tc>
                  <a:txBody>
                    <a:bodyPr/>
                    <a:lstStyle/>
                    <a:p>
                      <a:pPr indent="0" lvl="0" marL="0" marR="0" rtl="0" algn="l">
                        <a:lnSpc>
                          <a:spcPct val="115000"/>
                        </a:lnSpc>
                        <a:spcBef>
                          <a:spcPts val="0"/>
                        </a:spcBef>
                        <a:spcAft>
                          <a:spcPts val="0"/>
                        </a:spcAft>
                        <a:buClr>
                          <a:schemeClr val="dk1"/>
                        </a:buClr>
                        <a:buSzPts val="1600"/>
                        <a:buFont typeface="Arial"/>
                        <a:buNone/>
                      </a:pPr>
                      <a:r>
                        <a:rPr b="1" lang="en-GB" sz="1600" u="none" cap="none" strike="noStrike">
                          <a:solidFill>
                            <a:schemeClr val="dk1"/>
                          </a:solidFill>
                        </a:rPr>
                        <a:t>Overall judgement</a:t>
                      </a:r>
                      <a:endParaRPr/>
                    </a:p>
                    <a:p>
                      <a:pPr indent="0" lvl="0" marL="0" marR="0" rtl="0" algn="l">
                        <a:lnSpc>
                          <a:spcPct val="115000"/>
                        </a:lnSpc>
                        <a:spcBef>
                          <a:spcPts val="800"/>
                        </a:spcBef>
                        <a:spcAft>
                          <a:spcPts val="0"/>
                        </a:spcAft>
                        <a:buClr>
                          <a:schemeClr val="dk1"/>
                        </a:buClr>
                        <a:buSzPts val="1600"/>
                        <a:buFont typeface="Arial"/>
                        <a:buNone/>
                      </a:pPr>
                      <a:r>
                        <a:rPr b="1" lang="en-GB" sz="1600" u="none" cap="none" strike="noStrike">
                          <a:solidFill>
                            <a:schemeClr val="dk1"/>
                          </a:solidFill>
                        </a:rPr>
                        <a:t>Overall, breakeven analysis is an effective planning tool because it shows the minimum sales required to avoid losses and allows My Company to test “what-if” scenarios. However, My Company should combine breakeven analysis with market research, competitor analysis, and cash-flow forecasting to make the most accurate decisions.</a:t>
                      </a:r>
                      <a:endParaRPr b="1" sz="1600" u="none" cap="none" strike="noStrike">
                        <a:solidFill>
                          <a:schemeClr val="dk1"/>
                        </a:solidFill>
                        <a:latin typeface="Arial"/>
                        <a:ea typeface="Arial"/>
                        <a:cs typeface="Arial"/>
                        <a:sym typeface="Arial"/>
                      </a:endParaRPr>
                    </a:p>
                  </a:txBody>
                  <a:tcPr marT="171250" marB="171250" marR="171250" marL="171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GB"/>
              <a:t>Reference</a:t>
            </a:r>
            <a:endParaRPr/>
          </a:p>
        </p:txBody>
      </p:sp>
      <p:sp>
        <p:nvSpPr>
          <p:cNvPr id="725" name="Google Shape;725;p6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GB"/>
              <a:t>I copy my all calculation and paste on ChatGPT, and it tell me my mistake and then I write "Rewrite it in simpler GCSE / BTEC language and Turn this into a perfect Grade A / Distinction version" </a:t>
            </a:r>
            <a:r>
              <a:rPr lang="en-GB" u="sng">
                <a:solidFill>
                  <a:schemeClr val="hlink"/>
                </a:solidFill>
                <a:hlinkClick r:id="rId3"/>
              </a:rPr>
              <a:t>https://chatgpt.com/c/6985d389-3aac-8392-a25d-8bd181f64dc6</a:t>
            </a:r>
            <a:r>
              <a:rPr lang="en-GB"/>
              <a:t>   (Accessed:3 February 2026).</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29" name="Shape 729"/>
        <p:cNvGrpSpPr/>
        <p:nvPr/>
      </p:nvGrpSpPr>
      <p:grpSpPr>
        <a:xfrm>
          <a:off x="0" y="0"/>
          <a:ext cx="0" cy="0"/>
          <a:chOff x="0" y="0"/>
          <a:chExt cx="0" cy="0"/>
        </a:xfrm>
      </p:grpSpPr>
      <p:sp>
        <p:nvSpPr>
          <p:cNvPr id="730" name="Google Shape;730;p7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lt1"/>
              </a:solidFill>
              <a:latin typeface="Arial"/>
              <a:ea typeface="Arial"/>
              <a:cs typeface="Arial"/>
              <a:sym typeface="Arial"/>
            </a:endParaRPr>
          </a:p>
        </p:txBody>
      </p:sp>
      <p:sp>
        <p:nvSpPr>
          <p:cNvPr id="731" name="Google Shape;731;p70"/>
          <p:cNvSpPr/>
          <p:nvPr/>
        </p:nvSpPr>
        <p:spPr>
          <a:xfrm flipH="1" rot="5400000">
            <a:off x="-1408628" y="1408629"/>
            <a:ext cx="6858000" cy="4040744"/>
          </a:xfrm>
          <a:prstGeom prst="rect">
            <a:avLst/>
          </a:prstGeom>
          <a:gradFill>
            <a:gsLst>
              <a:gs pos="0">
                <a:srgbClr val="000000"/>
              </a:gs>
              <a:gs pos="11000">
                <a:srgbClr val="000000"/>
              </a:gs>
              <a:gs pos="100000">
                <a:srgbClr val="0F4861"/>
              </a:gs>
            </a:gsLst>
            <a:lin ang="18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32" name="Google Shape;732;p70"/>
          <p:cNvSpPr/>
          <p:nvPr/>
        </p:nvSpPr>
        <p:spPr>
          <a:xfrm rot="-5400000">
            <a:off x="-159565" y="2659832"/>
            <a:ext cx="4355594" cy="4040742"/>
          </a:xfrm>
          <a:prstGeom prst="rect">
            <a:avLst/>
          </a:prstGeom>
          <a:gradFill>
            <a:gsLst>
              <a:gs pos="0">
                <a:srgbClr val="156082">
                  <a:alpha val="50196"/>
                </a:srgbClr>
              </a:gs>
              <a:gs pos="100000">
                <a:srgbClr val="0A3041">
                  <a:alpha val="0"/>
                </a:srgbClr>
              </a:gs>
            </a:gsLst>
            <a:lin ang="11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33" name="Google Shape;733;p70"/>
          <p:cNvSpPr/>
          <p:nvPr/>
        </p:nvSpPr>
        <p:spPr>
          <a:xfrm flipH="1" rot="-5400000">
            <a:off x="-1180882" y="1638513"/>
            <a:ext cx="6857572" cy="3581401"/>
          </a:xfrm>
          <a:prstGeom prst="rect">
            <a:avLst/>
          </a:prstGeom>
          <a:gradFill>
            <a:gsLst>
              <a:gs pos="0">
                <a:srgbClr val="000000">
                  <a:alpha val="61176"/>
                </a:srgbClr>
              </a:gs>
              <a:gs pos="95000">
                <a:srgbClr val="A02B93">
                  <a:alpha val="0"/>
                </a:srgbClr>
              </a:gs>
              <a:gs pos="100000">
                <a:srgbClr val="A02B93">
                  <a:alpha val="0"/>
                </a:srgbClr>
              </a:gs>
            </a:gsLst>
            <a:lin ang="13800001"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34" name="Google Shape;734;p70"/>
          <p:cNvSpPr txBox="1"/>
          <p:nvPr>
            <p:ph type="title"/>
          </p:nvPr>
        </p:nvSpPr>
        <p:spPr>
          <a:xfrm>
            <a:off x="660042" y="2945176"/>
            <a:ext cx="2878688" cy="275797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2800"/>
              <a:buFont typeface="Play"/>
              <a:buNone/>
            </a:pPr>
            <a:r>
              <a:rPr lang="en-GB" sz="2800">
                <a:solidFill>
                  <a:srgbClr val="FFFFFF"/>
                </a:solidFill>
              </a:rPr>
              <a:t>Rewrite it in simpler GCSE / BTEC language and Turn this into a perfect Grade A / Distinction version</a:t>
            </a:r>
            <a:endParaRPr/>
          </a:p>
        </p:txBody>
      </p:sp>
      <p:pic>
        <p:nvPicPr>
          <p:cNvPr descr="A piece of paper on a table" id="735" name="Google Shape;735;p70"/>
          <p:cNvPicPr preferRelativeResize="0"/>
          <p:nvPr/>
        </p:nvPicPr>
        <p:blipFill rotWithShape="1">
          <a:blip r:embed="rId3">
            <a:alphaModFix/>
          </a:blip>
          <a:srcRect b="12571" l="5811" r="45051" t="11446"/>
          <a:stretch/>
        </p:blipFill>
        <p:spPr>
          <a:xfrm rot="5400000">
            <a:off x="8437073" y="1951756"/>
            <a:ext cx="2713898" cy="3147413"/>
          </a:xfrm>
          <a:prstGeom prst="rect">
            <a:avLst/>
          </a:prstGeom>
          <a:noFill/>
          <a:ln>
            <a:noFill/>
          </a:ln>
        </p:spPr>
      </p:pic>
      <p:pic>
        <p:nvPicPr>
          <p:cNvPr descr="A paper on a table" id="736" name="Google Shape;736;p70"/>
          <p:cNvPicPr preferRelativeResize="0"/>
          <p:nvPr/>
        </p:nvPicPr>
        <p:blipFill rotWithShape="1">
          <a:blip r:embed="rId4">
            <a:alphaModFix/>
          </a:blip>
          <a:srcRect b="15715" l="13021" r="15677" t="14744"/>
          <a:stretch/>
        </p:blipFill>
        <p:spPr>
          <a:xfrm rot="5400000">
            <a:off x="4040693" y="1858014"/>
            <a:ext cx="4295384" cy="314197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7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GB"/>
              <a:t>Reference</a:t>
            </a:r>
            <a:endParaRPr/>
          </a:p>
        </p:txBody>
      </p:sp>
      <p:sp>
        <p:nvSpPr>
          <p:cNvPr id="742" name="Google Shape;742;p7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GB"/>
              <a:t>"exam answer version"  </a:t>
            </a:r>
            <a:r>
              <a:rPr lang="en-GB" u="sng">
                <a:solidFill>
                  <a:schemeClr val="hlink"/>
                </a:solidFill>
                <a:hlinkClick r:id="rId3"/>
              </a:rPr>
              <a:t>https://chatgpt.com/c/6985d389-3aac-8392-a25d-8bd181f64dc6</a:t>
            </a:r>
            <a:r>
              <a:rPr lang="en-GB"/>
              <a:t>   (Accessed: 3 February 2026)</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9" name="Shape 179"/>
        <p:cNvGrpSpPr/>
        <p:nvPr/>
      </p:nvGrpSpPr>
      <p:grpSpPr>
        <a:xfrm>
          <a:off x="0" y="0"/>
          <a:ext cx="0" cy="0"/>
          <a:chOff x="0" y="0"/>
          <a:chExt cx="0" cy="0"/>
        </a:xfrm>
      </p:grpSpPr>
      <p:sp>
        <p:nvSpPr>
          <p:cNvPr id="180" name="Google Shape;180;p1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1" name="Google Shape;181;p18"/>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2" name="Google Shape;182;p18"/>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3" name="Google Shape;183;p18"/>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4" name="Google Shape;184;p18"/>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5" name="Google Shape;185;p18"/>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6" name="Google Shape;186;p18"/>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187" name="Google Shape;187;p18"/>
          <p:cNvGraphicFramePr/>
          <p:nvPr/>
        </p:nvGraphicFramePr>
        <p:xfrm>
          <a:off x="1532254" y="643467"/>
          <a:ext cx="3000000" cy="3000000"/>
        </p:xfrm>
        <a:graphic>
          <a:graphicData uri="http://schemas.openxmlformats.org/drawingml/2006/table">
            <a:tbl>
              <a:tblPr bandRow="1" firstRow="1">
                <a:noFill/>
                <a:tableStyleId>{CCFE3B12-8877-4059-A091-84B4A071E251}</a:tableStyleId>
              </a:tblPr>
              <a:tblGrid>
                <a:gridCol w="2514350"/>
                <a:gridCol w="1563750"/>
                <a:gridCol w="1563750"/>
                <a:gridCol w="1563750"/>
                <a:gridCol w="1921900"/>
              </a:tblGrid>
              <a:tr h="442650">
                <a:tc gridSpan="5">
                  <a:txBody>
                    <a:bodyPr/>
                    <a:lstStyle/>
                    <a:p>
                      <a:pPr indent="0" lvl="0" marL="0" marR="0" rtl="0" algn="l">
                        <a:lnSpc>
                          <a:spcPct val="122727"/>
                        </a:lnSpc>
                        <a:spcBef>
                          <a:spcPts val="0"/>
                        </a:spcBef>
                        <a:spcAft>
                          <a:spcPts val="0"/>
                        </a:spcAft>
                        <a:buClr>
                          <a:schemeClr val="lt1"/>
                        </a:buClr>
                        <a:buSzPts val="1100"/>
                        <a:buFont typeface="Arial"/>
                        <a:buNone/>
                      </a:pPr>
                      <a:r>
                        <a:rPr b="1" i="0" lang="en-GB" sz="1100" u="none" cap="none" strike="noStrike">
                          <a:solidFill>
                            <a:schemeClr val="lt1"/>
                          </a:solidFill>
                          <a:latin typeface="Arial"/>
                          <a:ea typeface="Arial"/>
                          <a:cs typeface="Arial"/>
                          <a:sym typeface="Arial"/>
                        </a:rPr>
                        <a:t>Calculations  </a:t>
                      </a:r>
                      <a:endParaRPr b="1" i="0" sz="1100" u="none" cap="none" strike="noStrike">
                        <a:solidFill>
                          <a:schemeClr val="lt1"/>
                        </a:solidFill>
                      </a:endParaRPr>
                    </a:p>
                    <a:p>
                      <a:pPr indent="0" lvl="0" marL="0" marR="0" rtl="0" algn="l">
                        <a:lnSpc>
                          <a:spcPct val="122727"/>
                        </a:lnSpc>
                        <a:spcBef>
                          <a:spcPts val="0"/>
                        </a:spcBef>
                        <a:spcAft>
                          <a:spcPts val="0"/>
                        </a:spcAft>
                        <a:buClr>
                          <a:schemeClr val="lt1"/>
                        </a:buClr>
                        <a:buSzPts val="1100"/>
                        <a:buFont typeface="Arial"/>
                        <a:buNone/>
                      </a:pPr>
                      <a:r>
                        <a:rPr b="1" i="0" lang="en-GB" sz="1100" u="none" cap="none" strike="noStrike">
                          <a:solidFill>
                            <a:schemeClr val="lt1"/>
                          </a:solidFill>
                          <a:latin typeface="Arial"/>
                          <a:ea typeface="Arial"/>
                          <a:cs typeface="Arial"/>
                          <a:sym typeface="Arial"/>
                        </a:rPr>
                        <a:t>Profit/loss </a:t>
                      </a:r>
                      <a:endParaRPr b="1" i="0" sz="1100" u="none" cap="none" strike="noStrike">
                        <a:solidFill>
                          <a:schemeClr val="lt1"/>
                        </a:solidFill>
                      </a:endParaRPr>
                    </a:p>
                  </a:txBody>
                  <a:tcPr marT="70050" marB="70050" marR="35025" marL="490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1"/>
                    </a:solidFill>
                  </a:tcPr>
                </a:tc>
                <a:tc hMerge="1"/>
                <a:tc hMerge="1"/>
                <a:tc hMerge="1"/>
                <a:tc hMerge="1"/>
              </a:tr>
              <a:tr h="4054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Formula: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Profit/loss = Revenue – Total costs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c hMerge="1"/>
              </a:tr>
              <a:tr h="2692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Example for 200 units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c hMerge="1"/>
                <a:tc hMerge="1"/>
                <a:tc hMerge="1"/>
              </a:tr>
              <a:tr h="269250">
                <a:tc gridSpan="5">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£279,800 – £240,000 = £39,800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c hMerge="1"/>
              </a:tr>
              <a:tr h="4054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Calculations  </a:t>
                      </a:r>
                      <a:endParaRPr b="0" i="0" sz="900" u="none" cap="none" strike="noStrike">
                        <a:solidFill>
                          <a:schemeClr val="dk1"/>
                        </a:solidFill>
                      </a:endParaRPr>
                    </a:p>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Breakeven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c hMerge="1"/>
                <a:tc hMerge="1"/>
                <a:tc hMerge="1"/>
              </a:tr>
              <a:tr h="2692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Example for 200 units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c hMerge="1"/>
              </a:tr>
              <a:tr h="4054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Formula: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c hMerge="1"/>
                <a:tc hMerge="1"/>
                <a:tc hMerge="1"/>
              </a:tr>
              <a:tr h="405450">
                <a:tc rowSpan="2">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Breakeven point =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gridSpan="4">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Fixed Costs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r>
              <a:tr h="269250">
                <a:tc vMerge="1"/>
                <a:tc gridSpan="4">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Selling Price – Variable cost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c hMerge="1"/>
                <a:tc hMerge="1"/>
              </a:tr>
              <a:tr h="405450">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£20,000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£20,000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£20,000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£20,000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rowSpan="2">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a:p>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b="0" i="0" sz="900" u="none" cap="none" strike="noStrike">
                        <a:solidFill>
                          <a:schemeClr val="dk1"/>
                        </a:solidFill>
                      </a:endParaRPr>
                    </a:p>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66.89 units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69250">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£1,399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-£1,100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£299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£299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vMerge="1"/>
              </a:tr>
              <a:tr h="4054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Rounded up: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c hMerge="1"/>
              </a:tr>
              <a:tr h="2692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Breakeven point = 67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c hMerge="1"/>
                <a:tc hMerge="1"/>
                <a:tc hMerge="1"/>
              </a:tr>
              <a:tr h="4054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Calculations  </a:t>
                      </a:r>
                      <a:endParaRPr b="0" i="0" sz="900" u="none" cap="none" strike="noStrike">
                        <a:solidFill>
                          <a:schemeClr val="dk1"/>
                        </a:solidFill>
                      </a:endParaRPr>
                    </a:p>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Margin of safety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c hMerge="1"/>
              </a:tr>
              <a:tr h="405450">
                <a:tc gridSpan="5">
                  <a:txBody>
                    <a:bodyPr/>
                    <a:lstStyle/>
                    <a:p>
                      <a:pPr indent="0" lvl="0" marL="0" marR="0" rtl="0" algn="l">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Formula: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Margin of safety = Actual sales (predicted sales in this case)-Breakeven sales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c hMerge="1"/>
                <a:tc hMerge="1"/>
                <a:tc hMerge="1"/>
              </a:tr>
              <a:tr h="269250">
                <a:tc gridSpan="5">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200 - 67 = 133 </a:t>
                      </a:r>
                      <a:endParaRPr b="0" i="0" sz="900" u="none" cap="none" strike="noStrike">
                        <a:solidFill>
                          <a:schemeClr val="dk1"/>
                        </a:solidFill>
                      </a:endParaRPr>
                    </a:p>
                  </a:txBody>
                  <a:tcPr marT="35025" marB="70050" marR="35025" marL="490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hMerge="1"/>
                <a:tc hMerge="1"/>
                <a:tc hMerge="1"/>
                <a:tc hMerge="1"/>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6" name="Shape 746"/>
        <p:cNvGrpSpPr/>
        <p:nvPr/>
      </p:nvGrpSpPr>
      <p:grpSpPr>
        <a:xfrm>
          <a:off x="0" y="0"/>
          <a:ext cx="0" cy="0"/>
          <a:chOff x="0" y="0"/>
          <a:chExt cx="0" cy="0"/>
        </a:xfrm>
      </p:grpSpPr>
      <p:sp>
        <p:nvSpPr>
          <p:cNvPr id="747" name="Google Shape;747;p7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000" u="none" cap="none" strike="noStrike">
              <a:solidFill>
                <a:schemeClr val="lt1"/>
              </a:solidFill>
              <a:latin typeface="Arial"/>
              <a:ea typeface="Arial"/>
              <a:cs typeface="Arial"/>
              <a:sym typeface="Arial"/>
            </a:endParaRPr>
          </a:p>
        </p:txBody>
      </p:sp>
      <p:sp>
        <p:nvSpPr>
          <p:cNvPr id="748" name="Google Shape;748;p72"/>
          <p:cNvSpPr/>
          <p:nvPr/>
        </p:nvSpPr>
        <p:spPr>
          <a:xfrm flipH="1" rot="5400000">
            <a:off x="-1408628" y="1408629"/>
            <a:ext cx="6858000" cy="4040744"/>
          </a:xfrm>
          <a:prstGeom prst="rect">
            <a:avLst/>
          </a:prstGeom>
          <a:gradFill>
            <a:gsLst>
              <a:gs pos="0">
                <a:srgbClr val="000000"/>
              </a:gs>
              <a:gs pos="11000">
                <a:srgbClr val="000000"/>
              </a:gs>
              <a:gs pos="100000">
                <a:srgbClr val="0F4861"/>
              </a:gs>
            </a:gsLst>
            <a:lin ang="186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49" name="Google Shape;749;p72"/>
          <p:cNvSpPr/>
          <p:nvPr/>
        </p:nvSpPr>
        <p:spPr>
          <a:xfrm rot="-5400000">
            <a:off x="-159565" y="2659832"/>
            <a:ext cx="4355594" cy="4040742"/>
          </a:xfrm>
          <a:prstGeom prst="rect">
            <a:avLst/>
          </a:prstGeom>
          <a:gradFill>
            <a:gsLst>
              <a:gs pos="0">
                <a:srgbClr val="156082">
                  <a:alpha val="50196"/>
                </a:srgbClr>
              </a:gs>
              <a:gs pos="100000">
                <a:srgbClr val="0A3041">
                  <a:alpha val="0"/>
                </a:srgbClr>
              </a:gs>
            </a:gsLst>
            <a:lin ang="11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50" name="Google Shape;750;p72"/>
          <p:cNvSpPr/>
          <p:nvPr/>
        </p:nvSpPr>
        <p:spPr>
          <a:xfrm flipH="1" rot="-5400000">
            <a:off x="-1180882" y="1638513"/>
            <a:ext cx="6857572" cy="3581401"/>
          </a:xfrm>
          <a:prstGeom prst="rect">
            <a:avLst/>
          </a:prstGeom>
          <a:gradFill>
            <a:gsLst>
              <a:gs pos="0">
                <a:srgbClr val="000000">
                  <a:alpha val="61176"/>
                </a:srgbClr>
              </a:gs>
              <a:gs pos="95000">
                <a:srgbClr val="A02B93">
                  <a:alpha val="0"/>
                </a:srgbClr>
              </a:gs>
              <a:gs pos="100000">
                <a:srgbClr val="A02B93">
                  <a:alpha val="0"/>
                </a:srgbClr>
              </a:gs>
            </a:gsLst>
            <a:lin ang="13800001"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51" name="Google Shape;751;p72"/>
          <p:cNvSpPr txBox="1"/>
          <p:nvPr>
            <p:ph type="title"/>
          </p:nvPr>
        </p:nvSpPr>
        <p:spPr>
          <a:xfrm>
            <a:off x="660042" y="2945176"/>
            <a:ext cx="2878688" cy="275797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Play"/>
              <a:buNone/>
            </a:pPr>
            <a:r>
              <a:rPr lang="en-GB" sz="4000">
                <a:solidFill>
                  <a:srgbClr val="FFFFFF"/>
                </a:solidFill>
              </a:rPr>
              <a:t>exam-answer version</a:t>
            </a:r>
            <a:endParaRPr/>
          </a:p>
        </p:txBody>
      </p:sp>
      <p:pic>
        <p:nvPicPr>
          <p:cNvPr descr="A paper on a table" id="752" name="Google Shape;752;p72"/>
          <p:cNvPicPr preferRelativeResize="0"/>
          <p:nvPr/>
        </p:nvPicPr>
        <p:blipFill rotWithShape="1">
          <a:blip r:embed="rId3">
            <a:alphaModFix/>
          </a:blip>
          <a:srcRect b="12141" l="6715" r="24700" t="18530"/>
          <a:stretch/>
        </p:blipFill>
        <p:spPr>
          <a:xfrm rot="5400000">
            <a:off x="7728996" y="2048348"/>
            <a:ext cx="4366164" cy="3233271"/>
          </a:xfrm>
          <a:prstGeom prst="rect">
            <a:avLst/>
          </a:prstGeom>
          <a:noFill/>
          <a:ln>
            <a:noFill/>
          </a:ln>
        </p:spPr>
      </p:pic>
      <p:pic>
        <p:nvPicPr>
          <p:cNvPr descr="A piece of paper with black text on it" id="753" name="Google Shape;753;p72"/>
          <p:cNvPicPr preferRelativeResize="0"/>
          <p:nvPr>
            <p:ph idx="1" type="body"/>
          </p:nvPr>
        </p:nvPicPr>
        <p:blipFill rotWithShape="1">
          <a:blip r:embed="rId4">
            <a:alphaModFix/>
          </a:blip>
          <a:srcRect b="11150" l="13838" r="14099" t="18815"/>
          <a:stretch/>
        </p:blipFill>
        <p:spPr>
          <a:xfrm rot="5400000">
            <a:off x="3952589" y="2099492"/>
            <a:ext cx="4417928" cy="317417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57" name="Shape 757"/>
        <p:cNvGrpSpPr/>
        <p:nvPr/>
      </p:nvGrpSpPr>
      <p:grpSpPr>
        <a:xfrm>
          <a:off x="0" y="0"/>
          <a:ext cx="0" cy="0"/>
          <a:chOff x="0" y="0"/>
          <a:chExt cx="0" cy="0"/>
        </a:xfrm>
      </p:grpSpPr>
      <p:sp>
        <p:nvSpPr>
          <p:cNvPr id="758" name="Google Shape;758;p73"/>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759" name="Google Shape;759;p73"/>
          <p:cNvSpPr txBox="1"/>
          <p:nvPr>
            <p:ph type="title"/>
          </p:nvPr>
        </p:nvSpPr>
        <p:spPr>
          <a:xfrm>
            <a:off x="638881" y="457200"/>
            <a:ext cx="10909640" cy="136861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600"/>
              <a:buFont typeface="Play"/>
              <a:buNone/>
            </a:pPr>
            <a:r>
              <a:rPr lang="en-GB" sz="4600"/>
              <a:t>My mistakes fix by ChatGPT and Deepseek</a:t>
            </a:r>
            <a:endParaRPr/>
          </a:p>
        </p:txBody>
      </p:sp>
      <p:sp>
        <p:nvSpPr>
          <p:cNvPr id="760" name="Google Shape;760;p73"/>
          <p:cNvSpPr/>
          <p:nvPr/>
        </p:nvSpPr>
        <p:spPr>
          <a:xfrm>
            <a:off x="4450080" y="1850683"/>
            <a:ext cx="3291840" cy="18288"/>
          </a:xfrm>
          <a:custGeom>
            <a:rect b="b" l="l" r="r" t="t"/>
            <a:pathLst>
              <a:path extrusionOk="0" fill="none" h="18288" w="329184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extrusionOk="0" h="18288" w="329184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white background with black text" id="761" name="Google Shape;761;p73"/>
          <p:cNvPicPr preferRelativeResize="0"/>
          <p:nvPr>
            <p:ph idx="1" type="body"/>
          </p:nvPr>
        </p:nvPicPr>
        <p:blipFill rotWithShape="1">
          <a:blip r:embed="rId3">
            <a:alphaModFix/>
          </a:blip>
          <a:srcRect b="0" l="0" r="0" t="0"/>
          <a:stretch/>
        </p:blipFill>
        <p:spPr>
          <a:xfrm>
            <a:off x="320040" y="3035210"/>
            <a:ext cx="5614416" cy="2820596"/>
          </a:xfrm>
          <a:prstGeom prst="rect">
            <a:avLst/>
          </a:prstGeom>
          <a:noFill/>
          <a:ln>
            <a:noFill/>
          </a:ln>
        </p:spPr>
      </p:pic>
      <p:pic>
        <p:nvPicPr>
          <p:cNvPr descr="A white background with black text" id="762" name="Google Shape;762;p73"/>
          <p:cNvPicPr preferRelativeResize="0"/>
          <p:nvPr/>
        </p:nvPicPr>
        <p:blipFill rotWithShape="1">
          <a:blip r:embed="rId4">
            <a:alphaModFix/>
          </a:blip>
          <a:srcRect b="0" l="0" r="0" t="0"/>
          <a:stretch/>
        </p:blipFill>
        <p:spPr>
          <a:xfrm>
            <a:off x="6254496" y="3228715"/>
            <a:ext cx="5614416" cy="24335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1" name="Shape 191"/>
        <p:cNvGrpSpPr/>
        <p:nvPr/>
      </p:nvGrpSpPr>
      <p:grpSpPr>
        <a:xfrm>
          <a:off x="0" y="0"/>
          <a:ext cx="0" cy="0"/>
          <a:chOff x="0" y="0"/>
          <a:chExt cx="0" cy="0"/>
        </a:xfrm>
      </p:grpSpPr>
      <p:sp>
        <p:nvSpPr>
          <p:cNvPr id="192" name="Google Shape;192;p1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3" name="Google Shape;193;p19"/>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4" name="Google Shape;194;p19"/>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5" name="Google Shape;195;p19"/>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6" name="Google Shape;196;p19"/>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7" name="Google Shape;197;p19"/>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8" name="Google Shape;198;p19"/>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199" name="Google Shape;199;p19"/>
          <p:cNvGraphicFramePr/>
          <p:nvPr/>
        </p:nvGraphicFramePr>
        <p:xfrm>
          <a:off x="1665462" y="643467"/>
          <a:ext cx="3000000" cy="3000000"/>
        </p:xfrm>
        <a:graphic>
          <a:graphicData uri="http://schemas.openxmlformats.org/drawingml/2006/table">
            <a:tbl>
              <a:tblPr bandRow="1">
                <a:noFill/>
                <a:tableStyleId>{CCFE3B12-8877-4059-A091-84B4A071E251}</a:tableStyleId>
              </a:tblPr>
              <a:tblGrid>
                <a:gridCol w="2922625"/>
                <a:gridCol w="1484600"/>
                <a:gridCol w="1484600"/>
                <a:gridCol w="1484600"/>
                <a:gridCol w="1484600"/>
              </a:tblGrid>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Components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Value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Cost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Left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Total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 </a:t>
                      </a:r>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 </a:t>
                      </a:r>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 </a:t>
                      </a:r>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 </a:t>
                      </a:r>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£1,399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Battery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£1,349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£1,399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Processor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£1,199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£1,349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Camera system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£180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£180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£1,019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£1,199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Face id sensors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£40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£40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£979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£1,019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Screen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£200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£200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£779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£979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Ram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£30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£30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£749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£779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Storage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£80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£80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£669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£749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Motherboard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£60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£60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£609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£669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Speaker and Microphone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£589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£609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Charging Port type-C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£15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£15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£574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£589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Frame and glass body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£75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£75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£499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£574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Other small parts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£100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£100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£399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£499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Distribution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£349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£399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Packing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£50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£349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Total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£1,100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£1,100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309500">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Profit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£0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22727"/>
                        </a:lnSpc>
                        <a:spcBef>
                          <a:spcPts val="0"/>
                        </a:spcBef>
                        <a:spcAft>
                          <a:spcPts val="0"/>
                        </a:spcAft>
                        <a:buClr>
                          <a:schemeClr val="dk1"/>
                        </a:buClr>
                        <a:buSzPts val="1100"/>
                        <a:buFont typeface="Arial"/>
                        <a:buNone/>
                      </a:pPr>
                      <a:r>
                        <a:rPr b="0" i="0" lang="en-GB" sz="1100" u="none" cap="none" strike="noStrike">
                          <a:solidFill>
                            <a:schemeClr val="dk1"/>
                          </a:solidFill>
                          <a:latin typeface="Arial"/>
                          <a:ea typeface="Arial"/>
                          <a:cs typeface="Arial"/>
                          <a:sym typeface="Arial"/>
                        </a:rPr>
                        <a:t>£299 </a:t>
                      </a:r>
                      <a:endParaRPr b="0" i="0" sz="1100" u="none" cap="none" strike="noStrike">
                        <a:solidFill>
                          <a:schemeClr val="dk1"/>
                        </a:solidFill>
                      </a:endParaRPr>
                    </a:p>
                  </a:txBody>
                  <a:tcPr marT="25475" marB="84925" marR="61925" marL="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3" name="Shape 203"/>
        <p:cNvGrpSpPr/>
        <p:nvPr/>
      </p:nvGrpSpPr>
      <p:grpSpPr>
        <a:xfrm>
          <a:off x="0" y="0"/>
          <a:ext cx="0" cy="0"/>
          <a:chOff x="0" y="0"/>
          <a:chExt cx="0" cy="0"/>
        </a:xfrm>
      </p:grpSpPr>
      <p:sp>
        <p:nvSpPr>
          <p:cNvPr id="204" name="Google Shape;204;p2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5" name="Google Shape;205;p20"/>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6" name="Google Shape;206;p20"/>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7" name="Google Shape;207;p20"/>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8" name="Google Shape;208;p20"/>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9" name="Google Shape;209;p20"/>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0" name="Google Shape;210;p20"/>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11" name="Google Shape;211;p20"/>
          <p:cNvGraphicFramePr/>
          <p:nvPr/>
        </p:nvGraphicFramePr>
        <p:xfrm>
          <a:off x="818805" y="643467"/>
          <a:ext cx="3000000" cy="3000000"/>
        </p:xfrm>
        <a:graphic>
          <a:graphicData uri="http://schemas.openxmlformats.org/drawingml/2006/table">
            <a:tbl>
              <a:tblPr bandRow="1">
                <a:solidFill>
                  <a:srgbClr val="F2F2F2"/>
                </a:solidFill>
                <a:tableStyleId>{CCFE3B12-8877-4059-A091-84B4A071E251}</a:tableStyleId>
              </a:tblPr>
              <a:tblGrid>
                <a:gridCol w="4483425"/>
                <a:gridCol w="1517750"/>
                <a:gridCol w="1517750"/>
                <a:gridCol w="1517750"/>
                <a:gridCol w="1517750"/>
              </a:tblGrid>
              <a:tr h="4234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Components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 Units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Value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 Unit </a:t>
                      </a:r>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Cost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 Units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Left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 Units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Total </a:t>
                      </a:r>
                      <a:endParaRPr b="0" i="0" sz="900" u="none" cap="none" strike="noStrike">
                        <a:solidFill>
                          <a:schemeClr val="dk1"/>
                        </a:solidFill>
                      </a:endParaRPr>
                    </a:p>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 Units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t/>
                      </a:r>
                      <a:endParaRPr b="0" i="0" sz="900" u="none" cap="none" strike="noStrike">
                        <a:solidFill>
                          <a:schemeClr val="dk1"/>
                        </a:solidFill>
                        <a:latin typeface="Arial"/>
                        <a:ea typeface="Arial"/>
                        <a:cs typeface="Arial"/>
                        <a:sym typeface="Aria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t/>
                      </a:r>
                      <a:endParaRPr b="0" i="0" sz="900" u="none" cap="none" strike="noStrike">
                        <a:solidFill>
                          <a:schemeClr val="dk1"/>
                        </a:solidFill>
                        <a:latin typeface="Arial"/>
                        <a:ea typeface="Arial"/>
                        <a:cs typeface="Arial"/>
                        <a:sym typeface="Aria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t/>
                      </a:r>
                      <a:endParaRPr b="0" i="0" sz="900" u="none" cap="none" strike="noStrike">
                        <a:solidFill>
                          <a:schemeClr val="dk1"/>
                        </a:solidFill>
                        <a:latin typeface="Arial"/>
                        <a:ea typeface="Arial"/>
                        <a:cs typeface="Arial"/>
                        <a:sym typeface="Aria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t/>
                      </a:r>
                      <a:endParaRPr b="0" i="0" sz="900" u="none" cap="none" strike="noStrike">
                        <a:solidFill>
                          <a:schemeClr val="dk1"/>
                        </a:solidFill>
                        <a:latin typeface="Arial"/>
                        <a:ea typeface="Arial"/>
                        <a:cs typeface="Arial"/>
                        <a:sym typeface="Aria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£279,800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Includes research, factories, staff salaries, marketing, software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£259,800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£279,800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Battery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£50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£249,800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£259,800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Processor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£150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£219,800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£249,800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Camera system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£180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£36,000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£183,800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£219,800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Face id sensors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£40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£8,000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£175,800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£183,800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Screen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£40,000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£135,800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£175,800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Ram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£6,000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£129,800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£135,800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Storage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£80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£16,000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£113,800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£129,800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Motherboard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£60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£12,000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£101,800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£113,800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Speaker and Microphone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£4,000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£97,800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£101,800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Charging Port type-C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£15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£94,800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£97,800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Frame and glass body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£75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£15,000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£79,800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£94,800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Other small parts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£59,800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£79,800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Distribution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£50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£49,800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£59,800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Packing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£50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£49,800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Total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£1,100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£240,000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r>
              <a:tr h="285975">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Profit </a:t>
                      </a:r>
                      <a:endParaRPr b="0" i="0" sz="900" u="none" cap="none" strike="noStrike">
                        <a:solidFill>
                          <a:schemeClr val="dk1"/>
                        </a:solidFill>
                      </a:endParaRPr>
                    </a:p>
                  </a:txBody>
                  <a:tcPr marT="14150" marB="106075" marR="51550" marL="49500">
                    <a:lnL cap="flat" cmpd="sng" w="1270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a:txBody>
                    <a:bodyPr/>
                    <a:lstStyle/>
                    <a:p>
                      <a:pPr indent="0" lvl="0" marL="0" marR="0" rtl="0" algn="ctr">
                        <a:lnSpc>
                          <a:spcPct val="150000"/>
                        </a:lnSpc>
                        <a:spcBef>
                          <a:spcPts val="0"/>
                        </a:spcBef>
                        <a:spcAft>
                          <a:spcPts val="0"/>
                        </a:spcAft>
                        <a:buClr>
                          <a:schemeClr val="dk1"/>
                        </a:buClr>
                        <a:buSzPts val="900"/>
                        <a:buFont typeface="Arial"/>
                        <a:buNone/>
                      </a:pPr>
                      <a:r>
                        <a:rPr b="0" i="0" lang="en-GB" sz="900" u="none" cap="none" strike="noStrike">
                          <a:solidFill>
                            <a:schemeClr val="dk1"/>
                          </a:solidFill>
                          <a:latin typeface="Arial"/>
                          <a:ea typeface="Arial"/>
                          <a:cs typeface="Arial"/>
                          <a:sym typeface="Arial"/>
                        </a:rPr>
                        <a:t>£39,800 </a:t>
                      </a:r>
                      <a:endParaRPr b="0" i="0" sz="900" u="none" cap="none" strike="noStrike">
                        <a:solidFill>
                          <a:schemeClr val="dk1"/>
                        </a:solidFill>
                      </a:endParaRPr>
                    </a:p>
                  </a:txBody>
                  <a:tcPr marT="14150" marB="106075" marR="51550" marL="495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sp>
        <p:nvSpPr>
          <p:cNvPr id="216" name="Google Shape;216;p2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7" name="Google Shape;217;p21"/>
          <p:cNvSpPr/>
          <p:nvPr/>
        </p:nvSpPr>
        <p:spPr>
          <a:xfrm flipH="1" rot="-2700000">
            <a:off x="-376156" y="-253670"/>
            <a:ext cx="182763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8" name="Google Shape;218;p21"/>
          <p:cNvSpPr/>
          <p:nvPr/>
        </p:nvSpPr>
        <p:spPr>
          <a:xfrm flipH="1" rot="-2700000">
            <a:off x="891641" y="422146"/>
            <a:ext cx="645368" cy="645368"/>
          </a:xfrm>
          <a:prstGeom prst="rect">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9" name="Google Shape;219;p21"/>
          <p:cNvSpPr/>
          <p:nvPr/>
        </p:nvSpPr>
        <p:spPr>
          <a:xfrm flipH="1" rot="-2700000">
            <a:off x="10043482" y="655140"/>
            <a:ext cx="687472" cy="687472"/>
          </a:xfrm>
          <a:prstGeom prst="rect">
            <a:avLst/>
          </a:pr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0" name="Google Shape;220;p21"/>
          <p:cNvSpPr/>
          <p:nvPr/>
        </p:nvSpPr>
        <p:spPr>
          <a:xfrm flipH="1" rot="10800000">
            <a:off x="9356643" y="0"/>
            <a:ext cx="2835357"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1" name="Google Shape;221;p21"/>
          <p:cNvSpPr/>
          <p:nvPr/>
        </p:nvSpPr>
        <p:spPr>
          <a:xfrm flipH="1">
            <a:off x="7976344" y="6115501"/>
            <a:ext cx="1494513" cy="742499"/>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2" name="Google Shape;222;p21"/>
          <p:cNvSpPr/>
          <p:nvPr/>
        </p:nvSpPr>
        <p:spPr>
          <a:xfrm flipH="1">
            <a:off x="7604080" y="6453143"/>
            <a:ext cx="814903" cy="404857"/>
          </a:xfrm>
          <a:prstGeom prst="triangle">
            <a:avLst>
              <a:gd fmla="val 50000" name="adj"/>
            </a:avLst>
          </a:prstGeom>
          <a:solidFill>
            <a:schemeClr val="accen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aphicFrame>
        <p:nvGraphicFramePr>
          <p:cNvPr id="223" name="Google Shape;223;p21"/>
          <p:cNvGraphicFramePr/>
          <p:nvPr/>
        </p:nvGraphicFramePr>
        <p:xfrm>
          <a:off x="1049264" y="643467"/>
          <a:ext cx="3000000" cy="3000000"/>
        </p:xfrm>
        <a:graphic>
          <a:graphicData uri="http://schemas.openxmlformats.org/drawingml/2006/table">
            <a:tbl>
              <a:tblPr bandRow="1">
                <a:noFill/>
                <a:tableStyleId>{CCFE3B12-8877-4059-A091-84B4A071E251}</a:tableStyleId>
              </a:tblPr>
              <a:tblGrid>
                <a:gridCol w="6869525"/>
                <a:gridCol w="3223950"/>
              </a:tblGrid>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Item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Amount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Total revenue (200 units)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£279,800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Total variable cost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£220,000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Fixed costs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£20,000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Total cost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£240,000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Profit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£39,800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Breakeven point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67 units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96375">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Margin of safety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chemeClr val="dk1"/>
                        </a:buClr>
                        <a:buSzPts val="2700"/>
                        <a:buFont typeface="Arial"/>
                        <a:buNone/>
                      </a:pPr>
                      <a:r>
                        <a:rPr b="0" i="0" lang="en-GB" sz="2700" u="none" cap="none" strike="noStrike">
                          <a:latin typeface="Arial"/>
                          <a:ea typeface="Arial"/>
                          <a:cs typeface="Arial"/>
                          <a:sym typeface="Arial"/>
                        </a:rPr>
                        <a:t>133 units </a:t>
                      </a:r>
                      <a:endParaRPr b="0" i="0" sz="4100" u="none" cap="none" strike="noStrike"/>
                    </a:p>
                  </a:txBody>
                  <a:tcPr marT="104100" marB="104100" marR="151825" marL="1518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