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6858000" cy="9144000"/>
  <p:embeddedFontLst>
    <p:embeddedFont>
      <p:font typeface="Play"/>
      <p:regular r:id="rId35"/>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A126D92-09E8-42BF-8700-528D25FE14F0}">
  <a:tblStyle styleId="{DA126D92-09E8-42BF-8700-528D25FE14F0}" styleName="Table_0">
    <a:wholeTbl>
      <a:tcTxStyle b="off" i="off">
        <a:font>
          <a:latin typeface="Aptos"/>
          <a:ea typeface="Aptos"/>
          <a:cs typeface="Aptos"/>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9EC"/>
          </a:solidFill>
        </a:fill>
      </a:tcStyle>
    </a:wholeTbl>
    <a:band1H>
      <a:tcTxStyle/>
      <a:tcStyle>
        <a:fill>
          <a:solidFill>
            <a:srgbClr val="CAD1D8"/>
          </a:solidFill>
        </a:fill>
      </a:tcStyle>
    </a:band1H>
    <a:band2H>
      <a:tcTxStyle/>
    </a:band2H>
    <a:band1V>
      <a:tcTxStyle/>
      <a:tcStyle>
        <a:fill>
          <a:solidFill>
            <a:srgbClr val="CAD1D8"/>
          </a:solidFill>
        </a:fill>
      </a:tcStyle>
    </a:band1V>
    <a:band2V>
      <a:tcTxStyle/>
    </a:band2V>
    <a:lastCol>
      <a:tcTxStyle b="on" i="off">
        <a:font>
          <a:latin typeface="Aptos"/>
          <a:ea typeface="Aptos"/>
          <a:cs typeface="Aptos"/>
        </a:font>
        <a:schemeClr val="lt1"/>
      </a:tcTxStyle>
      <a:tcStyle>
        <a:fill>
          <a:solidFill>
            <a:schemeClr val="accent1"/>
          </a:solidFill>
        </a:fill>
      </a:tcStyle>
    </a:lastCol>
    <a:firstCol>
      <a:tcTxStyle b="on" i="off">
        <a:font>
          <a:latin typeface="Aptos"/>
          <a:ea typeface="Aptos"/>
          <a:cs typeface="Aptos"/>
        </a:font>
        <a:schemeClr val="lt1"/>
      </a:tcTxStyle>
      <a:tcStyle>
        <a:fill>
          <a:solidFill>
            <a:schemeClr val="accent1"/>
          </a:solidFill>
        </a:fill>
      </a:tcStyle>
    </a:firstCol>
    <a:lastRow>
      <a:tcTxStyle b="on" i="off">
        <a:font>
          <a:latin typeface="Aptos"/>
          <a:ea typeface="Aptos"/>
          <a:cs typeface="Aptos"/>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ptos"/>
          <a:ea typeface="Aptos"/>
          <a:cs typeface="Aptos"/>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830ED6E9-407E-46DF-84A8-61E5C2D59D65}" styleName="Table_1">
    <a:wholeTbl>
      <a:tcTxStyle b="off" i="off">
        <a:font>
          <a:latin typeface="Aptos"/>
          <a:ea typeface="Aptos"/>
          <a:cs typeface="Aptos"/>
        </a:font>
        <a:schemeClr val="dk1"/>
      </a:tcTxStyle>
      <a:tcStyle>
        <a:tcBdr>
          <a:left>
            <a:ln cap="flat" cmpd="sng" w="12700">
              <a:solidFill>
                <a:schemeClr val="accent3"/>
              </a:solidFill>
              <a:prstDash val="solid"/>
              <a:round/>
              <a:headEnd len="sm" w="sm" type="none"/>
              <a:tailEnd len="sm" w="sm" type="none"/>
            </a:ln>
          </a:left>
          <a:right>
            <a:ln cap="flat" cmpd="sng" w="12700">
              <a:solidFill>
                <a:schemeClr val="accent3"/>
              </a:solidFill>
              <a:prstDash val="solid"/>
              <a:round/>
              <a:headEnd len="sm" w="sm" type="none"/>
              <a:tailEnd len="sm" w="sm" type="none"/>
            </a:ln>
          </a:right>
          <a:top>
            <a:ln cap="flat" cmpd="sng" w="12700">
              <a:solidFill>
                <a:schemeClr val="accent3"/>
              </a:solidFill>
              <a:prstDash val="solid"/>
              <a:round/>
              <a:headEnd len="sm" w="sm" type="none"/>
              <a:tailEnd len="sm" w="sm" type="none"/>
            </a:ln>
          </a:top>
          <a:bottom>
            <a:ln cap="flat" cmpd="sng" w="12700">
              <a:solidFill>
                <a:schemeClr val="accent3"/>
              </a:solidFill>
              <a:prstDash val="solid"/>
              <a:round/>
              <a:headEnd len="sm" w="sm" type="none"/>
              <a:tailEnd len="sm" w="sm" type="none"/>
            </a:ln>
          </a:bottom>
          <a:insideH>
            <a:ln cap="flat" cmpd="sng" w="12700">
              <a:solidFill>
                <a:schemeClr val="accent3"/>
              </a:solidFill>
              <a:prstDash val="solid"/>
              <a:round/>
              <a:headEnd len="sm" w="sm" type="none"/>
              <a:tailEnd len="sm" w="sm" type="none"/>
            </a:ln>
          </a:insideH>
          <a:insideV>
            <a:ln cap="flat" cmpd="sng" w="12700">
              <a:solidFill>
                <a:schemeClr val="accent3"/>
              </a:solidFill>
              <a:prstDash val="solid"/>
              <a:round/>
              <a:headEnd len="sm" w="sm" type="none"/>
              <a:tailEnd len="sm" w="sm" type="none"/>
            </a:ln>
          </a:insideV>
        </a:tcBdr>
        <a:fill>
          <a:solidFill>
            <a:srgbClr val="FFFFFF">
              <a:alpha val="0"/>
            </a:srgbClr>
          </a:solidFill>
        </a:fill>
      </a:tcStyle>
    </a:wholeTbl>
    <a:band1H>
      <a:tcTxStyle/>
      <a:tcStyle>
        <a:fill>
          <a:solidFill>
            <a:schemeClr val="accent3">
              <a:alpha val="20000"/>
            </a:schemeClr>
          </a:solidFill>
        </a:fill>
      </a:tcStyle>
    </a:band1H>
    <a:band2H>
      <a:tcTxStyle/>
    </a:band2H>
    <a:band1V>
      <a:tcTxStyle/>
      <a:tcStyle>
        <a:fill>
          <a:solidFill>
            <a:schemeClr val="accent3">
              <a:alpha val="20000"/>
            </a:schemeClr>
          </a:solidFill>
        </a:fill>
      </a:tcStyle>
    </a:band1V>
    <a:band2V>
      <a:tcTxStyle/>
    </a:band2V>
    <a:lastCol>
      <a:tcTxStyle b="on" i="off"/>
    </a:lastCol>
    <a:firstCol>
      <a:tcTxStyle b="on" i="off"/>
    </a:firstCol>
    <a:lastRow>
      <a:tcTxStyle b="on" i="off"/>
      <a:tcStyle>
        <a:tcBdr>
          <a:top>
            <a:ln cap="flat" cmpd="sng" w="50800">
              <a:solidFill>
                <a:schemeClr val="accent3"/>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25400">
              <a:solidFill>
                <a:schemeClr val="accent3"/>
              </a:solidFill>
              <a:prstDash val="solid"/>
              <a:round/>
              <a:headEnd len="sm" w="sm" type="none"/>
              <a:tailEnd len="sm" w="sm" type="none"/>
            </a:ln>
          </a:bottom>
        </a:tcBdr>
        <a:fill>
          <a:solidFill>
            <a:srgbClr val="FFFFFF">
              <a:alpha val="0"/>
            </a:srgbClr>
          </a:solidFill>
        </a:fill>
      </a:tcStyle>
    </a:firstRow>
    <a:neCell>
      <a:tcTxStyle/>
    </a:neCell>
    <a:nwCell>
      <a:tcTxStyle/>
    </a:nwCell>
  </a:tblStyle>
  <a:tblStyle styleId="{27B37825-3C7D-424D-A488-194E75192716}"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DFE125B-CAFF-4EF9-AEAA-0E7174423BEB}" styleName="Table_3">
    <a:wholeTbl>
      <a:tcTxStyle b="off" i="off">
        <a:font>
          <a:latin typeface="Aptos"/>
          <a:ea typeface="Aptos"/>
          <a:cs typeface="Aptos"/>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1"/>
              </a:solidFill>
              <a:prstDash val="solid"/>
              <a:round/>
              <a:headEnd len="sm" w="sm" type="none"/>
              <a:tailEnd len="sm" w="sm" type="none"/>
            </a:ln>
          </a:top>
          <a:bottom>
            <a:ln cap="flat" cmpd="sng" w="12700">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1">
              <a:alpha val="20000"/>
            </a:schemeClr>
          </a:solidFill>
        </a:fill>
      </a:tcStyle>
    </a:band1H>
    <a:band2H>
      <a:tcTxStyle/>
    </a:band2H>
    <a:band1V>
      <a:tcTxStyle/>
      <a:tcStyle>
        <a:fill>
          <a:solidFill>
            <a:schemeClr val="accent1">
              <a:alpha val="20000"/>
            </a:schemeClr>
          </a:solidFill>
        </a:fill>
      </a:tcStyle>
    </a:band1V>
    <a:band2V>
      <a:tcTxStyle/>
    </a:band2V>
    <a:lastCol>
      <a:tcTxStyle b="on" i="off"/>
    </a:lastCol>
    <a:firstCol>
      <a:tcTxStyle b="on" i="off"/>
    </a:firstCol>
    <a:lastRow>
      <a:tcTxStyle b="on" i="off"/>
      <a:tcStyle>
        <a:tcBdr>
          <a:top>
            <a:ln cap="flat" cmpd="sng" w="12700">
              <a:solidFill>
                <a:schemeClr val="accent1"/>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1"/>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Play-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Play-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hatgpt.com/c/6985d389-3aac-8392-a25d-8bd181f64dc6"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1.jpg"/><Relationship Id="rId4" Type="http://schemas.openxmlformats.org/officeDocument/2006/relationships/image" Target="../media/image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chatgpt.com/c/6985d389-3aac-8392-a25d-8bd181f64dc6"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8.jpg"/><Relationship Id="rId4" Type="http://schemas.openxmlformats.org/officeDocument/2006/relationships/image" Target="../media/image1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 name="Shape 88"/>
        <p:cNvGrpSpPr/>
        <p:nvPr/>
      </p:nvGrpSpPr>
      <p:grpSpPr>
        <a:xfrm>
          <a:off x="0" y="0"/>
          <a:ext cx="0" cy="0"/>
          <a:chOff x="0" y="0"/>
          <a:chExt cx="0" cy="0"/>
        </a:xfrm>
      </p:grpSpPr>
      <p:sp>
        <p:nvSpPr>
          <p:cNvPr id="89" name="Google Shape;89;p13"/>
          <p:cNvSpPr/>
          <p:nvPr/>
        </p:nvSpPr>
        <p:spPr>
          <a:xfrm>
            <a:off x="3048" y="0"/>
            <a:ext cx="12188952"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0" name="Google Shape;90;p13"/>
          <p:cNvSpPr/>
          <p:nvPr/>
        </p:nvSpPr>
        <p:spPr>
          <a:xfrm>
            <a:off x="0" y="0"/>
            <a:ext cx="12188952" cy="6858000"/>
          </a:xfrm>
          <a:prstGeom prst="rect">
            <a:avLst/>
          </a:prstGeom>
          <a:solidFill>
            <a:schemeClr val="dk1">
              <a:alpha val="5294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91" name="Google Shape;91;p13"/>
          <p:cNvGrpSpPr/>
          <p:nvPr/>
        </p:nvGrpSpPr>
        <p:grpSpPr>
          <a:xfrm>
            <a:off x="1" y="2075420"/>
            <a:ext cx="12396066" cy="4440643"/>
            <a:chOff x="1" y="2075420"/>
            <a:chExt cx="12396066" cy="4440643"/>
          </a:xfrm>
        </p:grpSpPr>
        <p:sp>
          <p:nvSpPr>
            <p:cNvPr id="92" name="Google Shape;92;p13"/>
            <p:cNvSpPr/>
            <p:nvPr/>
          </p:nvSpPr>
          <p:spPr>
            <a:xfrm rot="4500000">
              <a:off x="7942191" y="2507571"/>
              <a:ext cx="3563871" cy="3563871"/>
            </a:xfrm>
            <a:prstGeom prst="ellipse">
              <a:avLst/>
            </a:prstGeom>
            <a:noFill/>
            <a:ln cap="flat" cmpd="sng" w="31750">
              <a:solidFill>
                <a:srgbClr val="2A7AD0">
                  <a:alpha val="10196"/>
                </a:srgbClr>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3" name="Google Shape;93;p13"/>
            <p:cNvSpPr/>
            <p:nvPr/>
          </p:nvSpPr>
          <p:spPr>
            <a:xfrm rot="-5400000">
              <a:off x="10435065" y="4048931"/>
              <a:ext cx="1381607" cy="1381607"/>
            </a:xfrm>
            <a:prstGeom prst="ellipse">
              <a:avLst/>
            </a:prstGeom>
            <a:noFill/>
            <a:ln cap="flat" cmpd="sng" w="31750">
              <a:solidFill>
                <a:srgbClr val="2A7AD0">
                  <a:alpha val="20000"/>
                </a:srgbClr>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4" name="Google Shape;94;p13"/>
            <p:cNvSpPr/>
            <p:nvPr/>
          </p:nvSpPr>
          <p:spPr>
            <a:xfrm rot="-5400000">
              <a:off x="1" y="2075420"/>
              <a:ext cx="3144364" cy="3144364"/>
            </a:xfrm>
            <a:prstGeom prst="ellipse">
              <a:avLst/>
            </a:prstGeom>
            <a:gradFill>
              <a:gsLst>
                <a:gs pos="0">
                  <a:srgbClr val="0A1D30">
                    <a:alpha val="20000"/>
                  </a:srgbClr>
                </a:gs>
                <a:gs pos="100000">
                  <a:srgbClr val="061320">
                    <a:alpha val="10196"/>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5" name="Google Shape;95;p13"/>
            <p:cNvSpPr/>
            <p:nvPr/>
          </p:nvSpPr>
          <p:spPr>
            <a:xfrm rot="-9000000">
              <a:off x="10150845" y="4270841"/>
              <a:ext cx="1897885" cy="1897885"/>
            </a:xfrm>
            <a:prstGeom prst="ellipse">
              <a:avLst/>
            </a:prstGeom>
            <a:gradFill>
              <a:gsLst>
                <a:gs pos="0">
                  <a:srgbClr val="0A1D30">
                    <a:alpha val="10196"/>
                  </a:srgbClr>
                </a:gs>
                <a:gs pos="100000">
                  <a:srgbClr val="0A1D30">
                    <a:alpha val="2000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6" name="Google Shape;96;p13"/>
            <p:cNvSpPr/>
            <p:nvPr/>
          </p:nvSpPr>
          <p:spPr>
            <a:xfrm rot="4500000">
              <a:off x="2046780" y="3040492"/>
              <a:ext cx="2579322" cy="2579322"/>
            </a:xfrm>
            <a:prstGeom prst="ellipse">
              <a:avLst/>
            </a:prstGeom>
            <a:noFill/>
            <a:ln cap="flat" cmpd="sng" w="31750">
              <a:solidFill>
                <a:srgbClr val="2A7AD0">
                  <a:alpha val="20000"/>
                </a:srgbClr>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7" name="Google Shape;97;p13"/>
            <p:cNvSpPr/>
            <p:nvPr/>
          </p:nvSpPr>
          <p:spPr>
            <a:xfrm rot="4500000">
              <a:off x="2224640" y="3193975"/>
              <a:ext cx="2243193" cy="2243193"/>
            </a:xfrm>
            <a:prstGeom prst="ellipse">
              <a:avLst/>
            </a:prstGeom>
            <a:noFill/>
            <a:ln cap="flat" cmpd="sng" w="31750">
              <a:solidFill>
                <a:srgbClr val="2A7AD0">
                  <a:alpha val="10196"/>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98" name="Google Shape;98;p13"/>
          <p:cNvSpPr/>
          <p:nvPr/>
        </p:nvSpPr>
        <p:spPr>
          <a:xfrm rot="-5400000">
            <a:off x="10438146" y="1042605"/>
            <a:ext cx="2796461" cy="711252"/>
          </a:xfrm>
          <a:prstGeom prst="rect">
            <a:avLst/>
          </a:prstGeom>
          <a:gradFill>
            <a:gsLst>
              <a:gs pos="0">
                <a:srgbClr val="6DA5E3">
                  <a:alpha val="0"/>
                </a:srgbClr>
              </a:gs>
              <a:gs pos="100000">
                <a:srgbClr val="0A1D30">
                  <a:alpha val="10196"/>
                </a:srgbClr>
              </a:gs>
            </a:gsLst>
            <a:lin ang="8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99" name="Google Shape;99;p13"/>
          <p:cNvGrpSpPr/>
          <p:nvPr/>
        </p:nvGrpSpPr>
        <p:grpSpPr>
          <a:xfrm>
            <a:off x="11259539" y="317578"/>
            <a:ext cx="548640" cy="549007"/>
            <a:chOff x="7029447" y="3514725"/>
            <a:chExt cx="1285875" cy="549007"/>
          </a:xfrm>
        </p:grpSpPr>
        <p:cxnSp>
          <p:nvCxnSpPr>
            <p:cNvPr id="100" name="Google Shape;100;p13"/>
            <p:cNvCxnSpPr/>
            <p:nvPr/>
          </p:nvCxnSpPr>
          <p:spPr>
            <a:xfrm>
              <a:off x="7029447" y="3514725"/>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1" name="Google Shape;101;p13"/>
            <p:cNvCxnSpPr/>
            <p:nvPr/>
          </p:nvCxnSpPr>
          <p:spPr>
            <a:xfrm>
              <a:off x="7029447" y="3697727"/>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2" name="Google Shape;102;p13"/>
            <p:cNvCxnSpPr/>
            <p:nvPr/>
          </p:nvCxnSpPr>
          <p:spPr>
            <a:xfrm>
              <a:off x="7029447" y="3880729"/>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3" name="Google Shape;103;p13"/>
            <p:cNvCxnSpPr/>
            <p:nvPr/>
          </p:nvCxnSpPr>
          <p:spPr>
            <a:xfrm>
              <a:off x="7029447" y="4063732"/>
              <a:ext cx="1285875" cy="0"/>
            </a:xfrm>
            <a:prstGeom prst="straightConnector1">
              <a:avLst/>
            </a:prstGeom>
            <a:noFill/>
            <a:ln cap="rnd" cmpd="sng" w="31750">
              <a:solidFill>
                <a:srgbClr val="2A7AD0">
                  <a:alpha val="40000"/>
                </a:srgbClr>
              </a:solidFill>
              <a:prstDash val="dot"/>
              <a:round/>
              <a:headEnd len="sm" w="sm" type="none"/>
              <a:tailEnd len="sm" w="sm" type="none"/>
            </a:ln>
          </p:spPr>
        </p:cxnSp>
      </p:grpSp>
      <p:sp>
        <p:nvSpPr>
          <p:cNvPr id="104" name="Google Shape;104;p13"/>
          <p:cNvSpPr/>
          <p:nvPr/>
        </p:nvSpPr>
        <p:spPr>
          <a:xfrm rot="10800000">
            <a:off x="-1" y="6140785"/>
            <a:ext cx="6095997" cy="711252"/>
          </a:xfrm>
          <a:prstGeom prst="rect">
            <a:avLst/>
          </a:prstGeom>
          <a:gradFill>
            <a:gsLst>
              <a:gs pos="0">
                <a:srgbClr val="061320">
                  <a:alpha val="10196"/>
                </a:srgbClr>
              </a:gs>
              <a:gs pos="10000">
                <a:srgbClr val="061320">
                  <a:alpha val="10196"/>
                </a:srgbClr>
              </a:gs>
              <a:gs pos="100000">
                <a:srgbClr val="2A7AD0">
                  <a:alpha val="0"/>
                </a:srgbClr>
              </a:gs>
            </a:gsLst>
            <a:lin ang="8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105" name="Google Shape;105;p13"/>
          <p:cNvGrpSpPr/>
          <p:nvPr/>
        </p:nvGrpSpPr>
        <p:grpSpPr>
          <a:xfrm rot="5400000">
            <a:off x="616345" y="5940560"/>
            <a:ext cx="1285875" cy="549007"/>
            <a:chOff x="7029447" y="3514725"/>
            <a:chExt cx="1285875" cy="549007"/>
          </a:xfrm>
        </p:grpSpPr>
        <p:cxnSp>
          <p:nvCxnSpPr>
            <p:cNvPr id="106" name="Google Shape;106;p13"/>
            <p:cNvCxnSpPr/>
            <p:nvPr/>
          </p:nvCxnSpPr>
          <p:spPr>
            <a:xfrm>
              <a:off x="7029447" y="3514725"/>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7" name="Google Shape;107;p13"/>
            <p:cNvCxnSpPr/>
            <p:nvPr/>
          </p:nvCxnSpPr>
          <p:spPr>
            <a:xfrm>
              <a:off x="7029447" y="3697727"/>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8" name="Google Shape;108;p13"/>
            <p:cNvCxnSpPr/>
            <p:nvPr/>
          </p:nvCxnSpPr>
          <p:spPr>
            <a:xfrm>
              <a:off x="7029447" y="3880729"/>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9" name="Google Shape;109;p13"/>
            <p:cNvCxnSpPr/>
            <p:nvPr/>
          </p:nvCxnSpPr>
          <p:spPr>
            <a:xfrm>
              <a:off x="7029447" y="4063732"/>
              <a:ext cx="1285875" cy="0"/>
            </a:xfrm>
            <a:prstGeom prst="straightConnector1">
              <a:avLst/>
            </a:prstGeom>
            <a:noFill/>
            <a:ln cap="rnd" cmpd="sng" w="31750">
              <a:solidFill>
                <a:srgbClr val="2A7AD0">
                  <a:alpha val="40000"/>
                </a:srgbClr>
              </a:solidFill>
              <a:prstDash val="dot"/>
              <a:round/>
              <a:headEnd len="sm" w="sm" type="none"/>
              <a:tailEnd len="sm" w="sm" type="none"/>
            </a:ln>
          </p:spPr>
        </p:cxnSp>
      </p:grpSp>
      <p:pic>
        <p:nvPicPr>
          <p:cNvPr descr="Factories And Smoke" id="110" name="Google Shape;110;p13"/>
          <p:cNvPicPr preferRelativeResize="0"/>
          <p:nvPr/>
        </p:nvPicPr>
        <p:blipFill rotWithShape="1">
          <a:blip r:embed="rId3">
            <a:alphaModFix amt="25000"/>
          </a:blip>
          <a:srcRect b="1" l="0" r="1" t="284"/>
          <a:stretch/>
        </p:blipFill>
        <p:spPr>
          <a:xfrm>
            <a:off x="767444" y="29548"/>
            <a:ext cx="10721729" cy="6013845"/>
          </a:xfrm>
          <a:prstGeom prst="rect">
            <a:avLst/>
          </a:prstGeom>
          <a:noFill/>
          <a:ln>
            <a:noFill/>
          </a:ln>
        </p:spPr>
      </p:pic>
      <p:sp>
        <p:nvSpPr>
          <p:cNvPr id="111" name="Google Shape;111;p13"/>
          <p:cNvSpPr txBox="1"/>
          <p:nvPr>
            <p:ph type="ctrTitle"/>
          </p:nvPr>
        </p:nvSpPr>
        <p:spPr>
          <a:xfrm>
            <a:off x="2618173" y="630936"/>
            <a:ext cx="7315200" cy="2702018"/>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4800"/>
              <a:buFont typeface="Play"/>
              <a:buNone/>
            </a:pPr>
            <a:r>
              <a:rPr lang="en-GB" sz="4800">
                <a:solidFill>
                  <a:schemeClr val="lt1"/>
                </a:solidFill>
              </a:rPr>
              <a:t>Unit 21- Technology business</a:t>
            </a:r>
            <a:endParaRPr sz="4800">
              <a:solidFill>
                <a:schemeClr val="lt1"/>
              </a:solidFill>
            </a:endParaRPr>
          </a:p>
        </p:txBody>
      </p:sp>
      <p:sp>
        <p:nvSpPr>
          <p:cNvPr id="112" name="Google Shape;112;p13"/>
          <p:cNvSpPr txBox="1"/>
          <p:nvPr>
            <p:ph idx="1" type="subTitle"/>
          </p:nvPr>
        </p:nvSpPr>
        <p:spPr>
          <a:xfrm>
            <a:off x="2618174" y="3427487"/>
            <a:ext cx="7315200" cy="261590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n-GB">
                <a:solidFill>
                  <a:schemeClr val="lt1"/>
                </a:solidFill>
              </a:rPr>
              <a:t>Shahzaib  Asim S2312202</a:t>
            </a:r>
            <a:endParaRPr>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8" name="Shape 228"/>
        <p:cNvGrpSpPr/>
        <p:nvPr/>
      </p:nvGrpSpPr>
      <p:grpSpPr>
        <a:xfrm>
          <a:off x="0" y="0"/>
          <a:ext cx="0" cy="0"/>
          <a:chOff x="0" y="0"/>
          <a:chExt cx="0" cy="0"/>
        </a:xfrm>
      </p:grpSpPr>
      <p:sp>
        <p:nvSpPr>
          <p:cNvPr id="229" name="Google Shape;229;p2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0" name="Google Shape;230;p22"/>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1" name="Google Shape;231;p22"/>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2" name="Google Shape;232;p22"/>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3" name="Google Shape;233;p22"/>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4" name="Google Shape;234;p22"/>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235" name="Google Shape;235;p22"/>
          <p:cNvPicPr preferRelativeResize="0"/>
          <p:nvPr>
            <p:ph idx="1" type="body"/>
          </p:nvPr>
        </p:nvPicPr>
        <p:blipFill rotWithShape="1">
          <a:blip r:embed="rId3">
            <a:alphaModFix/>
          </a:blip>
          <a:srcRect b="0" l="0" r="0" t="0"/>
          <a:stretch/>
        </p:blipFill>
        <p:spPr>
          <a:xfrm>
            <a:off x="1984512" y="643467"/>
            <a:ext cx="8222975" cy="5571065"/>
          </a:xfrm>
          <a:prstGeom prst="rect">
            <a:avLst/>
          </a:prstGeom>
          <a:noFill/>
          <a:ln>
            <a:noFill/>
          </a:ln>
        </p:spPr>
      </p:pic>
      <p:sp>
        <p:nvSpPr>
          <p:cNvPr id="236" name="Google Shape;236;p22"/>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0" name="Shape 240"/>
        <p:cNvGrpSpPr/>
        <p:nvPr/>
      </p:nvGrpSpPr>
      <p:grpSpPr>
        <a:xfrm>
          <a:off x="0" y="0"/>
          <a:ext cx="0" cy="0"/>
          <a:chOff x="0" y="0"/>
          <a:chExt cx="0" cy="0"/>
        </a:xfrm>
      </p:grpSpPr>
      <p:sp>
        <p:nvSpPr>
          <p:cNvPr id="241" name="Google Shape;241;p2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2" name="Google Shape;242;p23"/>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3" name="Google Shape;243;p23"/>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4" name="Google Shape;244;p23"/>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5" name="Google Shape;245;p23"/>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6" name="Google Shape;246;p23"/>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7" name="Google Shape;247;p23"/>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48" name="Google Shape;248;p23"/>
          <p:cNvGraphicFramePr/>
          <p:nvPr/>
        </p:nvGraphicFramePr>
        <p:xfrm>
          <a:off x="1901348" y="961421"/>
          <a:ext cx="3000000" cy="3000000"/>
        </p:xfrm>
        <a:graphic>
          <a:graphicData uri="http://schemas.openxmlformats.org/drawingml/2006/table">
            <a:tbl>
              <a:tblPr bandRow="1" firstCol="1" firstRow="1">
                <a:noFill/>
                <a:tableStyleId>{DA126D92-09E8-42BF-8700-528D25FE14F0}</a:tableStyleId>
              </a:tblPr>
              <a:tblGrid>
                <a:gridCol w="8389300"/>
              </a:tblGrid>
              <a:tr h="4935150">
                <a:tc>
                  <a:txBody>
                    <a:bodyPr/>
                    <a:lstStyle/>
                    <a:p>
                      <a:pPr indent="0" lvl="0" marL="0" marR="0" rtl="0" algn="l">
                        <a:lnSpc>
                          <a:spcPct val="115000"/>
                        </a:lnSpc>
                        <a:spcBef>
                          <a:spcPts val="0"/>
                        </a:spcBef>
                        <a:spcAft>
                          <a:spcPts val="0"/>
                        </a:spcAft>
                        <a:buClr>
                          <a:schemeClr val="dk1"/>
                        </a:buClr>
                        <a:buSzPts val="3300"/>
                        <a:buFont typeface="Arial"/>
                        <a:buNone/>
                      </a:pPr>
                      <a:r>
                        <a:rPr b="1" lang="en-GB" sz="3300" u="none" cap="none" strike="noStrike">
                          <a:solidFill>
                            <a:schemeClr val="dk1"/>
                          </a:solidFill>
                        </a:rPr>
                        <a:t>Scenario B – Variable Costs Increase to £1,150</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New contribution per unit:</a:t>
                      </a:r>
                      <a:br>
                        <a:rPr b="1" lang="en-GB" sz="3300" u="none" cap="none" strike="noStrike">
                          <a:solidFill>
                            <a:schemeClr val="dk1"/>
                          </a:solidFill>
                        </a:rPr>
                      </a:br>
                      <a:r>
                        <a:rPr b="1" lang="en-GB" sz="3300" u="none" cap="none" strike="noStrike">
                          <a:solidFill>
                            <a:schemeClr val="dk1"/>
                          </a:solidFill>
                        </a:rPr>
                        <a:t>£1,399 − £1,150 = £249</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New breakeven:</a:t>
                      </a:r>
                      <a:br>
                        <a:rPr b="1" lang="en-GB" sz="3300" u="none" cap="none" strike="noStrike">
                          <a:solidFill>
                            <a:schemeClr val="dk1"/>
                          </a:solidFill>
                        </a:rPr>
                      </a:br>
                      <a:r>
                        <a:rPr b="1" lang="en-GB" sz="3300" u="none" cap="none" strike="noStrike">
                          <a:solidFill>
                            <a:schemeClr val="dk1"/>
                          </a:solidFill>
                        </a:rPr>
                        <a:t>£20,000 ÷ £249 = 80.32 → 81 units</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Breakeven increases from 67 → 81 units</a:t>
                      </a:r>
                      <a:br>
                        <a:rPr b="1" lang="en-GB" sz="3300" u="none" cap="none" strike="noStrike">
                          <a:solidFill>
                            <a:schemeClr val="dk1"/>
                          </a:solidFill>
                        </a:rPr>
                      </a:br>
                      <a:r>
                        <a:rPr b="1" lang="en-GB" sz="3300" u="none" cap="none" strike="noStrike">
                          <a:solidFill>
                            <a:schemeClr val="dk1"/>
                          </a:solidFill>
                        </a:rPr>
                        <a:t>Profit becomes smaller.</a:t>
                      </a:r>
                      <a:endParaRPr b="1" sz="3300" u="none" cap="none" strike="noStrike">
                        <a:solidFill>
                          <a:schemeClr val="dk1"/>
                        </a:solidFill>
                        <a:latin typeface="Arial"/>
                        <a:ea typeface="Arial"/>
                        <a:cs typeface="Arial"/>
                        <a:sym typeface="Arial"/>
                      </a:endParaRPr>
                    </a:p>
                  </a:txBody>
                  <a:tcPr marT="0" marB="0" marR="18725"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2" name="Shape 252"/>
        <p:cNvGrpSpPr/>
        <p:nvPr/>
      </p:nvGrpSpPr>
      <p:grpSpPr>
        <a:xfrm>
          <a:off x="0" y="0"/>
          <a:ext cx="0" cy="0"/>
          <a:chOff x="0" y="0"/>
          <a:chExt cx="0" cy="0"/>
        </a:xfrm>
      </p:grpSpPr>
      <p:sp>
        <p:nvSpPr>
          <p:cNvPr id="253" name="Google Shape;253;p2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4" name="Google Shape;254;p24"/>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5" name="Google Shape;255;p24"/>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6" name="Google Shape;256;p24"/>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7" name="Google Shape;257;p24"/>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8" name="Google Shape;258;p24"/>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9" name="Google Shape;259;p24"/>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60" name="Google Shape;260;p24"/>
          <p:cNvGraphicFramePr/>
          <p:nvPr/>
        </p:nvGraphicFramePr>
        <p:xfrm>
          <a:off x="1285058" y="643467"/>
          <a:ext cx="3000000" cy="3000000"/>
        </p:xfrm>
        <a:graphic>
          <a:graphicData uri="http://schemas.openxmlformats.org/drawingml/2006/table">
            <a:tbl>
              <a:tblPr>
                <a:noFill/>
                <a:tableStyleId>{27B37825-3C7D-424D-A488-194E75192716}</a:tableStyleId>
              </a:tblPr>
              <a:tblGrid>
                <a:gridCol w="3415325"/>
                <a:gridCol w="1893475"/>
                <a:gridCol w="4313100"/>
              </a:tblGrid>
              <a:tr h="459000">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Components</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Value/costs</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Description</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63875">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Selling price per unit</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£1,399</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Competitive price compared with other premium smartphones</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63875">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Variable cost per unit </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£1,150</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Includes components (£1,000) + packaging (£50) + distribution (£50) + Tax (£50)</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63875">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Fixed costs per month</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£20,000</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Includes research, factories, staff salaries, marketing, software </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59000">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Expected monthly sales</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200 units</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Market research survey</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61450">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Maximum production capacity</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600 Units</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300"/>
                        <a:buFont typeface="Arial"/>
                        <a:buNone/>
                      </a:pPr>
                      <a:r>
                        <a:rPr b="0" i="0" lang="en-GB" sz="2300" u="none" cap="none" strike="noStrike">
                          <a:latin typeface="Arial"/>
                          <a:ea typeface="Arial"/>
                          <a:cs typeface="Arial"/>
                          <a:sym typeface="Arial"/>
                        </a:rPr>
                        <a:t>Manufacturing capacity</a:t>
                      </a:r>
                      <a:endParaRPr b="0" i="0" sz="3400" u="none" cap="none" strike="noStrike">
                        <a:latin typeface="Arial"/>
                        <a:ea typeface="Arial"/>
                        <a:cs typeface="Arial"/>
                        <a:sym typeface="Arial"/>
                      </a:endParaRPr>
                    </a:p>
                  </a:txBody>
                  <a:tcPr marT="18400" marB="0" marR="132450" marL="132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4" name="Shape 264"/>
        <p:cNvGrpSpPr/>
        <p:nvPr/>
      </p:nvGrpSpPr>
      <p:grpSpPr>
        <a:xfrm>
          <a:off x="0" y="0"/>
          <a:ext cx="0" cy="0"/>
          <a:chOff x="0" y="0"/>
          <a:chExt cx="0" cy="0"/>
        </a:xfrm>
      </p:grpSpPr>
      <p:sp>
        <p:nvSpPr>
          <p:cNvPr id="265" name="Google Shape;265;p2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6" name="Google Shape;266;p25"/>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7" name="Google Shape;267;p25"/>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8" name="Google Shape;268;p25"/>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9" name="Google Shape;269;p25"/>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0" name="Google Shape;270;p25"/>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1" name="Google Shape;271;p25"/>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72" name="Google Shape;272;p25"/>
          <p:cNvGraphicFramePr/>
          <p:nvPr/>
        </p:nvGraphicFramePr>
        <p:xfrm>
          <a:off x="643467" y="658693"/>
          <a:ext cx="3000000" cy="3000000"/>
        </p:xfrm>
        <a:graphic>
          <a:graphicData uri="http://schemas.openxmlformats.org/drawingml/2006/table">
            <a:tbl>
              <a:tblPr bandRow="1" firstRow="1">
                <a:noFill/>
                <a:tableStyleId>{DA126D92-09E8-42BF-8700-528D25FE14F0}</a:tableStyleId>
              </a:tblPr>
              <a:tblGrid>
                <a:gridCol w="6537275"/>
                <a:gridCol w="4367800"/>
              </a:tblGrid>
              <a:tr h="704525">
                <a:tc>
                  <a:txBody>
                    <a:bodyPr/>
                    <a:lstStyle/>
                    <a:p>
                      <a:pPr indent="0" lvl="0" marL="0" marR="0" rtl="0" algn="ctr">
                        <a:lnSpc>
                          <a:spcPct val="58695"/>
                        </a:lnSpc>
                        <a:spcBef>
                          <a:spcPts val="0"/>
                        </a:spcBef>
                        <a:spcAft>
                          <a:spcPts val="0"/>
                        </a:spcAft>
                        <a:buClr>
                          <a:schemeClr val="lt1"/>
                        </a:buClr>
                        <a:buSzPts val="2300"/>
                        <a:buFont typeface="Arial"/>
                        <a:buNone/>
                      </a:pPr>
                      <a:r>
                        <a:rPr b="0" i="0" lang="en-GB" sz="2300" u="none" cap="none" strike="noStrike">
                          <a:solidFill>
                            <a:schemeClr val="lt1"/>
                          </a:solidFill>
                          <a:latin typeface="Arial"/>
                          <a:ea typeface="Arial"/>
                          <a:cs typeface="Arial"/>
                          <a:sym typeface="Arial"/>
                        </a:rPr>
                        <a:t>ITEM </a:t>
                      </a:r>
                      <a:endParaRPr b="0" i="0" sz="2300" u="none" cap="none" strike="noStrike">
                        <a:solidFill>
                          <a:schemeClr val="lt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c>
                  <a:txBody>
                    <a:bodyPr/>
                    <a:lstStyle/>
                    <a:p>
                      <a:pPr indent="0" lvl="0" marL="0" marR="0" rtl="0" algn="ctr">
                        <a:lnSpc>
                          <a:spcPct val="58695"/>
                        </a:lnSpc>
                        <a:spcBef>
                          <a:spcPts val="0"/>
                        </a:spcBef>
                        <a:spcAft>
                          <a:spcPts val="0"/>
                        </a:spcAft>
                        <a:buClr>
                          <a:schemeClr val="lt1"/>
                        </a:buClr>
                        <a:buSzPts val="2300"/>
                        <a:buFont typeface="Arial"/>
                        <a:buNone/>
                      </a:pPr>
                      <a:r>
                        <a:rPr b="0" i="0" lang="en-GB" sz="2300" u="none" cap="none" strike="noStrike">
                          <a:solidFill>
                            <a:schemeClr val="lt1"/>
                          </a:solidFill>
                          <a:latin typeface="Arial"/>
                          <a:ea typeface="Arial"/>
                          <a:cs typeface="Arial"/>
                          <a:sym typeface="Arial"/>
                        </a:rPr>
                        <a:t>AMOUNT </a:t>
                      </a:r>
                      <a:endParaRPr b="0" i="0" sz="2300" u="none" cap="none" strike="noStrike">
                        <a:solidFill>
                          <a:schemeClr val="lt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r>
              <a:tr h="690875">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Total revenue (200 units)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£279,800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0875">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Total variable cost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843"/>
                      </a:srgbClr>
                    </a:solidFill>
                  </a:tcPr>
                </a:tc>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£230,000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843"/>
                      </a:srgbClr>
                    </a:solidFill>
                  </a:tcPr>
                </a:tc>
              </a:tr>
              <a:tr h="690875">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Fixed costs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£20,000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0875">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Total cost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843"/>
                      </a:srgbClr>
                    </a:solidFill>
                  </a:tcPr>
                </a:tc>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£250,000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843"/>
                      </a:srgbClr>
                    </a:solidFill>
                  </a:tcPr>
                </a:tc>
              </a:tr>
              <a:tr h="690875">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Profit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£29,800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0875">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Breakeven point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843"/>
                      </a:srgbClr>
                    </a:solidFill>
                  </a:tcPr>
                </a:tc>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81 units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843"/>
                      </a:srgbClr>
                    </a:solidFill>
                  </a:tcPr>
                </a:tc>
              </a:tr>
              <a:tr h="690875">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Margin of safety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75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119 units </a:t>
                      </a:r>
                      <a:endParaRPr b="0" i="0" sz="1800" u="none" cap="none" strike="noStrike">
                        <a:solidFill>
                          <a:schemeClr val="dk1"/>
                        </a:solidFill>
                      </a:endParaRPr>
                    </a:p>
                  </a:txBody>
                  <a:tcPr marT="193900" marB="193900" marR="193900" marL="19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6" name="Shape 276"/>
        <p:cNvGrpSpPr/>
        <p:nvPr/>
      </p:nvGrpSpPr>
      <p:grpSpPr>
        <a:xfrm>
          <a:off x="0" y="0"/>
          <a:ext cx="0" cy="0"/>
          <a:chOff x="0" y="0"/>
          <a:chExt cx="0" cy="0"/>
        </a:xfrm>
      </p:grpSpPr>
      <p:sp>
        <p:nvSpPr>
          <p:cNvPr id="277" name="Google Shape;277;p2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8" name="Google Shape;278;p26"/>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9" name="Google Shape;279;p26"/>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0" name="Google Shape;280;p26"/>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1" name="Google Shape;281;p26"/>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2" name="Google Shape;282;p26"/>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283" name="Google Shape;283;p26"/>
          <p:cNvPicPr preferRelativeResize="0"/>
          <p:nvPr>
            <p:ph idx="1" type="body"/>
          </p:nvPr>
        </p:nvPicPr>
        <p:blipFill rotWithShape="1">
          <a:blip r:embed="rId3">
            <a:alphaModFix/>
          </a:blip>
          <a:srcRect b="0" l="0" r="0" t="0"/>
          <a:stretch/>
        </p:blipFill>
        <p:spPr>
          <a:xfrm>
            <a:off x="1434021" y="643467"/>
            <a:ext cx="9323957" cy="5571065"/>
          </a:xfrm>
          <a:prstGeom prst="rect">
            <a:avLst/>
          </a:prstGeom>
          <a:noFill/>
          <a:ln>
            <a:noFill/>
          </a:ln>
        </p:spPr>
      </p:pic>
      <p:sp>
        <p:nvSpPr>
          <p:cNvPr id="284" name="Google Shape;284;p26"/>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8" name="Shape 288"/>
        <p:cNvGrpSpPr/>
        <p:nvPr/>
      </p:nvGrpSpPr>
      <p:grpSpPr>
        <a:xfrm>
          <a:off x="0" y="0"/>
          <a:ext cx="0" cy="0"/>
          <a:chOff x="0" y="0"/>
          <a:chExt cx="0" cy="0"/>
        </a:xfrm>
      </p:grpSpPr>
      <p:sp>
        <p:nvSpPr>
          <p:cNvPr id="289" name="Google Shape;289;p2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0" name="Google Shape;290;p27"/>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1" name="Google Shape;291;p27"/>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2" name="Google Shape;292;p27"/>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3" name="Google Shape;293;p27"/>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4" name="Google Shape;294;p27"/>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5" name="Google Shape;295;p27"/>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96" name="Google Shape;296;p27"/>
          <p:cNvGraphicFramePr/>
          <p:nvPr/>
        </p:nvGraphicFramePr>
        <p:xfrm>
          <a:off x="2188003" y="851915"/>
          <a:ext cx="3000000" cy="3000000"/>
        </p:xfrm>
        <a:graphic>
          <a:graphicData uri="http://schemas.openxmlformats.org/drawingml/2006/table">
            <a:tbl>
              <a:tblPr bandRow="1" firstCol="1" firstRow="1">
                <a:solidFill>
                  <a:srgbClr val="F2F2F2"/>
                </a:solidFill>
                <a:tableStyleId>{DA126D92-09E8-42BF-8700-528D25FE14F0}</a:tableStyleId>
              </a:tblPr>
              <a:tblGrid>
                <a:gridCol w="7816000"/>
              </a:tblGrid>
              <a:tr h="5154175">
                <a:tc>
                  <a:txBody>
                    <a:bodyPr/>
                    <a:lstStyle/>
                    <a:p>
                      <a:pPr indent="0" lvl="0" marL="0" marR="0" rtl="0" algn="l">
                        <a:lnSpc>
                          <a:spcPct val="115000"/>
                        </a:lnSpc>
                        <a:spcBef>
                          <a:spcPts val="0"/>
                        </a:spcBef>
                        <a:spcAft>
                          <a:spcPts val="0"/>
                        </a:spcAft>
                        <a:buClr>
                          <a:schemeClr val="dk1"/>
                        </a:buClr>
                        <a:buSzPts val="3300"/>
                        <a:buFont typeface="Arial"/>
                        <a:buNone/>
                      </a:pPr>
                      <a:r>
                        <a:rPr b="1" lang="en-GB" sz="3300" u="none" cap="none" strike="noStrike">
                          <a:solidFill>
                            <a:schemeClr val="dk1"/>
                          </a:solidFill>
                        </a:rPr>
                        <a:t>Scenario C – Fixed Costs Increase to £30,000</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Breakeven:</a:t>
                      </a:r>
                      <a:br>
                        <a:rPr b="1" lang="en-GB" sz="3300" u="none" cap="none" strike="noStrike">
                          <a:solidFill>
                            <a:schemeClr val="dk1"/>
                          </a:solidFill>
                        </a:rPr>
                      </a:br>
                      <a:r>
                        <a:rPr b="1" lang="en-GB" sz="3300" u="none" cap="none" strike="noStrike">
                          <a:solidFill>
                            <a:schemeClr val="dk1"/>
                          </a:solidFill>
                        </a:rPr>
                        <a:t>£30,000 ÷ £299 = 100.33 → 101 units</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Breakeven increases from 67 → 101 units</a:t>
                      </a:r>
                      <a:br>
                        <a:rPr b="1" lang="en-GB" sz="3300" u="none" cap="none" strike="noStrike">
                          <a:solidFill>
                            <a:schemeClr val="dk1"/>
                          </a:solidFill>
                        </a:rPr>
                      </a:br>
                      <a:r>
                        <a:rPr b="1" lang="en-GB" sz="3300" u="none" cap="none" strike="noStrike">
                          <a:solidFill>
                            <a:schemeClr val="dk1"/>
                          </a:solidFill>
                        </a:rPr>
                        <a:t>Business must sell more units to cover costs.</a:t>
                      </a:r>
                      <a:endParaRPr b="1" sz="3300" u="none" cap="none" strike="noStrike">
                        <a:solidFill>
                          <a:schemeClr val="dk1"/>
                        </a:solidFill>
                        <a:latin typeface="Arial"/>
                        <a:ea typeface="Arial"/>
                        <a:cs typeface="Arial"/>
                        <a:sym typeface="Arial"/>
                      </a:endParaRPr>
                    </a:p>
                  </a:txBody>
                  <a:tcPr marT="37725" marB="282900" marR="141450" marL="1320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0" name="Shape 300"/>
        <p:cNvGrpSpPr/>
        <p:nvPr/>
      </p:nvGrpSpPr>
      <p:grpSpPr>
        <a:xfrm>
          <a:off x="0" y="0"/>
          <a:ext cx="0" cy="0"/>
          <a:chOff x="0" y="0"/>
          <a:chExt cx="0" cy="0"/>
        </a:xfrm>
      </p:grpSpPr>
      <p:sp>
        <p:nvSpPr>
          <p:cNvPr id="301" name="Google Shape;301;p2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2" name="Google Shape;302;p28"/>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3" name="Google Shape;303;p28"/>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4" name="Google Shape;304;p28"/>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5" name="Google Shape;305;p28"/>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6" name="Google Shape;306;p28"/>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7" name="Google Shape;307;p28"/>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08" name="Google Shape;308;p28"/>
          <p:cNvGraphicFramePr/>
          <p:nvPr/>
        </p:nvGraphicFramePr>
        <p:xfrm>
          <a:off x="643467" y="1076393"/>
          <a:ext cx="3000000" cy="3000000"/>
        </p:xfrm>
        <a:graphic>
          <a:graphicData uri="http://schemas.openxmlformats.org/drawingml/2006/table">
            <a:tbl>
              <a:tblPr bandRow="1" firstCol="1" firstRow="1">
                <a:noFill/>
                <a:tableStyleId>{DA126D92-09E8-42BF-8700-528D25FE14F0}</a:tableStyleId>
              </a:tblPr>
              <a:tblGrid>
                <a:gridCol w="3811250"/>
                <a:gridCol w="2159200"/>
                <a:gridCol w="4934600"/>
              </a:tblGrid>
              <a:tr h="706750">
                <a:tc>
                  <a:txBody>
                    <a:bodyPr/>
                    <a:lstStyle/>
                    <a:p>
                      <a:pPr indent="0" lvl="0" marL="0" marR="0" rtl="0" algn="ctr">
                        <a:lnSpc>
                          <a:spcPct val="115000"/>
                        </a:lnSpc>
                        <a:spcBef>
                          <a:spcPts val="0"/>
                        </a:spcBef>
                        <a:spcAft>
                          <a:spcPts val="0"/>
                        </a:spcAft>
                        <a:buClr>
                          <a:schemeClr val="dk1"/>
                        </a:buClr>
                        <a:buSzPts val="2500"/>
                        <a:buFont typeface="Arial"/>
                        <a:buNone/>
                      </a:pPr>
                      <a:r>
                        <a:rPr b="1" lang="en-GB" sz="2500" u="none" cap="none" strike="noStrike">
                          <a:solidFill>
                            <a:schemeClr val="dk1"/>
                          </a:solidFill>
                        </a:rPr>
                        <a:t>Components</a:t>
                      </a:r>
                      <a:endParaRPr b="1" sz="2500" u="none" cap="none" strike="noStrike">
                        <a:solidFill>
                          <a:schemeClr val="dk1"/>
                        </a:solidFill>
                        <a:latin typeface="Arial"/>
                        <a:ea typeface="Arial"/>
                        <a:cs typeface="Arial"/>
                        <a:sym typeface="Arial"/>
                      </a:endParaRPr>
                    </a:p>
                  </a:txBody>
                  <a:tcPr marT="28325" marB="212375" marR="159675" marL="99100" anchor="b">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500"/>
                        <a:buFont typeface="Arial"/>
                        <a:buNone/>
                      </a:pPr>
                      <a:r>
                        <a:rPr b="1" lang="en-GB" sz="2500" u="none" cap="none" strike="noStrike">
                          <a:solidFill>
                            <a:schemeClr val="dk1"/>
                          </a:solidFill>
                        </a:rPr>
                        <a:t>Value/costs</a:t>
                      </a:r>
                      <a:endParaRPr b="1" sz="2500" u="none" cap="none" strike="noStrike">
                        <a:solidFill>
                          <a:schemeClr val="dk1"/>
                        </a:solidFill>
                        <a:latin typeface="Arial"/>
                        <a:ea typeface="Arial"/>
                        <a:cs typeface="Arial"/>
                        <a:sym typeface="Arial"/>
                      </a:endParaRPr>
                    </a:p>
                  </a:txBody>
                  <a:tcPr marT="28325" marB="212375" marR="159675" marL="991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500"/>
                        <a:buFont typeface="Arial"/>
                        <a:buNone/>
                      </a:pPr>
                      <a:r>
                        <a:rPr b="1" lang="en-GB" sz="2500" u="none" cap="none" strike="noStrike">
                          <a:solidFill>
                            <a:schemeClr val="dk1"/>
                          </a:solidFill>
                        </a:rPr>
                        <a:t>Description</a:t>
                      </a:r>
                      <a:endParaRPr b="1" sz="2500" u="none" cap="none" strike="noStrike">
                        <a:solidFill>
                          <a:schemeClr val="dk1"/>
                        </a:solidFill>
                        <a:latin typeface="Arial"/>
                        <a:ea typeface="Arial"/>
                        <a:cs typeface="Arial"/>
                        <a:sym typeface="Arial"/>
                      </a:endParaRPr>
                    </a:p>
                  </a:txBody>
                  <a:tcPr marT="28325" marB="212375" marR="159675" marL="9910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29950">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Selling price per unit</a:t>
                      </a:r>
                      <a:endParaRPr b="1" sz="1900" u="none" cap="none" strike="noStrike">
                        <a:solidFill>
                          <a:schemeClr val="dk1"/>
                        </a:solidFill>
                        <a:latin typeface="Arial"/>
                        <a:ea typeface="Arial"/>
                        <a:cs typeface="Arial"/>
                        <a:sym typeface="Arial"/>
                      </a:endParaRPr>
                    </a:p>
                  </a:txBody>
                  <a:tcPr marT="28325" marB="212375" marR="159675" marL="99100">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£1,399</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Competitive price compared with other premium smartphones</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29950">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Variable cost per unit </a:t>
                      </a:r>
                      <a:endParaRPr b="1" sz="1900" u="none" cap="none" strike="noStrike">
                        <a:solidFill>
                          <a:schemeClr val="dk1"/>
                        </a:solidFill>
                        <a:latin typeface="Arial"/>
                        <a:ea typeface="Arial"/>
                        <a:cs typeface="Arial"/>
                        <a:sym typeface="Arial"/>
                      </a:endParaRPr>
                    </a:p>
                  </a:txBody>
                  <a:tcPr marT="28325" marB="212375" marR="159675" marL="99100">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£1,100</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Includes components (£1,000) + packaging (£50) + distribution (£50)</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929950">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Fixed costs per month</a:t>
                      </a:r>
                      <a:endParaRPr b="1" sz="1900" u="none" cap="none" strike="noStrike">
                        <a:solidFill>
                          <a:schemeClr val="dk1"/>
                        </a:solidFill>
                        <a:latin typeface="Arial"/>
                        <a:ea typeface="Arial"/>
                        <a:cs typeface="Arial"/>
                        <a:sym typeface="Arial"/>
                      </a:endParaRPr>
                    </a:p>
                  </a:txBody>
                  <a:tcPr marT="28325" marB="212375" marR="159675" marL="99100">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£30,000</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Includes research, factories, staff salaries, marketing, software </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4300">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Expected monthly sales</a:t>
                      </a:r>
                      <a:endParaRPr b="1" sz="1900" u="none" cap="none" strike="noStrike">
                        <a:solidFill>
                          <a:schemeClr val="dk1"/>
                        </a:solidFill>
                        <a:latin typeface="Arial"/>
                        <a:ea typeface="Arial"/>
                        <a:cs typeface="Arial"/>
                        <a:sym typeface="Arial"/>
                      </a:endParaRPr>
                    </a:p>
                  </a:txBody>
                  <a:tcPr marT="28325" marB="212375" marR="159675" marL="99100">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200 units</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Market research survey</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04300">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Maximum production capacity</a:t>
                      </a:r>
                      <a:endParaRPr b="1" sz="1900" u="none" cap="none" strike="noStrike">
                        <a:solidFill>
                          <a:schemeClr val="dk1"/>
                        </a:solidFill>
                        <a:latin typeface="Arial"/>
                        <a:ea typeface="Arial"/>
                        <a:cs typeface="Arial"/>
                        <a:sym typeface="Arial"/>
                      </a:endParaRPr>
                    </a:p>
                  </a:txBody>
                  <a:tcPr marT="28325" marB="212375" marR="159675" marL="99100">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600 Units</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Manufacturing capacity</a:t>
                      </a:r>
                      <a:endParaRPr sz="1900" u="none" cap="none" strike="noStrike">
                        <a:solidFill>
                          <a:schemeClr val="dk1"/>
                        </a:solidFill>
                        <a:latin typeface="Arial"/>
                        <a:ea typeface="Arial"/>
                        <a:cs typeface="Arial"/>
                        <a:sym typeface="Arial"/>
                      </a:endParaRPr>
                    </a:p>
                  </a:txBody>
                  <a:tcPr marT="28325" marB="212375" marR="159675" marL="991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2" name="Shape 312"/>
        <p:cNvGrpSpPr/>
        <p:nvPr/>
      </p:nvGrpSpPr>
      <p:grpSpPr>
        <a:xfrm>
          <a:off x="0" y="0"/>
          <a:ext cx="0" cy="0"/>
          <a:chOff x="0" y="0"/>
          <a:chExt cx="0" cy="0"/>
        </a:xfrm>
      </p:grpSpPr>
      <p:sp>
        <p:nvSpPr>
          <p:cNvPr id="313" name="Google Shape;313;p2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4" name="Google Shape;314;p29"/>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5" name="Google Shape;315;p29"/>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6" name="Google Shape;316;p29"/>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7" name="Google Shape;317;p29"/>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8" name="Google Shape;318;p29"/>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9" name="Google Shape;319;p29"/>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20" name="Google Shape;320;p29"/>
          <p:cNvGraphicFramePr/>
          <p:nvPr/>
        </p:nvGraphicFramePr>
        <p:xfrm>
          <a:off x="643467" y="678688"/>
          <a:ext cx="3000000" cy="3000000"/>
        </p:xfrm>
        <a:graphic>
          <a:graphicData uri="http://schemas.openxmlformats.org/drawingml/2006/table">
            <a:tbl>
              <a:tblPr bandRow="1" firstCol="1" firstRow="1">
                <a:solidFill>
                  <a:srgbClr val="F2F2F2"/>
                </a:solidFill>
                <a:tableStyleId>{DA126D92-09E8-42BF-8700-528D25FE14F0}</a:tableStyleId>
              </a:tblPr>
              <a:tblGrid>
                <a:gridCol w="7014350"/>
                <a:gridCol w="3890725"/>
              </a:tblGrid>
              <a:tr h="787475">
                <a:tc>
                  <a:txBody>
                    <a:bodyPr/>
                    <a:lstStyle/>
                    <a:p>
                      <a:pPr indent="0" lvl="0" marL="0" marR="0" rtl="0" algn="ctr">
                        <a:lnSpc>
                          <a:spcPct val="115000"/>
                        </a:lnSpc>
                        <a:spcBef>
                          <a:spcPts val="0"/>
                        </a:spcBef>
                        <a:spcAft>
                          <a:spcPts val="0"/>
                        </a:spcAft>
                        <a:buClr>
                          <a:schemeClr val="dk1"/>
                        </a:buClr>
                        <a:buSzPts val="2800"/>
                        <a:buFont typeface="Arial"/>
                        <a:buNone/>
                      </a:pPr>
                      <a:r>
                        <a:rPr b="1" lang="en-GB" sz="2800" u="none" cap="none" strike="noStrike">
                          <a:solidFill>
                            <a:schemeClr val="dk1"/>
                          </a:solidFill>
                        </a:rPr>
                        <a:t>Item</a:t>
                      </a:r>
                      <a:endParaRPr b="1" sz="2800" u="none" cap="none" strike="noStrike">
                        <a:solidFill>
                          <a:schemeClr val="dk1"/>
                        </a:solidFill>
                        <a:latin typeface="Arial"/>
                        <a:ea typeface="Arial"/>
                        <a:cs typeface="Arial"/>
                        <a:sym typeface="Arial"/>
                      </a:endParaRPr>
                    </a:p>
                  </a:txBody>
                  <a:tcPr marT="31550" marB="236625" marR="230975" marL="110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800"/>
                        <a:buFont typeface="Arial"/>
                        <a:buNone/>
                      </a:pPr>
                      <a:r>
                        <a:rPr b="1" lang="en-GB" sz="2800" u="none" cap="none" strike="noStrike">
                          <a:solidFill>
                            <a:schemeClr val="dk1"/>
                          </a:solidFill>
                        </a:rPr>
                        <a:t>Amount</a:t>
                      </a:r>
                      <a:endParaRPr b="1" sz="2800" u="none" cap="none" strike="noStrike">
                        <a:solidFill>
                          <a:schemeClr val="dk1"/>
                        </a:solidFill>
                        <a:latin typeface="Arial"/>
                        <a:ea typeface="Arial"/>
                        <a:cs typeface="Arial"/>
                        <a:sym typeface="Arial"/>
                      </a:endParaRPr>
                    </a:p>
                  </a:txBody>
                  <a:tcPr marT="31550" marB="236625" marR="230975" marL="110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73300">
                <a:tc>
                  <a:txBody>
                    <a:bodyPr/>
                    <a:lstStyle/>
                    <a:p>
                      <a:pPr indent="0" lvl="0" marL="0" marR="0" rtl="0" algn="ctr">
                        <a:lnSpc>
                          <a:spcPct val="115000"/>
                        </a:lnSpc>
                        <a:spcBef>
                          <a:spcPts val="0"/>
                        </a:spcBef>
                        <a:spcAft>
                          <a:spcPts val="0"/>
                        </a:spcAft>
                        <a:buClr>
                          <a:schemeClr val="dk1"/>
                        </a:buClr>
                        <a:buSzPts val="2100"/>
                        <a:buFont typeface="Arial"/>
                        <a:buNone/>
                      </a:pPr>
                      <a:r>
                        <a:rPr b="1" lang="en-GB" sz="2100" u="none" cap="none" strike="noStrike">
                          <a:solidFill>
                            <a:schemeClr val="dk1"/>
                          </a:solidFill>
                        </a:rPr>
                        <a:t>Total revenue (200 units)</a:t>
                      </a:r>
                      <a:endParaRPr b="1" sz="2100" u="none" cap="none" strike="noStrike">
                        <a:solidFill>
                          <a:schemeClr val="dk1"/>
                        </a:solidFill>
                        <a:latin typeface="Arial"/>
                        <a:ea typeface="Arial"/>
                        <a:cs typeface="Arial"/>
                        <a:sym typeface="Arial"/>
                      </a:endParaRPr>
                    </a:p>
                  </a:txBody>
                  <a:tcPr marT="31550" marB="236625" marR="200175" marL="110425">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£279,800</a:t>
                      </a:r>
                      <a:endParaRPr sz="2100" u="none" cap="none" strike="noStrike">
                        <a:solidFill>
                          <a:schemeClr val="dk1"/>
                        </a:solidFill>
                        <a:latin typeface="Arial"/>
                        <a:ea typeface="Arial"/>
                        <a:cs typeface="Arial"/>
                        <a:sym typeface="Arial"/>
                      </a:endParaRPr>
                    </a:p>
                  </a:txBody>
                  <a:tcPr marT="31550" marB="236625" marR="200175" marL="110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73300">
                <a:tc>
                  <a:txBody>
                    <a:bodyPr/>
                    <a:lstStyle/>
                    <a:p>
                      <a:pPr indent="0" lvl="0" marL="0" marR="0" rtl="0" algn="ctr">
                        <a:lnSpc>
                          <a:spcPct val="115000"/>
                        </a:lnSpc>
                        <a:spcBef>
                          <a:spcPts val="0"/>
                        </a:spcBef>
                        <a:spcAft>
                          <a:spcPts val="0"/>
                        </a:spcAft>
                        <a:buClr>
                          <a:schemeClr val="dk1"/>
                        </a:buClr>
                        <a:buSzPts val="2100"/>
                        <a:buFont typeface="Arial"/>
                        <a:buNone/>
                      </a:pPr>
                      <a:r>
                        <a:rPr b="1" lang="en-GB" sz="2100" u="none" cap="none" strike="noStrike">
                          <a:solidFill>
                            <a:schemeClr val="dk1"/>
                          </a:solidFill>
                        </a:rPr>
                        <a:t>Total variable cost</a:t>
                      </a:r>
                      <a:endParaRPr b="1" sz="2100" u="none" cap="none" strike="noStrike">
                        <a:solidFill>
                          <a:schemeClr val="dk1"/>
                        </a:solidFill>
                        <a:latin typeface="Arial"/>
                        <a:ea typeface="Arial"/>
                        <a:cs typeface="Arial"/>
                        <a:sym typeface="Arial"/>
                      </a:endParaRPr>
                    </a:p>
                  </a:txBody>
                  <a:tcPr marT="31550" marB="236625" marR="200175" marL="110425">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£220,000</a:t>
                      </a:r>
                      <a:endParaRPr sz="2100" u="none" cap="none" strike="noStrike">
                        <a:solidFill>
                          <a:schemeClr val="dk1"/>
                        </a:solidFill>
                        <a:latin typeface="Arial"/>
                        <a:ea typeface="Arial"/>
                        <a:cs typeface="Arial"/>
                        <a:sym typeface="Arial"/>
                      </a:endParaRPr>
                    </a:p>
                  </a:txBody>
                  <a:tcPr marT="31550" marB="236625" marR="200175" marL="110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673300">
                <a:tc>
                  <a:txBody>
                    <a:bodyPr/>
                    <a:lstStyle/>
                    <a:p>
                      <a:pPr indent="0" lvl="0" marL="0" marR="0" rtl="0" algn="ctr">
                        <a:lnSpc>
                          <a:spcPct val="115000"/>
                        </a:lnSpc>
                        <a:spcBef>
                          <a:spcPts val="0"/>
                        </a:spcBef>
                        <a:spcAft>
                          <a:spcPts val="0"/>
                        </a:spcAft>
                        <a:buClr>
                          <a:schemeClr val="dk1"/>
                        </a:buClr>
                        <a:buSzPts val="2100"/>
                        <a:buFont typeface="Arial"/>
                        <a:buNone/>
                      </a:pPr>
                      <a:r>
                        <a:rPr b="1" lang="en-GB" sz="2100" u="none" cap="none" strike="noStrike">
                          <a:solidFill>
                            <a:schemeClr val="dk1"/>
                          </a:solidFill>
                        </a:rPr>
                        <a:t>Fixed costs</a:t>
                      </a:r>
                      <a:endParaRPr b="1" sz="2100" u="none" cap="none" strike="noStrike">
                        <a:solidFill>
                          <a:schemeClr val="dk1"/>
                        </a:solidFill>
                        <a:latin typeface="Arial"/>
                        <a:ea typeface="Arial"/>
                        <a:cs typeface="Arial"/>
                        <a:sym typeface="Arial"/>
                      </a:endParaRPr>
                    </a:p>
                  </a:txBody>
                  <a:tcPr marT="31550" marB="236625" marR="200175" marL="110425">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£30,000</a:t>
                      </a:r>
                      <a:endParaRPr sz="2100" u="none" cap="none" strike="noStrike">
                        <a:solidFill>
                          <a:schemeClr val="dk1"/>
                        </a:solidFill>
                        <a:latin typeface="Arial"/>
                        <a:ea typeface="Arial"/>
                        <a:cs typeface="Arial"/>
                        <a:sym typeface="Arial"/>
                      </a:endParaRPr>
                    </a:p>
                  </a:txBody>
                  <a:tcPr marT="31550" marB="236625" marR="200175" marL="110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73300">
                <a:tc>
                  <a:txBody>
                    <a:bodyPr/>
                    <a:lstStyle/>
                    <a:p>
                      <a:pPr indent="0" lvl="0" marL="0" marR="0" rtl="0" algn="ctr">
                        <a:lnSpc>
                          <a:spcPct val="115000"/>
                        </a:lnSpc>
                        <a:spcBef>
                          <a:spcPts val="0"/>
                        </a:spcBef>
                        <a:spcAft>
                          <a:spcPts val="0"/>
                        </a:spcAft>
                        <a:buClr>
                          <a:schemeClr val="dk1"/>
                        </a:buClr>
                        <a:buSzPts val="2100"/>
                        <a:buFont typeface="Arial"/>
                        <a:buNone/>
                      </a:pPr>
                      <a:r>
                        <a:rPr b="1" lang="en-GB" sz="2100" u="none" cap="none" strike="noStrike">
                          <a:solidFill>
                            <a:schemeClr val="dk1"/>
                          </a:solidFill>
                        </a:rPr>
                        <a:t>Total cost</a:t>
                      </a:r>
                      <a:endParaRPr b="1" sz="2100" u="none" cap="none" strike="noStrike">
                        <a:solidFill>
                          <a:schemeClr val="dk1"/>
                        </a:solidFill>
                        <a:latin typeface="Arial"/>
                        <a:ea typeface="Arial"/>
                        <a:cs typeface="Arial"/>
                        <a:sym typeface="Arial"/>
                      </a:endParaRPr>
                    </a:p>
                  </a:txBody>
                  <a:tcPr marT="31550" marB="236625" marR="200175" marL="110425">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£250,000</a:t>
                      </a:r>
                      <a:endParaRPr sz="2100" u="none" cap="none" strike="noStrike">
                        <a:solidFill>
                          <a:schemeClr val="dk1"/>
                        </a:solidFill>
                        <a:latin typeface="Arial"/>
                        <a:ea typeface="Arial"/>
                        <a:cs typeface="Arial"/>
                        <a:sym typeface="Arial"/>
                      </a:endParaRPr>
                    </a:p>
                  </a:txBody>
                  <a:tcPr marT="31550" marB="236625" marR="200175" marL="110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673300">
                <a:tc>
                  <a:txBody>
                    <a:bodyPr/>
                    <a:lstStyle/>
                    <a:p>
                      <a:pPr indent="0" lvl="0" marL="0" marR="0" rtl="0" algn="ctr">
                        <a:lnSpc>
                          <a:spcPct val="115000"/>
                        </a:lnSpc>
                        <a:spcBef>
                          <a:spcPts val="0"/>
                        </a:spcBef>
                        <a:spcAft>
                          <a:spcPts val="0"/>
                        </a:spcAft>
                        <a:buClr>
                          <a:schemeClr val="dk1"/>
                        </a:buClr>
                        <a:buSzPts val="2100"/>
                        <a:buFont typeface="Arial"/>
                        <a:buNone/>
                      </a:pPr>
                      <a:r>
                        <a:rPr b="1" lang="en-GB" sz="2100" u="none" cap="none" strike="noStrike">
                          <a:solidFill>
                            <a:schemeClr val="dk1"/>
                          </a:solidFill>
                        </a:rPr>
                        <a:t>Profit</a:t>
                      </a:r>
                      <a:endParaRPr b="1" sz="2100" u="none" cap="none" strike="noStrike">
                        <a:solidFill>
                          <a:schemeClr val="dk1"/>
                        </a:solidFill>
                        <a:latin typeface="Arial"/>
                        <a:ea typeface="Arial"/>
                        <a:cs typeface="Arial"/>
                        <a:sym typeface="Arial"/>
                      </a:endParaRPr>
                    </a:p>
                  </a:txBody>
                  <a:tcPr marT="31550" marB="236625" marR="200175" marL="110425">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£29,800</a:t>
                      </a:r>
                      <a:endParaRPr sz="2100" u="none" cap="none" strike="noStrike">
                        <a:solidFill>
                          <a:schemeClr val="dk1"/>
                        </a:solidFill>
                        <a:latin typeface="Arial"/>
                        <a:ea typeface="Arial"/>
                        <a:cs typeface="Arial"/>
                        <a:sym typeface="Arial"/>
                      </a:endParaRPr>
                    </a:p>
                  </a:txBody>
                  <a:tcPr marT="31550" marB="236625" marR="200175" marL="110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73300">
                <a:tc>
                  <a:txBody>
                    <a:bodyPr/>
                    <a:lstStyle/>
                    <a:p>
                      <a:pPr indent="0" lvl="0" marL="0" marR="0" rtl="0" algn="ctr">
                        <a:lnSpc>
                          <a:spcPct val="115000"/>
                        </a:lnSpc>
                        <a:spcBef>
                          <a:spcPts val="0"/>
                        </a:spcBef>
                        <a:spcAft>
                          <a:spcPts val="0"/>
                        </a:spcAft>
                        <a:buClr>
                          <a:schemeClr val="dk1"/>
                        </a:buClr>
                        <a:buSzPts val="2100"/>
                        <a:buFont typeface="Arial"/>
                        <a:buNone/>
                      </a:pPr>
                      <a:r>
                        <a:rPr b="1" lang="en-GB" sz="2100" u="none" cap="none" strike="noStrike">
                          <a:solidFill>
                            <a:schemeClr val="dk1"/>
                          </a:solidFill>
                        </a:rPr>
                        <a:t>Breakeven point</a:t>
                      </a:r>
                      <a:endParaRPr b="1" sz="2100" u="none" cap="none" strike="noStrike">
                        <a:solidFill>
                          <a:schemeClr val="dk1"/>
                        </a:solidFill>
                        <a:latin typeface="Arial"/>
                        <a:ea typeface="Arial"/>
                        <a:cs typeface="Arial"/>
                        <a:sym typeface="Arial"/>
                      </a:endParaRPr>
                    </a:p>
                  </a:txBody>
                  <a:tcPr marT="31550" marB="236625" marR="200175" marL="110425">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101 units</a:t>
                      </a:r>
                      <a:endParaRPr sz="2100" u="none" cap="none" strike="noStrike">
                        <a:solidFill>
                          <a:schemeClr val="dk1"/>
                        </a:solidFill>
                        <a:latin typeface="Arial"/>
                        <a:ea typeface="Arial"/>
                        <a:cs typeface="Arial"/>
                        <a:sym typeface="Arial"/>
                      </a:endParaRPr>
                    </a:p>
                  </a:txBody>
                  <a:tcPr marT="31550" marB="236625" marR="200175" marL="110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673300">
                <a:tc>
                  <a:txBody>
                    <a:bodyPr/>
                    <a:lstStyle/>
                    <a:p>
                      <a:pPr indent="0" lvl="0" marL="0" marR="0" rtl="0" algn="ctr">
                        <a:lnSpc>
                          <a:spcPct val="115000"/>
                        </a:lnSpc>
                        <a:spcBef>
                          <a:spcPts val="0"/>
                        </a:spcBef>
                        <a:spcAft>
                          <a:spcPts val="0"/>
                        </a:spcAft>
                        <a:buClr>
                          <a:schemeClr val="dk1"/>
                        </a:buClr>
                        <a:buSzPts val="2100"/>
                        <a:buFont typeface="Arial"/>
                        <a:buNone/>
                      </a:pPr>
                      <a:r>
                        <a:rPr b="1" lang="en-GB" sz="2100" u="none" cap="none" strike="noStrike">
                          <a:solidFill>
                            <a:schemeClr val="dk1"/>
                          </a:solidFill>
                        </a:rPr>
                        <a:t>Margin of safety</a:t>
                      </a:r>
                      <a:endParaRPr b="1" sz="2100" u="none" cap="none" strike="noStrike">
                        <a:solidFill>
                          <a:schemeClr val="dk1"/>
                        </a:solidFill>
                        <a:latin typeface="Arial"/>
                        <a:ea typeface="Arial"/>
                        <a:cs typeface="Arial"/>
                        <a:sym typeface="Arial"/>
                      </a:endParaRPr>
                    </a:p>
                  </a:txBody>
                  <a:tcPr marT="31550" marB="236625" marR="200175" marL="110425">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133 units</a:t>
                      </a:r>
                      <a:endParaRPr sz="2100" u="none" cap="none" strike="noStrike">
                        <a:solidFill>
                          <a:schemeClr val="dk1"/>
                        </a:solidFill>
                        <a:latin typeface="Arial"/>
                        <a:ea typeface="Arial"/>
                        <a:cs typeface="Arial"/>
                        <a:sym typeface="Arial"/>
                      </a:endParaRPr>
                    </a:p>
                  </a:txBody>
                  <a:tcPr marT="31550" marB="236625" marR="200175" marL="110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4" name="Shape 324"/>
        <p:cNvGrpSpPr/>
        <p:nvPr/>
      </p:nvGrpSpPr>
      <p:grpSpPr>
        <a:xfrm>
          <a:off x="0" y="0"/>
          <a:ext cx="0" cy="0"/>
          <a:chOff x="0" y="0"/>
          <a:chExt cx="0" cy="0"/>
        </a:xfrm>
      </p:grpSpPr>
      <p:sp>
        <p:nvSpPr>
          <p:cNvPr id="325" name="Google Shape;325;p3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6" name="Google Shape;326;p30"/>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7" name="Google Shape;327;p30"/>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8" name="Google Shape;328;p30"/>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9" name="Google Shape;329;p30"/>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0" name="Google Shape;330;p30"/>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331" name="Google Shape;331;p30"/>
          <p:cNvPicPr preferRelativeResize="0"/>
          <p:nvPr>
            <p:ph idx="1" type="body"/>
          </p:nvPr>
        </p:nvPicPr>
        <p:blipFill rotWithShape="1">
          <a:blip r:embed="rId3">
            <a:alphaModFix/>
          </a:blip>
          <a:srcRect b="0" l="0" r="0" t="0"/>
          <a:stretch/>
        </p:blipFill>
        <p:spPr>
          <a:xfrm>
            <a:off x="1843278" y="643467"/>
            <a:ext cx="8505444" cy="5571065"/>
          </a:xfrm>
          <a:prstGeom prst="rect">
            <a:avLst/>
          </a:prstGeom>
          <a:noFill/>
          <a:ln>
            <a:noFill/>
          </a:ln>
        </p:spPr>
      </p:pic>
      <p:sp>
        <p:nvSpPr>
          <p:cNvPr id="332" name="Google Shape;332;p30"/>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6" name="Shape 336"/>
        <p:cNvGrpSpPr/>
        <p:nvPr/>
      </p:nvGrpSpPr>
      <p:grpSpPr>
        <a:xfrm>
          <a:off x="0" y="0"/>
          <a:ext cx="0" cy="0"/>
          <a:chOff x="0" y="0"/>
          <a:chExt cx="0" cy="0"/>
        </a:xfrm>
      </p:grpSpPr>
      <p:sp>
        <p:nvSpPr>
          <p:cNvPr id="337" name="Google Shape;337;p3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8" name="Google Shape;338;p31"/>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9" name="Google Shape;339;p31"/>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40" name="Google Shape;340;p31"/>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41" name="Google Shape;341;p31"/>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42" name="Google Shape;342;p31"/>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43" name="Google Shape;343;p31"/>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44" name="Google Shape;344;p31"/>
          <p:cNvGraphicFramePr/>
          <p:nvPr/>
        </p:nvGraphicFramePr>
        <p:xfrm>
          <a:off x="692632" y="643467"/>
          <a:ext cx="3000000" cy="3000000"/>
        </p:xfrm>
        <a:graphic>
          <a:graphicData uri="http://schemas.openxmlformats.org/drawingml/2006/table">
            <a:tbl>
              <a:tblPr bandRow="1" firstCol="1" firstRow="1">
                <a:noFill/>
                <a:tableStyleId>{DA126D92-09E8-42BF-8700-528D25FE14F0}</a:tableStyleId>
              </a:tblPr>
              <a:tblGrid>
                <a:gridCol w="10806725"/>
              </a:tblGrid>
              <a:tr h="1717900">
                <a:tc>
                  <a:txBody>
                    <a:bodyPr/>
                    <a:lstStyle/>
                    <a:p>
                      <a:pPr indent="0" lvl="0" marL="0" marR="0" rtl="0" algn="l">
                        <a:lnSpc>
                          <a:spcPct val="115000"/>
                        </a:lnSpc>
                        <a:spcBef>
                          <a:spcPts val="0"/>
                        </a:spcBef>
                        <a:spcAft>
                          <a:spcPts val="0"/>
                        </a:spcAft>
                        <a:buClr>
                          <a:srgbClr val="3F3F3F"/>
                        </a:buClr>
                        <a:buSzPts val="2200"/>
                        <a:buFont typeface="Arial"/>
                        <a:buNone/>
                      </a:pPr>
                      <a:r>
                        <a:rPr b="1" lang="en-GB" sz="2200" u="none" cap="none" strike="noStrike">
                          <a:solidFill>
                            <a:srgbClr val="3F3F3F"/>
                          </a:solidFill>
                        </a:rPr>
                        <a:t>Pricing Strategy</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2200" u="none" cap="none" strike="noStrike">
                          <a:solidFill>
                            <a:srgbClr val="3F3F3F"/>
                          </a:solidFill>
                        </a:rPr>
                        <a:t>Shows that lower price increases breakeven</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2200" u="none" cap="none" strike="noStrike">
                          <a:solidFill>
                            <a:srgbClr val="3F3F3F"/>
                          </a:solidFill>
                        </a:rPr>
                        <a:t>Helps decide if discounts are safe</a:t>
                      </a:r>
                      <a:endParaRPr b="1" sz="2200" u="none" cap="none" strike="noStrike">
                        <a:solidFill>
                          <a:srgbClr val="3F3F3F"/>
                        </a:solidFill>
                        <a:latin typeface="Arial"/>
                        <a:ea typeface="Arial"/>
                        <a:cs typeface="Arial"/>
                        <a:sym typeface="Arial"/>
                      </a:endParaRPr>
                    </a:p>
                  </a:txBody>
                  <a:tcPr marT="115100" marB="115100" marR="172650" marL="230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7C6C1"/>
                      </a:solidFill>
                      <a:prstDash val="solid"/>
                      <a:round/>
                      <a:headEnd len="sm" w="sm" type="none"/>
                      <a:tailEnd len="sm" w="sm" type="none"/>
                    </a:lnB>
                  </a:tcPr>
                </a:tc>
              </a:tr>
              <a:tr h="1429625">
                <a:tc>
                  <a:txBody>
                    <a:bodyPr/>
                    <a:lstStyle/>
                    <a:p>
                      <a:pPr indent="0" lvl="0" marL="0" marR="0" rtl="0" algn="l">
                        <a:lnSpc>
                          <a:spcPct val="115000"/>
                        </a:lnSpc>
                        <a:spcBef>
                          <a:spcPts val="0"/>
                        </a:spcBef>
                        <a:spcAft>
                          <a:spcPts val="0"/>
                        </a:spcAft>
                        <a:buClr>
                          <a:srgbClr val="3F3F3F"/>
                        </a:buClr>
                        <a:buSzPts val="1700"/>
                        <a:buFont typeface="Arial"/>
                        <a:buNone/>
                      </a:pPr>
                      <a:r>
                        <a:rPr b="1" lang="en-GB" sz="1700" u="none" cap="none" strike="noStrike">
                          <a:solidFill>
                            <a:srgbClr val="3F3F3F"/>
                          </a:solidFill>
                        </a:rPr>
                        <a:t>Cost Control</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700" u="none" cap="none" strike="noStrike">
                          <a:solidFill>
                            <a:srgbClr val="3F3F3F"/>
                          </a:solidFill>
                        </a:rPr>
                        <a:t>Shows if variable or fixed costs are too high</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700" u="none" cap="none" strike="noStrike">
                          <a:solidFill>
                            <a:srgbClr val="3F3F3F"/>
                          </a:solidFill>
                        </a:rPr>
                        <a:t>Helps choose cheaper suppliers</a:t>
                      </a:r>
                      <a:endParaRPr b="1" sz="1700" u="none" cap="none" strike="noStrike">
                        <a:solidFill>
                          <a:srgbClr val="3F3F3F"/>
                        </a:solidFill>
                        <a:latin typeface="Arial"/>
                        <a:ea typeface="Arial"/>
                        <a:cs typeface="Arial"/>
                        <a:sym typeface="Arial"/>
                      </a:endParaRPr>
                    </a:p>
                  </a:txBody>
                  <a:tcPr marT="115100" marB="115100" marR="172650" marL="230200">
                    <a:lnL cap="flat" cmpd="sng" w="9525">
                      <a:solidFill>
                        <a:srgbClr val="000000">
                          <a:alpha val="0"/>
                        </a:srgbClr>
                      </a:solidFill>
                      <a:prstDash val="solid"/>
                      <a:round/>
                      <a:headEnd len="sm" w="sm" type="none"/>
                      <a:tailEnd len="sm" w="sm" type="none"/>
                    </a:lnL>
                    <a:lnR cap="flat" cmpd="sng" w="9525">
                      <a:solidFill>
                        <a:srgbClr val="C7C6C1"/>
                      </a:solidFill>
                      <a:prstDash val="solid"/>
                      <a:round/>
                      <a:headEnd len="sm" w="sm" type="none"/>
                      <a:tailEnd len="sm" w="sm" type="none"/>
                    </a:lnR>
                    <a:lnT cap="flat" cmpd="sng" w="9525">
                      <a:solidFill>
                        <a:srgbClr val="C7C6C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93925">
                <a:tc>
                  <a:txBody>
                    <a:bodyPr/>
                    <a:lstStyle/>
                    <a:p>
                      <a:pPr indent="0" lvl="0" marL="0" marR="0" rtl="0" algn="l">
                        <a:lnSpc>
                          <a:spcPct val="115000"/>
                        </a:lnSpc>
                        <a:spcBef>
                          <a:spcPts val="0"/>
                        </a:spcBef>
                        <a:spcAft>
                          <a:spcPts val="0"/>
                        </a:spcAft>
                        <a:buClr>
                          <a:srgbClr val="3F3F3F"/>
                        </a:buClr>
                        <a:buSzPts val="1700"/>
                        <a:buFont typeface="Arial"/>
                        <a:buNone/>
                      </a:pPr>
                      <a:r>
                        <a:rPr b="1" lang="en-GB" sz="1700" u="none" cap="none" strike="noStrike">
                          <a:solidFill>
                            <a:srgbClr val="3F3F3F"/>
                          </a:solidFill>
                        </a:rPr>
                        <a:t>Sales Targets</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700" u="none" cap="none" strike="noStrike">
                          <a:solidFill>
                            <a:srgbClr val="3F3F3F"/>
                          </a:solidFill>
                        </a:rPr>
                        <a:t>Helps set a minimum target: 67 units per month</a:t>
                      </a:r>
                      <a:endParaRPr b="1" sz="1700" u="none" cap="none" strike="noStrike">
                        <a:solidFill>
                          <a:srgbClr val="3F3F3F"/>
                        </a:solidFill>
                        <a:latin typeface="Arial"/>
                        <a:ea typeface="Arial"/>
                        <a:cs typeface="Arial"/>
                        <a:sym typeface="Arial"/>
                      </a:endParaRPr>
                    </a:p>
                  </a:txBody>
                  <a:tcPr marT="115100" marB="115100" marR="172650" marL="230200">
                    <a:lnL cap="flat" cmpd="sng" w="9525">
                      <a:solidFill>
                        <a:srgbClr val="000000">
                          <a:alpha val="0"/>
                        </a:srgbClr>
                      </a:solidFill>
                      <a:prstDash val="solid"/>
                      <a:round/>
                      <a:headEnd len="sm" w="sm" type="none"/>
                      <a:tailEnd len="sm" w="sm" type="none"/>
                    </a:lnL>
                    <a:lnR cap="flat" cmpd="sng" w="9525">
                      <a:solidFill>
                        <a:srgbClr val="C7C6C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429625">
                <a:tc>
                  <a:txBody>
                    <a:bodyPr/>
                    <a:lstStyle/>
                    <a:p>
                      <a:pPr indent="0" lvl="0" marL="0" marR="0" rtl="0" algn="l">
                        <a:lnSpc>
                          <a:spcPct val="115000"/>
                        </a:lnSpc>
                        <a:spcBef>
                          <a:spcPts val="0"/>
                        </a:spcBef>
                        <a:spcAft>
                          <a:spcPts val="0"/>
                        </a:spcAft>
                        <a:buClr>
                          <a:srgbClr val="3F3F3F"/>
                        </a:buClr>
                        <a:buSzPts val="1700"/>
                        <a:buFont typeface="Arial"/>
                        <a:buNone/>
                      </a:pPr>
                      <a:r>
                        <a:rPr b="1" lang="en-GB" sz="1700" u="none" cap="none" strike="noStrike">
                          <a:solidFill>
                            <a:srgbClr val="3F3F3F"/>
                          </a:solidFill>
                        </a:rPr>
                        <a:t>Risk Assessment</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700" u="none" cap="none" strike="noStrike">
                          <a:solidFill>
                            <a:srgbClr val="3F3F3F"/>
                          </a:solidFill>
                        </a:rPr>
                        <a:t>Margin of safety is 133 units, so risk is low</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700" u="none" cap="none" strike="noStrike">
                          <a:solidFill>
                            <a:srgbClr val="3F3F3F"/>
                          </a:solidFill>
                        </a:rPr>
                        <a:t>If sales fall below 67 units, my company will make a loss</a:t>
                      </a:r>
                      <a:endParaRPr b="1" sz="1700" u="none" cap="none" strike="noStrike">
                        <a:solidFill>
                          <a:srgbClr val="3F3F3F"/>
                        </a:solidFill>
                        <a:latin typeface="Arial"/>
                        <a:ea typeface="Arial"/>
                        <a:cs typeface="Arial"/>
                        <a:sym typeface="Arial"/>
                      </a:endParaRPr>
                    </a:p>
                  </a:txBody>
                  <a:tcPr marT="115100" marB="115100" marR="172650" marL="230200">
                    <a:lnL cap="flat" cmpd="sng" w="9525">
                      <a:solidFill>
                        <a:srgbClr val="000000">
                          <a:alpha val="0"/>
                        </a:srgbClr>
                      </a:solidFill>
                      <a:prstDash val="solid"/>
                      <a:round/>
                      <a:headEnd len="sm" w="sm" type="none"/>
                      <a:tailEnd len="sm" w="sm" type="none"/>
                    </a:lnL>
                    <a:lnR cap="flat" cmpd="sng" w="9525">
                      <a:solidFill>
                        <a:srgbClr val="C7C6C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4"/>
          <p:cNvSpPr txBox="1"/>
          <p:nvPr>
            <p:ph type="title"/>
          </p:nvPr>
        </p:nvSpPr>
        <p:spPr>
          <a:xfrm>
            <a:off x="481011" y="327025"/>
            <a:ext cx="5324477" cy="16303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b="1" lang="en-GB" sz="3600">
                <a:highlight>
                  <a:srgbClr val="FFFFFF"/>
                </a:highlight>
                <a:latin typeface="Arial"/>
                <a:ea typeface="Arial"/>
                <a:cs typeface="Arial"/>
                <a:sym typeface="Arial"/>
              </a:rPr>
              <a:t>Breakeven Analysis </a:t>
            </a:r>
            <a:endParaRPr sz="3600"/>
          </a:p>
        </p:txBody>
      </p:sp>
      <p:pic>
        <p:nvPicPr>
          <p:cNvPr id="118" name="Google Shape;118;p14"/>
          <p:cNvPicPr preferRelativeResize="0"/>
          <p:nvPr/>
        </p:nvPicPr>
        <p:blipFill rotWithShape="1">
          <a:blip r:embed="rId3">
            <a:alphaModFix/>
          </a:blip>
          <a:srcRect b="-2" l="22710" r="16679" t="0"/>
          <a:stretch/>
        </p:blipFill>
        <p:spPr>
          <a:xfrm>
            <a:off x="5966355" y="1"/>
            <a:ext cx="6225645" cy="6856412"/>
          </a:xfrm>
          <a:custGeom>
            <a:rect b="b" l="l" r="r" t="t"/>
            <a:pathLst>
              <a:path extrusionOk="0" h="6856412" w="562003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ln>
            <a:noFill/>
          </a:ln>
        </p:spPr>
      </p:pic>
      <p:grpSp>
        <p:nvGrpSpPr>
          <p:cNvPr id="119" name="Google Shape;119;p14"/>
          <p:cNvGrpSpPr/>
          <p:nvPr/>
        </p:nvGrpSpPr>
        <p:grpSpPr>
          <a:xfrm>
            <a:off x="481013" y="2286479"/>
            <a:ext cx="5324475" cy="3918581"/>
            <a:chOff x="0" y="478"/>
            <a:chExt cx="5324475" cy="3918581"/>
          </a:xfrm>
        </p:grpSpPr>
        <p:cxnSp>
          <p:nvCxnSpPr>
            <p:cNvPr id="120" name="Google Shape;120;p14"/>
            <p:cNvCxnSpPr/>
            <p:nvPr/>
          </p:nvCxnSpPr>
          <p:spPr>
            <a:xfrm>
              <a:off x="0" y="478"/>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21" name="Google Shape;121;p14"/>
            <p:cNvSpPr/>
            <p:nvPr/>
          </p:nvSpPr>
          <p:spPr>
            <a:xfrm>
              <a:off x="0" y="478"/>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4"/>
            <p:cNvSpPr txBox="1"/>
            <p:nvPr/>
          </p:nvSpPr>
          <p:spPr>
            <a:xfrm>
              <a:off x="0" y="478"/>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0" i="0" lang="en-GB" sz="1500" u="none" cap="none" strike="noStrike">
                  <a:solidFill>
                    <a:schemeClr val="dk1"/>
                  </a:solidFill>
                  <a:latin typeface="Arial"/>
                  <a:ea typeface="Arial"/>
                  <a:cs typeface="Arial"/>
                  <a:sym typeface="Arial"/>
                </a:rPr>
                <a:t>Breakeven analysis shows the level of output or sales needed for a business to cover all its costs.</a:t>
              </a:r>
              <a:endParaRPr/>
            </a:p>
          </p:txBody>
        </p:sp>
        <p:cxnSp>
          <p:nvCxnSpPr>
            <p:cNvPr id="123" name="Google Shape;123;p14"/>
            <p:cNvCxnSpPr/>
            <p:nvPr/>
          </p:nvCxnSpPr>
          <p:spPr>
            <a:xfrm>
              <a:off x="0" y="560275"/>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24" name="Google Shape;124;p14"/>
            <p:cNvSpPr/>
            <p:nvPr/>
          </p:nvSpPr>
          <p:spPr>
            <a:xfrm>
              <a:off x="0" y="560275"/>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4"/>
            <p:cNvSpPr txBox="1"/>
            <p:nvPr/>
          </p:nvSpPr>
          <p:spPr>
            <a:xfrm>
              <a:off x="0" y="560275"/>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0" i="0" lang="en-GB" sz="1500" u="none" cap="none" strike="noStrike">
                  <a:solidFill>
                    <a:schemeClr val="dk1"/>
                  </a:solidFill>
                  <a:latin typeface="Arial"/>
                  <a:ea typeface="Arial"/>
                  <a:cs typeface="Arial"/>
                  <a:sym typeface="Arial"/>
                </a:rPr>
                <a:t>Key parts of breakeven analysis</a:t>
              </a:r>
              <a:endParaRPr/>
            </a:p>
          </p:txBody>
        </p:sp>
        <p:cxnSp>
          <p:nvCxnSpPr>
            <p:cNvPr id="126" name="Google Shape;126;p14"/>
            <p:cNvCxnSpPr/>
            <p:nvPr/>
          </p:nvCxnSpPr>
          <p:spPr>
            <a:xfrm>
              <a:off x="0" y="1120073"/>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27" name="Google Shape;127;p14"/>
            <p:cNvSpPr/>
            <p:nvPr/>
          </p:nvSpPr>
          <p:spPr>
            <a:xfrm>
              <a:off x="0" y="1120073"/>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4"/>
            <p:cNvSpPr txBox="1"/>
            <p:nvPr/>
          </p:nvSpPr>
          <p:spPr>
            <a:xfrm>
              <a:off x="0" y="1120073"/>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Fixed costs</a:t>
              </a:r>
              <a:r>
                <a:rPr b="0" i="0" lang="en-GB" sz="1500" u="none" cap="none" strike="noStrike">
                  <a:solidFill>
                    <a:schemeClr val="dk1"/>
                  </a:solidFill>
                  <a:latin typeface="Arial"/>
                  <a:ea typeface="Arial"/>
                  <a:cs typeface="Arial"/>
                  <a:sym typeface="Arial"/>
                </a:rPr>
                <a:t> – costs that do not change with output (e.g. rent, salaries, marketing)</a:t>
              </a:r>
              <a:endParaRPr/>
            </a:p>
          </p:txBody>
        </p:sp>
        <p:cxnSp>
          <p:nvCxnSpPr>
            <p:cNvPr id="129" name="Google Shape;129;p14"/>
            <p:cNvCxnSpPr/>
            <p:nvPr/>
          </p:nvCxnSpPr>
          <p:spPr>
            <a:xfrm>
              <a:off x="0" y="1679870"/>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30" name="Google Shape;130;p14"/>
            <p:cNvSpPr/>
            <p:nvPr/>
          </p:nvSpPr>
          <p:spPr>
            <a:xfrm>
              <a:off x="0" y="1679870"/>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4"/>
            <p:cNvSpPr txBox="1"/>
            <p:nvPr/>
          </p:nvSpPr>
          <p:spPr>
            <a:xfrm>
              <a:off x="0" y="1679870"/>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Variable costs</a:t>
              </a:r>
              <a:r>
                <a:rPr b="0" i="0" lang="en-GB" sz="1500" u="none" cap="none" strike="noStrike">
                  <a:solidFill>
                    <a:schemeClr val="dk1"/>
                  </a:solidFill>
                  <a:latin typeface="Arial"/>
                  <a:ea typeface="Arial"/>
                  <a:cs typeface="Arial"/>
                  <a:sym typeface="Arial"/>
                </a:rPr>
                <a:t> – costs that change with output (e.g. components, packaging)</a:t>
              </a:r>
              <a:endParaRPr/>
            </a:p>
          </p:txBody>
        </p:sp>
        <p:cxnSp>
          <p:nvCxnSpPr>
            <p:cNvPr id="132" name="Google Shape;132;p14"/>
            <p:cNvCxnSpPr/>
            <p:nvPr/>
          </p:nvCxnSpPr>
          <p:spPr>
            <a:xfrm>
              <a:off x="0" y="2239667"/>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33" name="Google Shape;133;p14"/>
            <p:cNvSpPr/>
            <p:nvPr/>
          </p:nvSpPr>
          <p:spPr>
            <a:xfrm>
              <a:off x="0" y="2239667"/>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4"/>
            <p:cNvSpPr txBox="1"/>
            <p:nvPr/>
          </p:nvSpPr>
          <p:spPr>
            <a:xfrm>
              <a:off x="0" y="2239667"/>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Revenue</a:t>
              </a:r>
              <a:r>
                <a:rPr b="0" i="0" lang="en-GB" sz="1500" u="none" cap="none" strike="noStrike">
                  <a:solidFill>
                    <a:schemeClr val="dk1"/>
                  </a:solidFill>
                  <a:latin typeface="Arial"/>
                  <a:ea typeface="Arial"/>
                  <a:cs typeface="Arial"/>
                  <a:sym typeface="Arial"/>
                </a:rPr>
                <a:t> – money earned from sales</a:t>
              </a:r>
              <a:endParaRPr/>
            </a:p>
          </p:txBody>
        </p:sp>
        <p:cxnSp>
          <p:nvCxnSpPr>
            <p:cNvPr id="135" name="Google Shape;135;p14"/>
            <p:cNvCxnSpPr/>
            <p:nvPr/>
          </p:nvCxnSpPr>
          <p:spPr>
            <a:xfrm>
              <a:off x="0" y="2799464"/>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36" name="Google Shape;136;p14"/>
            <p:cNvSpPr/>
            <p:nvPr/>
          </p:nvSpPr>
          <p:spPr>
            <a:xfrm>
              <a:off x="0" y="2799464"/>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4"/>
            <p:cNvSpPr txBox="1"/>
            <p:nvPr/>
          </p:nvSpPr>
          <p:spPr>
            <a:xfrm>
              <a:off x="0" y="2799464"/>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Contribution</a:t>
              </a:r>
              <a:r>
                <a:rPr b="0" i="0" lang="en-GB" sz="1500" u="none" cap="none" strike="noStrike">
                  <a:solidFill>
                    <a:schemeClr val="dk1"/>
                  </a:solidFill>
                  <a:latin typeface="Arial"/>
                  <a:ea typeface="Arial"/>
                  <a:cs typeface="Arial"/>
                  <a:sym typeface="Arial"/>
                </a:rPr>
                <a:t> – selling price minus variable cost</a:t>
              </a:r>
              <a:endParaRPr/>
            </a:p>
          </p:txBody>
        </p:sp>
        <p:cxnSp>
          <p:nvCxnSpPr>
            <p:cNvPr id="138" name="Google Shape;138;p14"/>
            <p:cNvCxnSpPr/>
            <p:nvPr/>
          </p:nvCxnSpPr>
          <p:spPr>
            <a:xfrm>
              <a:off x="0" y="3359262"/>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39" name="Google Shape;139;p14"/>
            <p:cNvSpPr/>
            <p:nvPr/>
          </p:nvSpPr>
          <p:spPr>
            <a:xfrm>
              <a:off x="0" y="3359262"/>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4"/>
            <p:cNvSpPr txBox="1"/>
            <p:nvPr/>
          </p:nvSpPr>
          <p:spPr>
            <a:xfrm>
              <a:off x="0" y="3359262"/>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Breakeven point</a:t>
              </a:r>
              <a:r>
                <a:rPr b="0" i="0" lang="en-GB" sz="1500" u="none" cap="none" strike="noStrike">
                  <a:solidFill>
                    <a:schemeClr val="dk1"/>
                  </a:solidFill>
                  <a:latin typeface="Arial"/>
                  <a:ea typeface="Arial"/>
                  <a:cs typeface="Arial"/>
                  <a:sym typeface="Arial"/>
                </a:rPr>
                <a:t> – the number of units needed to cover all costs</a:t>
              </a: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8" name="Shape 348"/>
        <p:cNvGrpSpPr/>
        <p:nvPr/>
      </p:nvGrpSpPr>
      <p:grpSpPr>
        <a:xfrm>
          <a:off x="0" y="0"/>
          <a:ext cx="0" cy="0"/>
          <a:chOff x="0" y="0"/>
          <a:chExt cx="0" cy="0"/>
        </a:xfrm>
      </p:grpSpPr>
      <p:sp>
        <p:nvSpPr>
          <p:cNvPr id="349" name="Google Shape;349;p3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0" name="Google Shape;350;p32"/>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1" name="Google Shape;351;p32"/>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2" name="Google Shape;352;p32"/>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3" name="Google Shape;353;p32"/>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4" name="Google Shape;354;p32"/>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5" name="Google Shape;355;p32"/>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56" name="Google Shape;356;p32"/>
          <p:cNvGraphicFramePr/>
          <p:nvPr/>
        </p:nvGraphicFramePr>
        <p:xfrm>
          <a:off x="643467" y="1195252"/>
          <a:ext cx="3000000" cy="3000000"/>
        </p:xfrm>
        <a:graphic>
          <a:graphicData uri="http://schemas.openxmlformats.org/drawingml/2006/table">
            <a:tbl>
              <a:tblPr bandRow="1" firstCol="1" firstRow="1">
                <a:noFill/>
                <a:tableStyleId>{DA126D92-09E8-42BF-8700-528D25FE14F0}</a:tableStyleId>
              </a:tblPr>
              <a:tblGrid>
                <a:gridCol w="10905075"/>
              </a:tblGrid>
              <a:tr h="1112550">
                <a:tc>
                  <a:txBody>
                    <a:bodyPr/>
                    <a:lstStyle/>
                    <a:p>
                      <a:pPr indent="0" lvl="0" marL="0" marR="0" rtl="0" algn="l">
                        <a:lnSpc>
                          <a:spcPct val="115000"/>
                        </a:lnSpc>
                        <a:spcBef>
                          <a:spcPts val="0"/>
                        </a:spcBef>
                        <a:spcAft>
                          <a:spcPts val="0"/>
                        </a:spcAft>
                        <a:buClr>
                          <a:srgbClr val="3F3F3F"/>
                        </a:buClr>
                        <a:buSzPts val="2100"/>
                        <a:buFont typeface="Arial"/>
                        <a:buNone/>
                      </a:pPr>
                      <a:r>
                        <a:rPr b="1" lang="en-GB" sz="2100" u="none" cap="none" strike="noStrike">
                          <a:solidFill>
                            <a:srgbClr val="3F3F3F"/>
                          </a:solidFill>
                        </a:rPr>
                        <a:t>Planning and Forecasting</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2100" u="none" cap="none" strike="noStrike">
                          <a:solidFill>
                            <a:srgbClr val="3F3F3F"/>
                          </a:solidFill>
                        </a:rPr>
                        <a:t>Helps plan production levels and monthly budgets</a:t>
                      </a:r>
                      <a:endParaRPr b="1" sz="2100" u="none" cap="none" strike="noStrike">
                        <a:solidFill>
                          <a:srgbClr val="3F3F3F"/>
                        </a:solidFill>
                        <a:latin typeface="Arial"/>
                        <a:ea typeface="Arial"/>
                        <a:cs typeface="Arial"/>
                        <a:sym typeface="Arial"/>
                      </a:endParaRPr>
                    </a:p>
                  </a:txBody>
                  <a:tcPr marT="128600" marB="128600" marR="385800" marL="25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8DCDC"/>
                      </a:solidFill>
                      <a:prstDash val="solid"/>
                      <a:round/>
                      <a:headEnd len="sm" w="sm" type="none"/>
                      <a:tailEnd len="sm" w="sm" type="none"/>
                    </a:lnB>
                  </a:tcPr>
                </a:tc>
              </a:tr>
              <a:tr h="1112550">
                <a:tc>
                  <a:txBody>
                    <a:bodyPr/>
                    <a:lstStyle/>
                    <a:p>
                      <a:pPr indent="0" lvl="0" marL="0" marR="0" rtl="0" algn="l">
                        <a:lnSpc>
                          <a:spcPct val="115000"/>
                        </a:lnSpc>
                        <a:spcBef>
                          <a:spcPts val="0"/>
                        </a:spcBef>
                        <a:spcAft>
                          <a:spcPts val="0"/>
                        </a:spcAft>
                        <a:buClr>
                          <a:srgbClr val="3F3F3F"/>
                        </a:buClr>
                        <a:buSzPts val="2100"/>
                        <a:buFont typeface="Arial"/>
                        <a:buNone/>
                      </a:pPr>
                      <a:r>
                        <a:rPr b="1" lang="en-GB" sz="2100" u="none" cap="none" strike="noStrike">
                          <a:solidFill>
                            <a:srgbClr val="3F3F3F"/>
                          </a:solidFill>
                        </a:rPr>
                        <a:t>Investor Confidence</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2100" u="none" cap="none" strike="noStrike">
                          <a:solidFill>
                            <a:srgbClr val="3F3F3F"/>
                          </a:solidFill>
                        </a:rPr>
                        <a:t>Shows the business understands costs and profit clearly</a:t>
                      </a:r>
                      <a:endParaRPr b="1" sz="2100" u="none" cap="none" strike="noStrike">
                        <a:solidFill>
                          <a:srgbClr val="3F3F3F"/>
                        </a:solidFill>
                        <a:latin typeface="Arial"/>
                        <a:ea typeface="Arial"/>
                        <a:cs typeface="Arial"/>
                        <a:sym typeface="Arial"/>
                      </a:endParaRPr>
                    </a:p>
                  </a:txBody>
                  <a:tcPr marT="128600" marB="128600" marR="385800" marL="257200">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242400">
                <a:tc>
                  <a:txBody>
                    <a:bodyPr/>
                    <a:lstStyle/>
                    <a:p>
                      <a:pPr indent="0" lvl="0" marL="0" marR="0" rtl="0" algn="l">
                        <a:lnSpc>
                          <a:spcPct val="115000"/>
                        </a:lnSpc>
                        <a:spcBef>
                          <a:spcPts val="0"/>
                        </a:spcBef>
                        <a:spcAft>
                          <a:spcPts val="0"/>
                        </a:spcAft>
                        <a:buClr>
                          <a:srgbClr val="3F3F3F"/>
                        </a:buClr>
                        <a:buSzPts val="2100"/>
                        <a:buFont typeface="Arial"/>
                        <a:buNone/>
                      </a:pPr>
                      <a:r>
                        <a:rPr b="1" lang="en-GB" sz="2100" u="none" cap="none" strike="noStrike">
                          <a:solidFill>
                            <a:srgbClr val="3F3F3F"/>
                          </a:solidFill>
                        </a:rPr>
                        <a:t> Conclusion</a:t>
                      </a:r>
                      <a:endParaRPr/>
                    </a:p>
                    <a:p>
                      <a:pPr indent="0" lvl="0" marL="0" marR="0" rtl="0" algn="l">
                        <a:lnSpc>
                          <a:spcPct val="115000"/>
                        </a:lnSpc>
                        <a:spcBef>
                          <a:spcPts val="800"/>
                        </a:spcBef>
                        <a:spcAft>
                          <a:spcPts val="0"/>
                        </a:spcAft>
                        <a:buClr>
                          <a:srgbClr val="3F3F3F"/>
                        </a:buClr>
                        <a:buSzPts val="2100"/>
                        <a:buFont typeface="Arial"/>
                        <a:buNone/>
                      </a:pPr>
                      <a:r>
                        <a:rPr b="1" lang="en-GB" sz="2100" u="none" cap="none" strike="noStrike">
                          <a:solidFill>
                            <a:srgbClr val="3F3F3F"/>
                          </a:solidFill>
                        </a:rPr>
                        <a:t>This breakeven analysis shows My company must sell at least 67 units of iPhone 18 Pro Max each month to avoid losses. With expected sales of 200 units, my company is likely to make £39,800 profit per month. The margin of safety is 133 units, which shows low financial risk and good profit potential.</a:t>
                      </a:r>
                      <a:endParaRPr b="1" sz="2100" u="none" cap="none" strike="noStrike">
                        <a:solidFill>
                          <a:srgbClr val="3F3F3F"/>
                        </a:solidFill>
                        <a:latin typeface="Arial"/>
                        <a:ea typeface="Arial"/>
                        <a:cs typeface="Arial"/>
                        <a:sym typeface="Arial"/>
                      </a:endParaRPr>
                    </a:p>
                  </a:txBody>
                  <a:tcPr marT="128600" marB="128600" marR="385800" marL="257200">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0" name="Shape 360"/>
        <p:cNvGrpSpPr/>
        <p:nvPr/>
      </p:nvGrpSpPr>
      <p:grpSpPr>
        <a:xfrm>
          <a:off x="0" y="0"/>
          <a:ext cx="0" cy="0"/>
          <a:chOff x="0" y="0"/>
          <a:chExt cx="0" cy="0"/>
        </a:xfrm>
      </p:grpSpPr>
      <p:sp>
        <p:nvSpPr>
          <p:cNvPr id="361" name="Google Shape;361;p3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2" name="Google Shape;362;p33"/>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3" name="Google Shape;363;p33"/>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4" name="Google Shape;364;p33"/>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5" name="Google Shape;365;p33"/>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6" name="Google Shape;366;p33"/>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7" name="Google Shape;367;p33"/>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68" name="Google Shape;368;p33"/>
          <p:cNvGraphicFramePr/>
          <p:nvPr/>
        </p:nvGraphicFramePr>
        <p:xfrm>
          <a:off x="1526255" y="1234197"/>
          <a:ext cx="3000000" cy="3000000"/>
        </p:xfrm>
        <a:graphic>
          <a:graphicData uri="http://schemas.openxmlformats.org/drawingml/2006/table">
            <a:tbl>
              <a:tblPr bandRow="1" firstCol="1" firstRow="1">
                <a:noFill/>
                <a:tableStyleId>{DA126D92-09E8-42BF-8700-528D25FE14F0}</a:tableStyleId>
              </a:tblPr>
              <a:tblGrid>
                <a:gridCol w="9139500"/>
              </a:tblGrid>
              <a:tr h="4389600">
                <a:tc>
                  <a:txBody>
                    <a:bodyPr/>
                    <a:lstStyle/>
                    <a:p>
                      <a:pPr indent="0" lvl="0" marL="0" marR="0" rtl="0" algn="l">
                        <a:lnSpc>
                          <a:spcPct val="115000"/>
                        </a:lnSpc>
                        <a:spcBef>
                          <a:spcPts val="0"/>
                        </a:spcBef>
                        <a:spcAft>
                          <a:spcPts val="0"/>
                        </a:spcAft>
                        <a:buClr>
                          <a:srgbClr val="3F3F3F"/>
                        </a:buClr>
                        <a:buSzPts val="3300"/>
                        <a:buFont typeface="Arial"/>
                        <a:buNone/>
                      </a:pPr>
                      <a:r>
                        <a:rPr b="1" lang="en-GB" sz="3300" u="none" cap="none" strike="noStrike">
                          <a:solidFill>
                            <a:srgbClr val="3F3F3F"/>
                          </a:solidFill>
                        </a:rPr>
                        <a:t>Evaluate: How Breakeven Analysis Informs Business Decisions Breakeven analysis is useful because it supports decision-making by showing the relationship between price, costs, and sales volume. However, it has limitations, so it should be used alongside other data.</a:t>
                      </a:r>
                      <a:endParaRPr b="1" sz="3300" u="none" cap="none" strike="noStrike">
                        <a:solidFill>
                          <a:srgbClr val="3F3F3F"/>
                        </a:solidFill>
                        <a:latin typeface="Arial"/>
                        <a:ea typeface="Arial"/>
                        <a:cs typeface="Arial"/>
                        <a:sym typeface="Arial"/>
                      </a:endParaRPr>
                    </a:p>
                  </a:txBody>
                  <a:tcPr marT="165525" marB="165525" marR="248300" marL="3310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7C6C1"/>
                      </a:solidFill>
                      <a:prstDash val="solid"/>
                      <a:round/>
                      <a:headEnd len="sm" w="sm" type="none"/>
                      <a:tailEnd len="sm" w="sm" type="none"/>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2" name="Shape 372"/>
        <p:cNvGrpSpPr/>
        <p:nvPr/>
      </p:nvGrpSpPr>
      <p:grpSpPr>
        <a:xfrm>
          <a:off x="0" y="0"/>
          <a:ext cx="0" cy="0"/>
          <a:chOff x="0" y="0"/>
          <a:chExt cx="0" cy="0"/>
        </a:xfrm>
      </p:grpSpPr>
      <p:sp>
        <p:nvSpPr>
          <p:cNvPr id="373" name="Google Shape;373;p3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4" name="Google Shape;374;p34"/>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5" name="Google Shape;375;p34"/>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6" name="Google Shape;376;p34"/>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7" name="Google Shape;377;p34"/>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8" name="Google Shape;378;p34"/>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9" name="Google Shape;379;p34"/>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80" name="Google Shape;380;p34"/>
          <p:cNvGraphicFramePr/>
          <p:nvPr/>
        </p:nvGraphicFramePr>
        <p:xfrm>
          <a:off x="643467" y="963785"/>
          <a:ext cx="3000000" cy="3000000"/>
        </p:xfrm>
        <a:graphic>
          <a:graphicData uri="http://schemas.openxmlformats.org/drawingml/2006/table">
            <a:tbl>
              <a:tblPr bandRow="1" firstCol="1" firstRow="1">
                <a:noFill/>
                <a:tableStyleId>{9DFE125B-CAFF-4EF9-AEAA-0E7174423BEB}</a:tableStyleId>
              </a:tblPr>
              <a:tblGrid>
                <a:gridCol w="10905075"/>
              </a:tblGrid>
              <a:tr h="699650">
                <a:tc>
                  <a:txBody>
                    <a:bodyPr/>
                    <a:lstStyle/>
                    <a:p>
                      <a:pPr indent="0" lvl="0" marL="0" marR="0" rtl="0" algn="l">
                        <a:lnSpc>
                          <a:spcPct val="115000"/>
                        </a:lnSpc>
                        <a:spcBef>
                          <a:spcPts val="0"/>
                        </a:spcBef>
                        <a:spcAft>
                          <a:spcPts val="0"/>
                        </a:spcAft>
                        <a:buClr>
                          <a:schemeClr val="dk1"/>
                        </a:buClr>
                        <a:buSzPts val="2100"/>
                        <a:buFont typeface="Arial"/>
                        <a:buNone/>
                      </a:pPr>
                      <a:r>
                        <a:rPr b="1" lang="en-GB" sz="2100" u="none" cap="none" strike="noStrike">
                          <a:solidFill>
                            <a:schemeClr val="dk1"/>
                          </a:solidFill>
                        </a:rPr>
                        <a:t>HOW IT INFORMS DECISIONS</a:t>
                      </a:r>
                      <a:endParaRPr b="1" sz="2100" u="none" cap="none" strike="noStrike">
                        <a:solidFill>
                          <a:schemeClr val="dk1"/>
                        </a:solidFill>
                        <a:latin typeface="Arial"/>
                        <a:ea typeface="Arial"/>
                        <a:cs typeface="Arial"/>
                        <a:sym typeface="Arial"/>
                      </a:endParaRPr>
                    </a:p>
                  </a:txBody>
                  <a:tcPr marT="158050" marB="158050" marR="118550" marL="118550" anchor="b"/>
                </a:tc>
              </a:tr>
              <a:tr h="2115375">
                <a:tc>
                  <a:txBody>
                    <a:bodyPr/>
                    <a:lstStyle/>
                    <a:p>
                      <a:pPr indent="0" lvl="0" marL="0" marR="0" rtl="0" algn="l">
                        <a:lnSpc>
                          <a:spcPct val="115000"/>
                        </a:lnSpc>
                        <a:spcBef>
                          <a:spcPts val="0"/>
                        </a:spcBef>
                        <a:spcAft>
                          <a:spcPts val="0"/>
                        </a:spcAft>
                        <a:buClr>
                          <a:schemeClr val="dk1"/>
                        </a:buClr>
                        <a:buSzPts val="2100"/>
                        <a:buFont typeface="Arial"/>
                        <a:buNone/>
                      </a:pPr>
                      <a:r>
                        <a:rPr b="1" lang="en-GB" sz="2100" u="none" cap="none" strike="noStrike">
                          <a:solidFill>
                            <a:schemeClr val="dk1"/>
                          </a:solidFill>
                        </a:rPr>
                        <a:t>1) Pricing decisions</a:t>
                      </a:r>
                      <a:endParaRPr/>
                    </a:p>
                    <a:p>
                      <a:pPr indent="0" lvl="0" marL="0" marR="0" rtl="0" algn="l">
                        <a:lnSpc>
                          <a:spcPct val="115000"/>
                        </a:lnSpc>
                        <a:spcBef>
                          <a:spcPts val="800"/>
                        </a:spcBef>
                        <a:spcAft>
                          <a:spcPts val="0"/>
                        </a:spcAft>
                        <a:buClr>
                          <a:schemeClr val="dk1"/>
                        </a:buClr>
                        <a:buSzPts val="2100"/>
                        <a:buFont typeface="Arial"/>
                        <a:buNone/>
                      </a:pPr>
                      <a:r>
                        <a:rPr b="1" lang="en-GB" sz="2100" u="none" cap="none" strike="noStrike">
                          <a:solidFill>
                            <a:schemeClr val="dk1"/>
                          </a:solidFill>
                        </a:rPr>
                        <a:t>Breakeven analysis shows how price changes affect contribution and risk. For example, when price falls from £1,399 to £1,299, the breakeven point increases from 67 to 101 units, which reduces profit and increases risk. This helps My Company decide whether discounts are financially safe.</a:t>
                      </a:r>
                      <a:endParaRPr b="1" sz="2100" u="none" cap="none" strike="noStrike">
                        <a:solidFill>
                          <a:schemeClr val="dk1"/>
                        </a:solidFill>
                        <a:latin typeface="Arial"/>
                        <a:ea typeface="Arial"/>
                        <a:cs typeface="Arial"/>
                        <a:sym typeface="Arial"/>
                      </a:endParaRPr>
                    </a:p>
                  </a:txBody>
                  <a:tcPr marT="0" marB="158050" marR="118550" marL="118550"/>
                </a:tc>
              </a:tr>
              <a:tr h="2115375">
                <a:tc>
                  <a:txBody>
                    <a:bodyPr/>
                    <a:lstStyle/>
                    <a:p>
                      <a:pPr indent="0" lvl="0" marL="0" marR="0" rtl="0" algn="l">
                        <a:lnSpc>
                          <a:spcPct val="115000"/>
                        </a:lnSpc>
                        <a:spcBef>
                          <a:spcPts val="0"/>
                        </a:spcBef>
                        <a:spcAft>
                          <a:spcPts val="0"/>
                        </a:spcAft>
                        <a:buClr>
                          <a:schemeClr val="dk1"/>
                        </a:buClr>
                        <a:buSzPts val="2100"/>
                        <a:buFont typeface="Arial"/>
                        <a:buNone/>
                      </a:pPr>
                      <a:r>
                        <a:rPr b="1" lang="en-GB" sz="2100" u="none" cap="none" strike="noStrike">
                          <a:solidFill>
                            <a:schemeClr val="dk1"/>
                          </a:solidFill>
                        </a:rPr>
                        <a:t>2) Cost control and supplier decisions</a:t>
                      </a:r>
                      <a:endParaRPr/>
                    </a:p>
                    <a:p>
                      <a:pPr indent="0" lvl="0" marL="0" marR="0" rtl="0" algn="l">
                        <a:lnSpc>
                          <a:spcPct val="115000"/>
                        </a:lnSpc>
                        <a:spcBef>
                          <a:spcPts val="800"/>
                        </a:spcBef>
                        <a:spcAft>
                          <a:spcPts val="0"/>
                        </a:spcAft>
                        <a:buClr>
                          <a:schemeClr val="dk1"/>
                        </a:buClr>
                        <a:buSzPts val="2100"/>
                        <a:buFont typeface="Arial"/>
                        <a:buNone/>
                      </a:pPr>
                      <a:r>
                        <a:rPr b="1" lang="en-GB" sz="2100" u="none" cap="none" strike="noStrike">
                          <a:solidFill>
                            <a:schemeClr val="dk1"/>
                          </a:solidFill>
                        </a:rPr>
                        <a:t>By separating costs into variable and fixed, the business can identify which cost increases harm profitability most. Scenario B shows that a rise in variable costs increases breakeven and reduces profit, so My Company may negotiate supplier contracts or redesign components to lower unit costs.</a:t>
                      </a:r>
                      <a:endParaRPr b="1" sz="2100" u="none" cap="none" strike="noStrike">
                        <a:solidFill>
                          <a:schemeClr val="dk1"/>
                        </a:solidFill>
                        <a:latin typeface="Arial"/>
                        <a:ea typeface="Arial"/>
                        <a:cs typeface="Arial"/>
                        <a:sym typeface="Arial"/>
                      </a:endParaRPr>
                    </a:p>
                  </a:txBody>
                  <a:tcPr marT="0" marB="158050" marR="118550" marL="118550"/>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4" name="Shape 384"/>
        <p:cNvGrpSpPr/>
        <p:nvPr/>
      </p:nvGrpSpPr>
      <p:grpSpPr>
        <a:xfrm>
          <a:off x="0" y="0"/>
          <a:ext cx="0" cy="0"/>
          <a:chOff x="0" y="0"/>
          <a:chExt cx="0" cy="0"/>
        </a:xfrm>
      </p:grpSpPr>
      <p:sp>
        <p:nvSpPr>
          <p:cNvPr id="385" name="Google Shape;385;p3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6" name="Google Shape;386;p35"/>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7" name="Google Shape;387;p35"/>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8" name="Google Shape;388;p35"/>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9" name="Google Shape;389;p35"/>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0" name="Google Shape;390;p35"/>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1" name="Google Shape;391;p35"/>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92" name="Google Shape;392;p35"/>
          <p:cNvGraphicFramePr/>
          <p:nvPr/>
        </p:nvGraphicFramePr>
        <p:xfrm>
          <a:off x="643467" y="1074128"/>
          <a:ext cx="3000000" cy="3000000"/>
        </p:xfrm>
        <a:graphic>
          <a:graphicData uri="http://schemas.openxmlformats.org/drawingml/2006/table">
            <a:tbl>
              <a:tblPr bandRow="1" firstCol="1" firstRow="1">
                <a:solidFill>
                  <a:srgbClr val="F2F2F2"/>
                </a:solidFill>
                <a:tableStyleId>{DA126D92-09E8-42BF-8700-528D25FE14F0}</a:tableStyleId>
              </a:tblPr>
              <a:tblGrid>
                <a:gridCol w="10905075"/>
              </a:tblGrid>
              <a:tr h="1918800">
                <a:tc>
                  <a:txBody>
                    <a:bodyPr/>
                    <a:lstStyle/>
                    <a:p>
                      <a:pPr indent="0" lvl="0" marL="0" marR="0" rtl="0" algn="l">
                        <a:lnSpc>
                          <a:spcPct val="115000"/>
                        </a:lnSpc>
                        <a:spcBef>
                          <a:spcPts val="0"/>
                        </a:spcBef>
                        <a:spcAft>
                          <a:spcPts val="0"/>
                        </a:spcAft>
                        <a:buClr>
                          <a:schemeClr val="dk1"/>
                        </a:buClr>
                        <a:buSzPts val="2200"/>
                        <a:buFont typeface="Arial"/>
                        <a:buNone/>
                      </a:pPr>
                      <a:r>
                        <a:rPr b="1" lang="en-GB" sz="2200" u="none" cap="none" strike="noStrike">
                          <a:solidFill>
                            <a:schemeClr val="dk1"/>
                          </a:solidFill>
                        </a:rPr>
                        <a:t>3) Sales targets and performance monitoring</a:t>
                      </a:r>
                      <a:endParaRPr/>
                    </a:p>
                    <a:p>
                      <a:pPr indent="0" lvl="0" marL="0" marR="0" rtl="0" algn="l">
                        <a:lnSpc>
                          <a:spcPct val="115000"/>
                        </a:lnSpc>
                        <a:spcBef>
                          <a:spcPts val="800"/>
                        </a:spcBef>
                        <a:spcAft>
                          <a:spcPts val="0"/>
                        </a:spcAft>
                        <a:buClr>
                          <a:schemeClr val="dk1"/>
                        </a:buClr>
                        <a:buSzPts val="2200"/>
                        <a:buFont typeface="Arial"/>
                        <a:buNone/>
                      </a:pPr>
                      <a:r>
                        <a:rPr b="1" lang="en-GB" sz="2200" u="none" cap="none" strike="noStrike">
                          <a:solidFill>
                            <a:schemeClr val="dk1"/>
                          </a:solidFill>
                        </a:rPr>
                        <a:t>The breakeven point provides a clear minimum target. My Company knows it must sell at least 67 units in the base case. This can be used to set realistic monthly targets and track performance.</a:t>
                      </a:r>
                      <a:endParaRPr b="1" sz="2200" u="none" cap="none" strike="noStrike">
                        <a:solidFill>
                          <a:schemeClr val="dk1"/>
                        </a:solidFill>
                        <a:latin typeface="Arial"/>
                        <a:ea typeface="Arial"/>
                        <a:cs typeface="Arial"/>
                        <a:sym typeface="Arial"/>
                      </a:endParaRPr>
                    </a:p>
                  </a:txBody>
                  <a:tcPr marT="25075" marB="188075" marR="142050" marL="87775" anchor="b">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1539675">
                <a:tc>
                  <a:txBody>
                    <a:bodyPr/>
                    <a:lstStyle/>
                    <a:p>
                      <a:pPr indent="0" lvl="0" marL="0" marR="0" rtl="0" algn="l">
                        <a:lnSpc>
                          <a:spcPct val="115000"/>
                        </a:lnSpc>
                        <a:spcBef>
                          <a:spcPts val="0"/>
                        </a:spcBef>
                        <a:spcAft>
                          <a:spcPts val="0"/>
                        </a:spcAft>
                        <a:buClr>
                          <a:schemeClr val="dk1"/>
                        </a:buClr>
                        <a:buSzPts val="1600"/>
                        <a:buFont typeface="Arial"/>
                        <a:buNone/>
                      </a:pPr>
                      <a:r>
                        <a:rPr b="1" lang="en-GB" sz="1600" u="none" cap="none" strike="noStrike">
                          <a:solidFill>
                            <a:schemeClr val="dk1"/>
                          </a:solidFill>
                        </a:rPr>
                        <a:t>4) Risk assessment and planning</a:t>
                      </a:r>
                      <a:endParaRPr/>
                    </a:p>
                    <a:p>
                      <a:pPr indent="0" lvl="0" marL="0" marR="0" rtl="0" algn="l">
                        <a:lnSpc>
                          <a:spcPct val="115000"/>
                        </a:lnSpc>
                        <a:spcBef>
                          <a:spcPts val="800"/>
                        </a:spcBef>
                        <a:spcAft>
                          <a:spcPts val="0"/>
                        </a:spcAft>
                        <a:buClr>
                          <a:schemeClr val="dk1"/>
                        </a:buClr>
                        <a:buSzPts val="1600"/>
                        <a:buFont typeface="Arial"/>
                        <a:buNone/>
                      </a:pPr>
                      <a:r>
                        <a:rPr b="1" lang="en-GB" sz="1600" u="none" cap="none" strike="noStrike">
                          <a:solidFill>
                            <a:schemeClr val="dk1"/>
                          </a:solidFill>
                        </a:rPr>
                        <a:t>Margin of safety helps measure risk. In the base case the margin of safety is 133 units, showing low risk. In Scenario A/C it falls to 99 units, showing higher risk. This supports decisions such as improving marketing, increasing capacity utilisation, or avoiding unnecessary fixed costs.</a:t>
                      </a:r>
                      <a:endParaRPr b="1" sz="1600" u="none" cap="none" strike="noStrike">
                        <a:solidFill>
                          <a:schemeClr val="dk1"/>
                        </a:solidFill>
                        <a:latin typeface="Arial"/>
                        <a:ea typeface="Arial"/>
                        <a:cs typeface="Arial"/>
                        <a:sym typeface="Arial"/>
                      </a:endParaRPr>
                    </a:p>
                  </a:txBody>
                  <a:tcPr marT="25075" marB="188075" marR="142050" marL="87775">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1251275">
                <a:tc>
                  <a:txBody>
                    <a:bodyPr/>
                    <a:lstStyle/>
                    <a:p>
                      <a:pPr indent="0" lvl="0" marL="0" marR="0" rtl="0" algn="l">
                        <a:lnSpc>
                          <a:spcPct val="115000"/>
                        </a:lnSpc>
                        <a:spcBef>
                          <a:spcPts val="0"/>
                        </a:spcBef>
                        <a:spcAft>
                          <a:spcPts val="0"/>
                        </a:spcAft>
                        <a:buClr>
                          <a:schemeClr val="dk1"/>
                        </a:buClr>
                        <a:buSzPts val="1600"/>
                        <a:buFont typeface="Arial"/>
                        <a:buNone/>
                      </a:pPr>
                      <a:r>
                        <a:rPr b="1" lang="en-GB" sz="1600" u="none" cap="none" strike="noStrike">
                          <a:solidFill>
                            <a:schemeClr val="dk1"/>
                          </a:solidFill>
                        </a:rPr>
                        <a:t>5) Investment and budgeting decisions</a:t>
                      </a:r>
                      <a:endParaRPr/>
                    </a:p>
                    <a:p>
                      <a:pPr indent="0" lvl="0" marL="0" marR="0" rtl="0" algn="l">
                        <a:lnSpc>
                          <a:spcPct val="115000"/>
                        </a:lnSpc>
                        <a:spcBef>
                          <a:spcPts val="800"/>
                        </a:spcBef>
                        <a:spcAft>
                          <a:spcPts val="0"/>
                        </a:spcAft>
                        <a:buClr>
                          <a:schemeClr val="dk1"/>
                        </a:buClr>
                        <a:buSzPts val="1600"/>
                        <a:buFont typeface="Arial"/>
                        <a:buNone/>
                      </a:pPr>
                      <a:r>
                        <a:rPr b="1" lang="en-GB" sz="1600" u="none" cap="none" strike="noStrike">
                          <a:solidFill>
                            <a:schemeClr val="dk1"/>
                          </a:solidFill>
                        </a:rPr>
                        <a:t>Breakeven analysis helps plan budgets and justify spending. If fixed costs increase Scenario C, breakeven rises sharply. This helps My Company decide whether higher marketing or factory costs are worth it.</a:t>
                      </a:r>
                      <a:endParaRPr b="1" sz="1600" u="none" cap="none" strike="noStrike">
                        <a:solidFill>
                          <a:schemeClr val="dk1"/>
                        </a:solidFill>
                        <a:latin typeface="Arial"/>
                        <a:ea typeface="Arial"/>
                        <a:cs typeface="Arial"/>
                        <a:sym typeface="Arial"/>
                      </a:endParaRPr>
                    </a:p>
                  </a:txBody>
                  <a:tcPr marT="25075" marB="188075" marR="142050" marL="87775">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6" name="Shape 396"/>
        <p:cNvGrpSpPr/>
        <p:nvPr/>
      </p:nvGrpSpPr>
      <p:grpSpPr>
        <a:xfrm>
          <a:off x="0" y="0"/>
          <a:ext cx="0" cy="0"/>
          <a:chOff x="0" y="0"/>
          <a:chExt cx="0" cy="0"/>
        </a:xfrm>
      </p:grpSpPr>
      <p:sp>
        <p:nvSpPr>
          <p:cNvPr id="397" name="Google Shape;397;p3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8" name="Google Shape;398;p36"/>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9" name="Google Shape;399;p36"/>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00" name="Google Shape;400;p36"/>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01" name="Google Shape;401;p36"/>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02" name="Google Shape;402;p36"/>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03" name="Google Shape;403;p36"/>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404" name="Google Shape;404;p36"/>
          <p:cNvGraphicFramePr/>
          <p:nvPr/>
        </p:nvGraphicFramePr>
        <p:xfrm>
          <a:off x="643467" y="920374"/>
          <a:ext cx="3000000" cy="3000000"/>
        </p:xfrm>
        <a:graphic>
          <a:graphicData uri="http://schemas.openxmlformats.org/drawingml/2006/table">
            <a:tbl>
              <a:tblPr bandRow="1" firstCol="1" firstRow="1">
                <a:noFill/>
                <a:tableStyleId>{DA126D92-09E8-42BF-8700-528D25FE14F0}</a:tableStyleId>
              </a:tblPr>
              <a:tblGrid>
                <a:gridCol w="10905075"/>
              </a:tblGrid>
              <a:tr h="3104275">
                <a:tc>
                  <a:txBody>
                    <a:bodyPr/>
                    <a:lstStyle/>
                    <a:p>
                      <a:pPr indent="0" lvl="0" marL="0" marR="0" rtl="0" algn="l">
                        <a:lnSpc>
                          <a:spcPct val="115000"/>
                        </a:lnSpc>
                        <a:spcBef>
                          <a:spcPts val="0"/>
                        </a:spcBef>
                        <a:spcAft>
                          <a:spcPts val="0"/>
                        </a:spcAft>
                        <a:buClr>
                          <a:schemeClr val="dk1"/>
                        </a:buClr>
                        <a:buSzPts val="2300"/>
                        <a:buFont typeface="Arial"/>
                        <a:buNone/>
                      </a:pPr>
                      <a:r>
                        <a:rPr b="1" lang="en-GB" sz="2300" u="none" cap="none" strike="noStrike">
                          <a:solidFill>
                            <a:schemeClr val="dk1"/>
                          </a:solidFill>
                        </a:rPr>
                        <a:t>Limitations balanced evaluation</a:t>
                      </a:r>
                      <a:endParaRPr/>
                    </a:p>
                    <a:p>
                      <a:pPr indent="-342900" lvl="0" marL="342900" marR="0" rtl="0" algn="l">
                        <a:lnSpc>
                          <a:spcPct val="115000"/>
                        </a:lnSpc>
                        <a:spcBef>
                          <a:spcPts val="800"/>
                        </a:spcBef>
                        <a:spcAft>
                          <a:spcPts val="0"/>
                        </a:spcAft>
                        <a:buClr>
                          <a:schemeClr val="dk1"/>
                        </a:buClr>
                        <a:buSzPts val="1000"/>
                        <a:buFont typeface="Noto Sans Symbols"/>
                        <a:buChar char="∙"/>
                      </a:pPr>
                      <a:r>
                        <a:rPr b="1" lang="en-GB" sz="2300" u="none" cap="none" strike="noStrike">
                          <a:solidFill>
                            <a:schemeClr val="dk1"/>
                          </a:solidFill>
                        </a:rPr>
                        <a:t>It assumes selling price and costs stay constant, but costs e.g., components and tax may change.</a:t>
                      </a:r>
                      <a:endParaRPr/>
                    </a:p>
                    <a:p>
                      <a:pPr indent="-342900" lvl="0" marL="342900" marR="0" rtl="0" algn="l">
                        <a:lnSpc>
                          <a:spcPct val="115000"/>
                        </a:lnSpc>
                        <a:spcBef>
                          <a:spcPts val="800"/>
                        </a:spcBef>
                        <a:spcAft>
                          <a:spcPts val="0"/>
                        </a:spcAft>
                        <a:buClr>
                          <a:schemeClr val="dk1"/>
                        </a:buClr>
                        <a:buSzPts val="1000"/>
                        <a:buFont typeface="Noto Sans Symbols"/>
                        <a:buChar char="∙"/>
                      </a:pPr>
                      <a:r>
                        <a:rPr b="1" lang="en-GB" sz="2300" u="none" cap="none" strike="noStrike">
                          <a:solidFill>
                            <a:schemeClr val="dk1"/>
                          </a:solidFill>
                        </a:rPr>
                        <a:t>It assumes all units produced are sold, but demand can fluctuate.</a:t>
                      </a:r>
                      <a:endParaRPr/>
                    </a:p>
                    <a:p>
                      <a:pPr indent="-342900" lvl="0" marL="342900" marR="0" rtl="0" algn="l">
                        <a:lnSpc>
                          <a:spcPct val="115000"/>
                        </a:lnSpc>
                        <a:spcBef>
                          <a:spcPts val="800"/>
                        </a:spcBef>
                        <a:spcAft>
                          <a:spcPts val="0"/>
                        </a:spcAft>
                        <a:buClr>
                          <a:schemeClr val="dk1"/>
                        </a:buClr>
                        <a:buSzPts val="1000"/>
                        <a:buFont typeface="Noto Sans Symbols"/>
                        <a:buChar char="∙"/>
                      </a:pPr>
                      <a:r>
                        <a:rPr b="1" lang="en-GB" sz="2300" u="none" cap="none" strike="noStrike">
                          <a:solidFill>
                            <a:schemeClr val="dk1"/>
                          </a:solidFill>
                        </a:rPr>
                        <a:t>It does not consider competitor actions, economic conditions, or sudden changes in technology.</a:t>
                      </a:r>
                      <a:endParaRPr b="1" sz="2300" u="none" cap="none" strike="noStrike">
                        <a:solidFill>
                          <a:schemeClr val="dk1"/>
                        </a:solidFill>
                        <a:latin typeface="Arial"/>
                        <a:ea typeface="Arial"/>
                        <a:cs typeface="Arial"/>
                        <a:sym typeface="Arial"/>
                      </a:endParaRPr>
                    </a:p>
                  </a:txBody>
                  <a:tcPr marT="26250" marB="196825" marR="245750" marL="91850" anchor="b">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912975">
                <a:tc>
                  <a:txBody>
                    <a:bodyPr/>
                    <a:lstStyle/>
                    <a:p>
                      <a:pPr indent="0" lvl="0" marL="0" marR="0" rtl="0" algn="l">
                        <a:lnSpc>
                          <a:spcPct val="115000"/>
                        </a:lnSpc>
                        <a:spcBef>
                          <a:spcPts val="0"/>
                        </a:spcBef>
                        <a:spcAft>
                          <a:spcPts val="0"/>
                        </a:spcAft>
                        <a:buClr>
                          <a:schemeClr val="dk1"/>
                        </a:buClr>
                        <a:buSzPts val="1700"/>
                        <a:buFont typeface="Arial"/>
                        <a:buNone/>
                      </a:pPr>
                      <a:r>
                        <a:rPr b="1" lang="en-GB" sz="1700" u="none" cap="none" strike="noStrike">
                          <a:solidFill>
                            <a:schemeClr val="dk1"/>
                          </a:solidFill>
                        </a:rPr>
                        <a:t>Overall judgement</a:t>
                      </a:r>
                      <a:endParaRPr/>
                    </a:p>
                    <a:p>
                      <a:pPr indent="0" lvl="0" marL="0" marR="0" rtl="0" algn="l">
                        <a:lnSpc>
                          <a:spcPct val="115000"/>
                        </a:lnSpc>
                        <a:spcBef>
                          <a:spcPts val="800"/>
                        </a:spcBef>
                        <a:spcAft>
                          <a:spcPts val="0"/>
                        </a:spcAft>
                        <a:buClr>
                          <a:schemeClr val="dk1"/>
                        </a:buClr>
                        <a:buSzPts val="1700"/>
                        <a:buFont typeface="Arial"/>
                        <a:buNone/>
                      </a:pPr>
                      <a:r>
                        <a:rPr b="1" lang="en-GB" sz="1700" u="none" cap="none" strike="noStrike">
                          <a:solidFill>
                            <a:schemeClr val="dk1"/>
                          </a:solidFill>
                        </a:rPr>
                        <a:t>Overall, breakeven analysis is an effective planning tool because it shows the minimum sales required to avoid losses and allows My Company to test “what-if” scenarios. However, My Company should combine breakeven analysis with market research, competitor analysis, and cash-flow forecasting to make the most accurate decisions.</a:t>
                      </a:r>
                      <a:endParaRPr b="1" sz="1700" u="none" cap="none" strike="noStrike">
                        <a:solidFill>
                          <a:schemeClr val="dk1"/>
                        </a:solidFill>
                        <a:latin typeface="Arial"/>
                        <a:ea typeface="Arial"/>
                        <a:cs typeface="Arial"/>
                        <a:sym typeface="Arial"/>
                      </a:endParaRPr>
                    </a:p>
                  </a:txBody>
                  <a:tcPr marT="26250" marB="196825" marR="245750" marL="91850">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8" name="Shape 408"/>
        <p:cNvGrpSpPr/>
        <p:nvPr/>
      </p:nvGrpSpPr>
      <p:grpSpPr>
        <a:xfrm>
          <a:off x="0" y="0"/>
          <a:ext cx="0" cy="0"/>
          <a:chOff x="0" y="0"/>
          <a:chExt cx="0" cy="0"/>
        </a:xfrm>
      </p:grpSpPr>
      <p:sp>
        <p:nvSpPr>
          <p:cNvPr id="409" name="Google Shape;409;p37"/>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10" name="Google Shape;410;p37"/>
          <p:cNvSpPr txBox="1"/>
          <p:nvPr>
            <p:ph type="title"/>
          </p:nvPr>
        </p:nvSpPr>
        <p:spPr>
          <a:xfrm>
            <a:off x="838200" y="365125"/>
            <a:ext cx="5558489"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GB"/>
              <a:t>Reference</a:t>
            </a:r>
            <a:endParaRPr/>
          </a:p>
        </p:txBody>
      </p:sp>
      <p:sp>
        <p:nvSpPr>
          <p:cNvPr id="411" name="Google Shape;411;p37"/>
          <p:cNvSpPr/>
          <p:nvPr/>
        </p:nvSpPr>
        <p:spPr>
          <a:xfrm>
            <a:off x="10208695" y="1"/>
            <a:ext cx="1135066" cy="477997"/>
          </a:xfrm>
          <a:custGeom>
            <a:rect b="b" l="l" r="r" t="t"/>
            <a:pathLst>
              <a:path extrusionOk="0" h="477997" w="1135066">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12" name="Google Shape;412;p37"/>
          <p:cNvSpPr txBox="1"/>
          <p:nvPr>
            <p:ph idx="1" type="body"/>
          </p:nvPr>
        </p:nvSpPr>
        <p:spPr>
          <a:xfrm>
            <a:off x="838200" y="1825625"/>
            <a:ext cx="5558489"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GB"/>
              <a:t>I copy my all calculation and paste on ChatGPT, and it tell me my mistake and then I write "Rewrite it in simpler GCSE / BTEC language and Turn this into a perfect Grade A / Distinction version" </a:t>
            </a:r>
            <a:r>
              <a:rPr lang="en-GB" u="sng">
                <a:solidFill>
                  <a:schemeClr val="hlink"/>
                </a:solidFill>
                <a:hlinkClick r:id="rId3"/>
              </a:rPr>
              <a:t>https://chatgpt.com/c/6985d389-3aac-8392-a25d-8bd181f64dc6</a:t>
            </a:r>
            <a:r>
              <a:rPr lang="en-GB"/>
              <a:t>   (Accessed:3 February 2026).</a:t>
            </a:r>
            <a:endParaRPr/>
          </a:p>
        </p:txBody>
      </p:sp>
      <p:sp>
        <p:nvSpPr>
          <p:cNvPr id="413" name="Google Shape;413;p37"/>
          <p:cNvSpPr/>
          <p:nvPr/>
        </p:nvSpPr>
        <p:spPr>
          <a:xfrm>
            <a:off x="6821310" y="2624479"/>
            <a:ext cx="812427" cy="812427"/>
          </a:xfrm>
          <a:prstGeom prst="ellipse">
            <a:avLst/>
          </a:prstGeom>
          <a:noFill/>
          <a:ln cap="flat" cmpd="sng" w="1270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14" name="Google Shape;414;p37"/>
          <p:cNvSpPr/>
          <p:nvPr/>
        </p:nvSpPr>
        <p:spPr>
          <a:xfrm rot="-5400000">
            <a:off x="8912417" y="1218531"/>
            <a:ext cx="2387600" cy="2387600"/>
          </a:xfrm>
          <a:prstGeom prst="blockArc">
            <a:avLst>
              <a:gd fmla="val 10800000" name="adj1"/>
              <a:gd fmla="val 0" name="adj2"/>
              <a:gd fmla="val 25000" name="adj3"/>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415" name="Google Shape;415;p37"/>
          <p:cNvSpPr/>
          <p:nvPr/>
        </p:nvSpPr>
        <p:spPr>
          <a:xfrm>
            <a:off x="6821310" y="0"/>
            <a:ext cx="2315251" cy="1550992"/>
          </a:xfrm>
          <a:custGeom>
            <a:rect b="b" l="l" r="r" t="t"/>
            <a:pathLst>
              <a:path extrusionOk="0" h="1550992" w="2315251">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416" name="Google Shape;416;p37"/>
          <p:cNvCxnSpPr/>
          <p:nvPr/>
        </p:nvCxnSpPr>
        <p:spPr>
          <a:xfrm>
            <a:off x="11724638" y="1331572"/>
            <a:ext cx="0" cy="1597708"/>
          </a:xfrm>
          <a:prstGeom prst="straightConnector1">
            <a:avLst/>
          </a:prstGeom>
          <a:noFill/>
          <a:ln cap="rnd" cmpd="sng" w="127000">
            <a:solidFill>
              <a:schemeClr val="accent4"/>
            </a:solidFill>
            <a:prstDash val="dash"/>
            <a:miter lim="800000"/>
            <a:headEnd len="sm" w="sm" type="none"/>
            <a:tailEnd len="sm" w="sm" type="none"/>
          </a:ln>
        </p:spPr>
      </p:cxnSp>
      <p:sp>
        <p:nvSpPr>
          <p:cNvPr id="417" name="Google Shape;417;p37"/>
          <p:cNvSpPr/>
          <p:nvPr/>
        </p:nvSpPr>
        <p:spPr>
          <a:xfrm>
            <a:off x="11005550" y="4112081"/>
            <a:ext cx="1186451" cy="1771650"/>
          </a:xfrm>
          <a:custGeom>
            <a:rect b="b" l="l" r="r" t="t"/>
            <a:pathLst>
              <a:path extrusionOk="0" h="1771650" w="1186451">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18" name="Google Shape;418;p37"/>
          <p:cNvSpPr/>
          <p:nvPr/>
        </p:nvSpPr>
        <p:spPr>
          <a:xfrm rot="-607105">
            <a:off x="6086940" y="4145122"/>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19" name="Google Shape;419;p37"/>
          <p:cNvSpPr/>
          <p:nvPr/>
        </p:nvSpPr>
        <p:spPr>
          <a:xfrm>
            <a:off x="6821310" y="4962670"/>
            <a:ext cx="2643352" cy="1895331"/>
          </a:xfrm>
          <a:custGeom>
            <a:rect b="b" l="l" r="r" t="t"/>
            <a:pathLst>
              <a:path extrusionOk="0" h="1895331" w="2643352">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3" name="Shape 423"/>
        <p:cNvGrpSpPr/>
        <p:nvPr/>
      </p:nvGrpSpPr>
      <p:grpSpPr>
        <a:xfrm>
          <a:off x="0" y="0"/>
          <a:ext cx="0" cy="0"/>
          <a:chOff x="0" y="0"/>
          <a:chExt cx="0" cy="0"/>
        </a:xfrm>
      </p:grpSpPr>
      <p:sp>
        <p:nvSpPr>
          <p:cNvPr id="424" name="Google Shape;424;p38"/>
          <p:cNvSpPr/>
          <p:nvPr/>
        </p:nvSpPr>
        <p:spPr>
          <a:xfrm>
            <a:off x="0" y="0"/>
            <a:ext cx="12191999" cy="685736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5" name="Google Shape;425;p38"/>
          <p:cNvSpPr txBox="1"/>
          <p:nvPr>
            <p:ph type="title"/>
          </p:nvPr>
        </p:nvSpPr>
        <p:spPr>
          <a:xfrm>
            <a:off x="337497" y="679731"/>
            <a:ext cx="3124151" cy="373654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Play"/>
              <a:buNone/>
            </a:pPr>
            <a:r>
              <a:rPr lang="en-GB" sz="3200"/>
              <a:t>Rewrite it in simpler GCSE / BTEC language and Turn this into a perfect Grade A / Distinction version</a:t>
            </a:r>
            <a:endParaRPr/>
          </a:p>
        </p:txBody>
      </p:sp>
      <p:grpSp>
        <p:nvGrpSpPr>
          <p:cNvPr id="426" name="Google Shape;426;p38"/>
          <p:cNvGrpSpPr/>
          <p:nvPr/>
        </p:nvGrpSpPr>
        <p:grpSpPr>
          <a:xfrm>
            <a:off x="9416432" y="1"/>
            <a:ext cx="2446384" cy="5777808"/>
            <a:chOff x="329184" y="1"/>
            <a:chExt cx="524256" cy="5777808"/>
          </a:xfrm>
        </p:grpSpPr>
        <p:cxnSp>
          <p:nvCxnSpPr>
            <p:cNvPr id="427" name="Google Shape;427;p38"/>
            <p:cNvCxnSpPr/>
            <p:nvPr/>
          </p:nvCxnSpPr>
          <p:spPr>
            <a:xfrm rot="10800000">
              <a:off x="329184" y="5777809"/>
              <a:ext cx="521208" cy="0"/>
            </a:xfrm>
            <a:prstGeom prst="straightConnector1">
              <a:avLst/>
            </a:prstGeom>
            <a:noFill/>
            <a:ln cap="flat" cmpd="sng" w="152400">
              <a:solidFill>
                <a:schemeClr val="accent4"/>
              </a:solidFill>
              <a:prstDash val="solid"/>
              <a:miter lim="800000"/>
              <a:headEnd len="sm" w="sm" type="none"/>
              <a:tailEnd len="sm" w="sm" type="none"/>
            </a:ln>
          </p:spPr>
        </p:cxnSp>
        <p:sp>
          <p:nvSpPr>
            <p:cNvPr id="428" name="Google Shape;428;p38"/>
            <p:cNvSpPr/>
            <p:nvPr/>
          </p:nvSpPr>
          <p:spPr>
            <a:xfrm>
              <a:off x="329184" y="1"/>
              <a:ext cx="524256" cy="553211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429" name="Google Shape;429;p38"/>
          <p:cNvSpPr/>
          <p:nvPr/>
        </p:nvSpPr>
        <p:spPr>
          <a:xfrm>
            <a:off x="3821084" y="679731"/>
            <a:ext cx="7682293" cy="5662878"/>
          </a:xfrm>
          <a:prstGeom prst="rect">
            <a:avLst/>
          </a:prstGeom>
          <a:solidFill>
            <a:schemeClr val="lt1"/>
          </a:solidFill>
          <a:ln>
            <a:noFill/>
          </a:ln>
          <a:effectLst>
            <a:outerShdw blurRad="139700" rotWithShape="0" algn="t" dir="5400000" dist="127000">
              <a:srgbClr val="000000">
                <a:alpha val="1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paper on a table" id="430" name="Google Shape;430;p38"/>
          <p:cNvPicPr preferRelativeResize="0"/>
          <p:nvPr/>
        </p:nvPicPr>
        <p:blipFill rotWithShape="1">
          <a:blip r:embed="rId3">
            <a:alphaModFix/>
          </a:blip>
          <a:srcRect b="15715" l="13021" r="15677" t="14744"/>
          <a:stretch/>
        </p:blipFill>
        <p:spPr>
          <a:xfrm rot="5400000">
            <a:off x="3504083" y="1804462"/>
            <a:ext cx="4625274" cy="3383280"/>
          </a:xfrm>
          <a:prstGeom prst="rect">
            <a:avLst/>
          </a:prstGeom>
          <a:noFill/>
          <a:ln>
            <a:noFill/>
          </a:ln>
        </p:spPr>
      </p:pic>
      <p:pic>
        <p:nvPicPr>
          <p:cNvPr descr="A piece of paper on a table" id="431" name="Google Shape;431;p38"/>
          <p:cNvPicPr preferRelativeResize="0"/>
          <p:nvPr/>
        </p:nvPicPr>
        <p:blipFill rotWithShape="1">
          <a:blip r:embed="rId4">
            <a:alphaModFix/>
          </a:blip>
          <a:srcRect b="12571" l="5811" r="45051" t="11446"/>
          <a:stretch/>
        </p:blipFill>
        <p:spPr>
          <a:xfrm rot="5400000">
            <a:off x="8045357" y="1804462"/>
            <a:ext cx="2917278" cy="338328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5" name="Shape 435"/>
        <p:cNvGrpSpPr/>
        <p:nvPr/>
      </p:nvGrpSpPr>
      <p:grpSpPr>
        <a:xfrm>
          <a:off x="0" y="0"/>
          <a:ext cx="0" cy="0"/>
          <a:chOff x="0" y="0"/>
          <a:chExt cx="0" cy="0"/>
        </a:xfrm>
      </p:grpSpPr>
      <p:sp>
        <p:nvSpPr>
          <p:cNvPr id="436" name="Google Shape;436;p39"/>
          <p:cNvSpPr/>
          <p:nvPr/>
        </p:nvSpPr>
        <p:spPr>
          <a:xfrm>
            <a:off x="0" y="0"/>
            <a:ext cx="12191999" cy="685736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7" name="Google Shape;437;p39"/>
          <p:cNvSpPr txBox="1"/>
          <p:nvPr>
            <p:ph type="title"/>
          </p:nvPr>
        </p:nvSpPr>
        <p:spPr>
          <a:xfrm>
            <a:off x="808638" y="386930"/>
            <a:ext cx="9236700" cy="118895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Play"/>
              <a:buNone/>
            </a:pPr>
            <a:r>
              <a:rPr lang="en-GB" sz="5400"/>
              <a:t>Reference</a:t>
            </a:r>
            <a:endParaRPr/>
          </a:p>
        </p:txBody>
      </p:sp>
      <p:grpSp>
        <p:nvGrpSpPr>
          <p:cNvPr id="438" name="Google Shape;438;p39"/>
          <p:cNvGrpSpPr/>
          <p:nvPr/>
        </p:nvGrpSpPr>
        <p:grpSpPr>
          <a:xfrm>
            <a:off x="-2" y="1998368"/>
            <a:ext cx="11695083" cy="782176"/>
            <a:chOff x="-2" y="1998368"/>
            <a:chExt cx="11695083" cy="782176"/>
          </a:xfrm>
        </p:grpSpPr>
        <p:sp>
          <p:nvSpPr>
            <p:cNvPr id="439" name="Google Shape;439;p39"/>
            <p:cNvSpPr/>
            <p:nvPr/>
          </p:nvSpPr>
          <p:spPr>
            <a:xfrm rot="5400000">
              <a:off x="11228040" y="2313027"/>
              <a:ext cx="781700" cy="15238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0" name="Google Shape;440;p39"/>
            <p:cNvSpPr/>
            <p:nvPr/>
          </p:nvSpPr>
          <p:spPr>
            <a:xfrm rot="10800000">
              <a:off x="-2" y="1998845"/>
              <a:ext cx="11454595" cy="78169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441" name="Google Shape;441;p39"/>
          <p:cNvSpPr/>
          <p:nvPr/>
        </p:nvSpPr>
        <p:spPr>
          <a:xfrm>
            <a:off x="0" y="2203079"/>
            <a:ext cx="11383362" cy="4147845"/>
          </a:xfrm>
          <a:prstGeom prst="rect">
            <a:avLst/>
          </a:prstGeom>
          <a:solidFill>
            <a:schemeClr val="lt1"/>
          </a:solidFill>
          <a:ln>
            <a:noFill/>
          </a:ln>
          <a:effectLst>
            <a:outerShdw blurRad="139700" rotWithShape="0" algn="t" dir="5400000" dist="127000">
              <a:srgbClr val="000000">
                <a:alpha val="1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2" name="Google Shape;442;p39"/>
          <p:cNvSpPr txBox="1"/>
          <p:nvPr>
            <p:ph idx="1" type="body"/>
          </p:nvPr>
        </p:nvSpPr>
        <p:spPr>
          <a:xfrm>
            <a:off x="793660" y="2599509"/>
            <a:ext cx="10143668" cy="3435531"/>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GB" sz="2400"/>
              <a:t>"exam answer version"  </a:t>
            </a:r>
            <a:r>
              <a:rPr lang="en-GB" sz="2400" u="sng">
                <a:solidFill>
                  <a:schemeClr val="hlink"/>
                </a:solidFill>
                <a:hlinkClick r:id="rId3"/>
              </a:rPr>
              <a:t>https://chatgpt.com/c/6985d389-3aac-8392-a25d-8bd181f64dc6</a:t>
            </a:r>
            <a:r>
              <a:rPr lang="en-GB" sz="2400"/>
              <a:t>   (Accessed: 3 February 2026)</a:t>
            </a:r>
            <a:endParaRPr/>
          </a:p>
          <a:p>
            <a:pPr indent="-76200" lvl="0" marL="228600" rtl="0" algn="l">
              <a:lnSpc>
                <a:spcPct val="90000"/>
              </a:lnSpc>
              <a:spcBef>
                <a:spcPts val="1000"/>
              </a:spcBef>
              <a:spcAft>
                <a:spcPts val="0"/>
              </a:spcAft>
              <a:buClr>
                <a:schemeClr val="dk1"/>
              </a:buClr>
              <a:buSzPts val="2400"/>
              <a:buNone/>
            </a:pPr>
            <a:r>
              <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6" name="Shape 446"/>
        <p:cNvGrpSpPr/>
        <p:nvPr/>
      </p:nvGrpSpPr>
      <p:grpSpPr>
        <a:xfrm>
          <a:off x="0" y="0"/>
          <a:ext cx="0" cy="0"/>
          <a:chOff x="0" y="0"/>
          <a:chExt cx="0" cy="0"/>
        </a:xfrm>
      </p:grpSpPr>
      <p:sp>
        <p:nvSpPr>
          <p:cNvPr id="447" name="Google Shape;447;p40"/>
          <p:cNvSpPr/>
          <p:nvPr/>
        </p:nvSpPr>
        <p:spPr>
          <a:xfrm>
            <a:off x="0" y="0"/>
            <a:ext cx="12191999" cy="685736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8" name="Google Shape;448;p40"/>
          <p:cNvSpPr txBox="1"/>
          <p:nvPr>
            <p:ph type="title"/>
          </p:nvPr>
        </p:nvSpPr>
        <p:spPr>
          <a:xfrm>
            <a:off x="337497" y="679731"/>
            <a:ext cx="3124151" cy="373654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600"/>
              <a:buFont typeface="Play"/>
              <a:buNone/>
            </a:pPr>
            <a:r>
              <a:rPr lang="en-GB" sz="4600"/>
              <a:t>exam-answer version</a:t>
            </a:r>
            <a:endParaRPr/>
          </a:p>
        </p:txBody>
      </p:sp>
      <p:grpSp>
        <p:nvGrpSpPr>
          <p:cNvPr id="449" name="Google Shape;449;p40"/>
          <p:cNvGrpSpPr/>
          <p:nvPr/>
        </p:nvGrpSpPr>
        <p:grpSpPr>
          <a:xfrm>
            <a:off x="9416432" y="1"/>
            <a:ext cx="2446384" cy="5777808"/>
            <a:chOff x="329184" y="1"/>
            <a:chExt cx="524256" cy="5777808"/>
          </a:xfrm>
        </p:grpSpPr>
        <p:cxnSp>
          <p:nvCxnSpPr>
            <p:cNvPr id="450" name="Google Shape;450;p40"/>
            <p:cNvCxnSpPr/>
            <p:nvPr/>
          </p:nvCxnSpPr>
          <p:spPr>
            <a:xfrm rot="10800000">
              <a:off x="329184" y="5777809"/>
              <a:ext cx="521208" cy="0"/>
            </a:xfrm>
            <a:prstGeom prst="straightConnector1">
              <a:avLst/>
            </a:prstGeom>
            <a:noFill/>
            <a:ln cap="flat" cmpd="sng" w="152400">
              <a:solidFill>
                <a:schemeClr val="accent4"/>
              </a:solidFill>
              <a:prstDash val="solid"/>
              <a:miter lim="800000"/>
              <a:headEnd len="sm" w="sm" type="none"/>
              <a:tailEnd len="sm" w="sm" type="none"/>
            </a:ln>
          </p:spPr>
        </p:cxnSp>
        <p:sp>
          <p:nvSpPr>
            <p:cNvPr id="451" name="Google Shape;451;p40"/>
            <p:cNvSpPr/>
            <p:nvPr/>
          </p:nvSpPr>
          <p:spPr>
            <a:xfrm>
              <a:off x="329184" y="1"/>
              <a:ext cx="524256" cy="553211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452" name="Google Shape;452;p40"/>
          <p:cNvSpPr/>
          <p:nvPr/>
        </p:nvSpPr>
        <p:spPr>
          <a:xfrm>
            <a:off x="3821084" y="679731"/>
            <a:ext cx="7682293" cy="5662878"/>
          </a:xfrm>
          <a:prstGeom prst="rect">
            <a:avLst/>
          </a:prstGeom>
          <a:solidFill>
            <a:schemeClr val="lt1"/>
          </a:solidFill>
          <a:ln>
            <a:noFill/>
          </a:ln>
          <a:effectLst>
            <a:outerShdw blurRad="139700" rotWithShape="0" algn="t" dir="5400000" dist="127000">
              <a:srgbClr val="000000">
                <a:alpha val="1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piece of paper with black text on it" id="453" name="Google Shape;453;p40"/>
          <p:cNvPicPr preferRelativeResize="0"/>
          <p:nvPr>
            <p:ph idx="1" type="body"/>
          </p:nvPr>
        </p:nvPicPr>
        <p:blipFill rotWithShape="1">
          <a:blip r:embed="rId3">
            <a:alphaModFix/>
          </a:blip>
          <a:srcRect b="11150" l="13838" r="14099" t="18815"/>
          <a:stretch/>
        </p:blipFill>
        <p:spPr>
          <a:xfrm rot="5400000">
            <a:off x="3495888" y="1804462"/>
            <a:ext cx="4641664" cy="3383280"/>
          </a:xfrm>
          <a:prstGeom prst="rect">
            <a:avLst/>
          </a:prstGeom>
          <a:noFill/>
          <a:ln>
            <a:noFill/>
          </a:ln>
        </p:spPr>
      </p:pic>
      <p:pic>
        <p:nvPicPr>
          <p:cNvPr descr="A paper on a table" id="454" name="Google Shape;454;p40"/>
          <p:cNvPicPr preferRelativeResize="0"/>
          <p:nvPr/>
        </p:nvPicPr>
        <p:blipFill rotWithShape="1">
          <a:blip r:embed="rId4">
            <a:alphaModFix/>
          </a:blip>
          <a:srcRect b="12141" l="6715" r="24700" t="18530"/>
          <a:stretch/>
        </p:blipFill>
        <p:spPr>
          <a:xfrm rot="5400000">
            <a:off x="7272681" y="1804462"/>
            <a:ext cx="4462631" cy="338328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8" name="Shape 458"/>
        <p:cNvGrpSpPr/>
        <p:nvPr/>
      </p:nvGrpSpPr>
      <p:grpSpPr>
        <a:xfrm>
          <a:off x="0" y="0"/>
          <a:ext cx="0" cy="0"/>
          <a:chOff x="0" y="0"/>
          <a:chExt cx="0" cy="0"/>
        </a:xfrm>
      </p:grpSpPr>
      <p:sp>
        <p:nvSpPr>
          <p:cNvPr id="459" name="Google Shape;459;p41"/>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0" name="Google Shape;460;p41"/>
          <p:cNvSpPr txBox="1"/>
          <p:nvPr>
            <p:ph type="title"/>
          </p:nvPr>
        </p:nvSpPr>
        <p:spPr>
          <a:xfrm>
            <a:off x="638881" y="457200"/>
            <a:ext cx="10909640" cy="136861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600"/>
              <a:buFont typeface="Play"/>
              <a:buNone/>
            </a:pPr>
            <a:r>
              <a:rPr lang="en-GB" sz="4600"/>
              <a:t>My mistakes fix by ChatGPT and Deepseek</a:t>
            </a:r>
            <a:endParaRPr/>
          </a:p>
        </p:txBody>
      </p:sp>
      <p:sp>
        <p:nvSpPr>
          <p:cNvPr id="461" name="Google Shape;461;p41"/>
          <p:cNvSpPr/>
          <p:nvPr/>
        </p:nvSpPr>
        <p:spPr>
          <a:xfrm>
            <a:off x="4450080" y="1850683"/>
            <a:ext cx="3291840" cy="18288"/>
          </a:xfrm>
          <a:custGeom>
            <a:rect b="b" l="l" r="r" t="t"/>
            <a:pathLst>
              <a:path extrusionOk="0" fill="none" h="18288" w="329184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extrusionOk="0" h="18288" w="329184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white background with black text" id="462" name="Google Shape;462;p41"/>
          <p:cNvPicPr preferRelativeResize="0"/>
          <p:nvPr>
            <p:ph idx="1" type="body"/>
          </p:nvPr>
        </p:nvPicPr>
        <p:blipFill rotWithShape="1">
          <a:blip r:embed="rId3">
            <a:alphaModFix/>
          </a:blip>
          <a:srcRect b="0" l="0" r="0" t="0"/>
          <a:stretch/>
        </p:blipFill>
        <p:spPr>
          <a:xfrm>
            <a:off x="320040" y="3035210"/>
            <a:ext cx="5614416" cy="2820596"/>
          </a:xfrm>
          <a:prstGeom prst="rect">
            <a:avLst/>
          </a:prstGeom>
          <a:noFill/>
          <a:ln>
            <a:noFill/>
          </a:ln>
        </p:spPr>
      </p:pic>
      <p:pic>
        <p:nvPicPr>
          <p:cNvPr descr="A white background with black text" id="463" name="Google Shape;463;p41"/>
          <p:cNvPicPr preferRelativeResize="0"/>
          <p:nvPr/>
        </p:nvPicPr>
        <p:blipFill rotWithShape="1">
          <a:blip r:embed="rId4">
            <a:alphaModFix/>
          </a:blip>
          <a:srcRect b="0" l="0" r="0" t="0"/>
          <a:stretch/>
        </p:blipFill>
        <p:spPr>
          <a:xfrm>
            <a:off x="6254496" y="3228715"/>
            <a:ext cx="5614416" cy="243358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4" name="Shape 144"/>
        <p:cNvGrpSpPr/>
        <p:nvPr/>
      </p:nvGrpSpPr>
      <p:grpSpPr>
        <a:xfrm>
          <a:off x="0" y="0"/>
          <a:ext cx="0" cy="0"/>
          <a:chOff x="0" y="0"/>
          <a:chExt cx="0" cy="0"/>
        </a:xfrm>
      </p:grpSpPr>
      <p:sp>
        <p:nvSpPr>
          <p:cNvPr id="145" name="Google Shape;145;p15"/>
          <p:cNvSpPr/>
          <p:nvPr/>
        </p:nvSpPr>
        <p:spPr>
          <a:xfrm>
            <a:off x="0" y="1"/>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6" name="Google Shape;146;p15"/>
          <p:cNvSpPr/>
          <p:nvPr/>
        </p:nvSpPr>
        <p:spPr>
          <a:xfrm>
            <a:off x="305"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800" u="none" cap="none" strike="noStrike">
              <a:solidFill>
                <a:schemeClr val="lt1"/>
              </a:solidFill>
              <a:latin typeface="Arial"/>
              <a:ea typeface="Arial"/>
              <a:cs typeface="Arial"/>
              <a:sym typeface="Arial"/>
            </a:endParaRPr>
          </a:p>
        </p:txBody>
      </p:sp>
      <p:grpSp>
        <p:nvGrpSpPr>
          <p:cNvPr id="147" name="Google Shape;147;p15"/>
          <p:cNvGrpSpPr/>
          <p:nvPr/>
        </p:nvGrpSpPr>
        <p:grpSpPr>
          <a:xfrm>
            <a:off x="-8137" y="0"/>
            <a:ext cx="5646974" cy="6483075"/>
            <a:chOff x="-19221" y="0"/>
            <a:chExt cx="5646974" cy="6483075"/>
          </a:xfrm>
        </p:grpSpPr>
        <p:sp>
          <p:nvSpPr>
            <p:cNvPr id="148" name="Google Shape;148;p15"/>
            <p:cNvSpPr/>
            <p:nvPr/>
          </p:nvSpPr>
          <p:spPr>
            <a:xfrm>
              <a:off x="-19220" y="116610"/>
              <a:ext cx="5535001" cy="6250127"/>
            </a:xfrm>
            <a:custGeom>
              <a:rect b="b" l="l" r="r" t="t"/>
              <a:pathLst>
                <a:path extrusionOk="0" h="6250127" w="5535001">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0">
                  <a:srgbClr val="4EA72E">
                    <a:alpha val="10196"/>
                  </a:srgbClr>
                </a:gs>
                <a:gs pos="37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9" name="Google Shape;149;p15"/>
            <p:cNvSpPr/>
            <p:nvPr/>
          </p:nvSpPr>
          <p:spPr>
            <a:xfrm>
              <a:off x="-19221" y="176241"/>
              <a:ext cx="5646908" cy="6130481"/>
            </a:xfrm>
            <a:custGeom>
              <a:rect b="b" l="l" r="r" t="t"/>
              <a:pathLst>
                <a:path extrusionOk="0" h="6130481" w="5646908">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0">
                  <a:srgbClr val="FFFFFF">
                    <a:alpha val="10196"/>
                  </a:srgbClr>
                </a:gs>
                <a:gs pos="2000">
                  <a:srgbClr val="FFFFFF">
                    <a:alpha val="10196"/>
                  </a:srgbClr>
                </a:gs>
                <a:gs pos="54000">
                  <a:srgbClr val="4EA72E">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0" name="Google Shape;150;p15"/>
            <p:cNvSpPr/>
            <p:nvPr/>
          </p:nvSpPr>
          <p:spPr>
            <a:xfrm>
              <a:off x="-19221" y="176241"/>
              <a:ext cx="5517522" cy="6130481"/>
            </a:xfrm>
            <a:custGeom>
              <a:rect b="b" l="l" r="r" t="t"/>
              <a:pathLst>
                <a:path extrusionOk="0" h="6130481" w="5517522">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1" name="Google Shape;151;p15"/>
            <p:cNvSpPr/>
            <p:nvPr/>
          </p:nvSpPr>
          <p:spPr>
            <a:xfrm>
              <a:off x="-19220" y="176241"/>
              <a:ext cx="5517475" cy="6130481"/>
            </a:xfrm>
            <a:custGeom>
              <a:rect b="b" l="l" r="r" t="t"/>
              <a:pathLst>
                <a:path extrusionOk="0" h="6130481" w="5517475">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2" name="Google Shape;152;p15"/>
            <p:cNvSpPr/>
            <p:nvPr/>
          </p:nvSpPr>
          <p:spPr>
            <a:xfrm>
              <a:off x="-19221" y="0"/>
              <a:ext cx="5646974" cy="6483075"/>
            </a:xfrm>
            <a:custGeom>
              <a:rect b="b" l="l" r="r" t="t"/>
              <a:pathLst>
                <a:path extrusionOk="0" h="6483075" w="5646974">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0">
                  <a:srgbClr val="FFFFFF">
                    <a:alpha val="10196"/>
                  </a:srgbClr>
                </a:gs>
                <a:gs pos="2000">
                  <a:srgbClr val="FFFFFF">
                    <a:alpha val="10196"/>
                  </a:srgbClr>
                </a:gs>
                <a:gs pos="16000">
                  <a:srgbClr val="4EA72E">
                    <a:alpha val="10196"/>
                  </a:srgbClr>
                </a:gs>
                <a:gs pos="74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153" name="Google Shape;153;p15"/>
          <p:cNvSpPr txBox="1"/>
          <p:nvPr>
            <p:ph type="title"/>
          </p:nvPr>
        </p:nvSpPr>
        <p:spPr>
          <a:xfrm>
            <a:off x="804672" y="2053641"/>
            <a:ext cx="3669161" cy="276009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2"/>
              </a:buClr>
              <a:buSzPts val="4000"/>
              <a:buFont typeface="Play"/>
              <a:buNone/>
            </a:pPr>
            <a:r>
              <a:rPr lang="en-GB" sz="4000">
                <a:solidFill>
                  <a:schemeClr val="dk2"/>
                </a:solidFill>
              </a:rPr>
              <a:t>Purpose</a:t>
            </a:r>
            <a:endParaRPr/>
          </a:p>
        </p:txBody>
      </p:sp>
      <p:sp>
        <p:nvSpPr>
          <p:cNvPr id="154" name="Google Shape;154;p15"/>
          <p:cNvSpPr txBox="1"/>
          <p:nvPr>
            <p:ph idx="1" type="body"/>
          </p:nvPr>
        </p:nvSpPr>
        <p:spPr>
          <a:xfrm>
            <a:off x="6090574" y="801866"/>
            <a:ext cx="5306084" cy="5230634"/>
          </a:xfrm>
          <a:prstGeom prst="rect">
            <a:avLst/>
          </a:prstGeom>
          <a:no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Clr>
                <a:schemeClr val="dk2"/>
              </a:buClr>
              <a:buSzPts val="1800"/>
              <a:buChar char="•"/>
            </a:pPr>
            <a:r>
              <a:rPr lang="en-GB" sz="1800">
                <a:solidFill>
                  <a:schemeClr val="dk2"/>
                </a:solidFill>
                <a:highlight>
                  <a:srgbClr val="FFFFFF"/>
                </a:highlight>
              </a:rPr>
              <a:t>My Company has carried out a breakeven analysis for the iPhone 18 Pro Max to check if the product is profitable and to calculate the minimum number of units that must be sold to cover all costs.</a:t>
            </a:r>
            <a:endParaRPr sz="1800">
              <a:solidFill>
                <a:schemeClr val="dk2"/>
              </a:solidFill>
              <a:highlight>
                <a:srgbClr val="FFFFFF"/>
              </a:highlight>
            </a:endParaRPr>
          </a:p>
          <a:p>
            <a:pPr indent="-114300" lvl="0" marL="228600" rtl="0" algn="l">
              <a:lnSpc>
                <a:spcPct val="90000"/>
              </a:lnSpc>
              <a:spcBef>
                <a:spcPts val="1000"/>
              </a:spcBef>
              <a:spcAft>
                <a:spcPts val="0"/>
              </a:spcAft>
              <a:buClr>
                <a:schemeClr val="dk1"/>
              </a:buClr>
              <a:buSzPts val="1800"/>
              <a:buNone/>
            </a:pPr>
            <a:r>
              <a:t/>
            </a:r>
            <a:endParaRPr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8" name="Shape 158"/>
        <p:cNvGrpSpPr/>
        <p:nvPr/>
      </p:nvGrpSpPr>
      <p:grpSpPr>
        <a:xfrm>
          <a:off x="0" y="0"/>
          <a:ext cx="0" cy="0"/>
          <a:chOff x="0" y="0"/>
          <a:chExt cx="0" cy="0"/>
        </a:xfrm>
      </p:grpSpPr>
      <p:sp>
        <p:nvSpPr>
          <p:cNvPr id="159" name="Google Shape;159;p1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0" name="Google Shape;160;p16"/>
          <p:cNvSpPr/>
          <p:nvPr/>
        </p:nvSpPr>
        <p:spPr>
          <a:xfrm>
            <a:off x="558209" y="0"/>
            <a:ext cx="11167447" cy="2743290"/>
          </a:xfrm>
          <a:prstGeom prst="rect">
            <a:avLst/>
          </a:prstGeom>
          <a:solidFill>
            <a:schemeClr val="lt1"/>
          </a:solidFill>
          <a:ln cap="flat" cmpd="sng" w="9525">
            <a:solidFill>
              <a:srgbClr val="DEDEDE"/>
            </a:solidFill>
            <a:prstDash val="solid"/>
            <a:miter lim="800000"/>
            <a:headEnd len="sm" w="sm" type="none"/>
            <a:tailEnd len="sm" w="sm" type="none"/>
          </a:ln>
          <a:effectLst>
            <a:outerShdw blurRad="50800" rotWithShape="0" algn="tl" dir="2700000" dist="38100">
              <a:srgbClr val="D8D8D8">
                <a:alpha val="5019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1" name="Google Shape;161;p16"/>
          <p:cNvSpPr/>
          <p:nvPr/>
        </p:nvSpPr>
        <p:spPr>
          <a:xfrm>
            <a:off x="566928" y="0"/>
            <a:ext cx="11155680" cy="27290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2" name="Google Shape;162;p16"/>
          <p:cNvSpPr txBox="1"/>
          <p:nvPr>
            <p:ph type="title"/>
          </p:nvPr>
        </p:nvSpPr>
        <p:spPr>
          <a:xfrm>
            <a:off x="1115568" y="347730"/>
            <a:ext cx="10168128" cy="205203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GB">
                <a:highlight>
                  <a:srgbClr val="FFFFFF"/>
                </a:highlight>
                <a:latin typeface="Arial"/>
                <a:ea typeface="Arial"/>
                <a:cs typeface="Arial"/>
                <a:sym typeface="Arial"/>
              </a:rPr>
              <a:t>To produce a breakeven analysis My company has made the following assumptions</a:t>
            </a:r>
            <a:endParaRPr/>
          </a:p>
        </p:txBody>
      </p:sp>
      <p:sp>
        <p:nvSpPr>
          <p:cNvPr id="163" name="Google Shape;163;p16"/>
          <p:cNvSpPr/>
          <p:nvPr/>
        </p:nvSpPr>
        <p:spPr>
          <a:xfrm>
            <a:off x="498834" y="1010502"/>
            <a:ext cx="128016"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aphicFrame>
        <p:nvGraphicFramePr>
          <p:cNvPr id="164" name="Google Shape;164;p16"/>
          <p:cNvGraphicFramePr/>
          <p:nvPr/>
        </p:nvGraphicFramePr>
        <p:xfrm>
          <a:off x="1115568" y="3397608"/>
          <a:ext cx="3000000" cy="3000000"/>
        </p:xfrm>
        <a:graphic>
          <a:graphicData uri="http://schemas.openxmlformats.org/drawingml/2006/table">
            <a:tbl>
              <a:tblPr bandRow="1">
                <a:noFill/>
                <a:tableStyleId>{DA126D92-09E8-42BF-8700-528D25FE14F0}</a:tableStyleId>
              </a:tblPr>
              <a:tblGrid>
                <a:gridCol w="4134000"/>
                <a:gridCol w="1900150"/>
                <a:gridCol w="4134000"/>
              </a:tblGrid>
              <a:tr h="317875">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Components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Value/costs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Description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492425">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Selling price per unit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£1,399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Competitive price compared with other premium smartphones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492425">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Variable cost per unit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£1,100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Includes components (£1,000) + packaging (£50) + distribution (£50)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492425">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Fixed costs per month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£20,000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Includes research, factories, staff salaries, marketing, software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317875">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Expected monthly sales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200 units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Market research survey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317875">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Maximum production capacity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600 Units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Manufacturing capacity </a:t>
                      </a:r>
                      <a:endParaRPr b="0" i="0" sz="2100" u="none" cap="none" strike="noStrike"/>
                    </a:p>
                  </a:txBody>
                  <a:tcPr marT="52300" marB="52300" marR="76275" marL="7627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8" name="Shape 168"/>
        <p:cNvGrpSpPr/>
        <p:nvPr/>
      </p:nvGrpSpPr>
      <p:grpSpPr>
        <a:xfrm>
          <a:off x="0" y="0"/>
          <a:ext cx="0" cy="0"/>
          <a:chOff x="0" y="0"/>
          <a:chExt cx="0" cy="0"/>
        </a:xfrm>
      </p:grpSpPr>
      <p:sp>
        <p:nvSpPr>
          <p:cNvPr id="169" name="Google Shape;169;p1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0" name="Google Shape;170;p17"/>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1" name="Google Shape;171;p17"/>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2" name="Google Shape;172;p17"/>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3" name="Google Shape;173;p17"/>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4" name="Google Shape;174;p17"/>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5" name="Google Shape;175;p17"/>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176" name="Google Shape;176;p17"/>
          <p:cNvGraphicFramePr/>
          <p:nvPr/>
        </p:nvGraphicFramePr>
        <p:xfrm>
          <a:off x="925772" y="643467"/>
          <a:ext cx="3000000" cy="3000000"/>
        </p:xfrm>
        <a:graphic>
          <a:graphicData uri="http://schemas.openxmlformats.org/drawingml/2006/table">
            <a:tbl>
              <a:tblPr bandRow="1">
                <a:noFill/>
                <a:tableStyleId>{DA126D92-09E8-42BF-8700-528D25FE14F0}</a:tableStyleId>
              </a:tblPr>
              <a:tblGrid>
                <a:gridCol w="6932175"/>
                <a:gridCol w="3408275"/>
              </a:tblGrid>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Item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Amount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Total revenue (200 units)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£279,800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Total variable cost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£220,000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Fixed costs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£20,000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Total cost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£240,000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Profit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£39,800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Breakeven point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67 units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Margin of safety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solidFill>
                            <a:schemeClr val="dk1"/>
                          </a:solidFill>
                          <a:latin typeface="Arial"/>
                          <a:ea typeface="Arial"/>
                          <a:cs typeface="Arial"/>
                          <a:sym typeface="Arial"/>
                        </a:rPr>
                        <a:t>133 units </a:t>
                      </a:r>
                      <a:endParaRPr b="0" i="0" sz="2700" u="none" cap="none" strike="noStrike">
                        <a:solidFill>
                          <a:schemeClr val="dk1"/>
                        </a:solidFill>
                      </a:endParaRPr>
                    </a:p>
                  </a:txBody>
                  <a:tcPr marT="172800" marB="151775" marR="252000" marL="2520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0" name="Shape 180"/>
        <p:cNvGrpSpPr/>
        <p:nvPr/>
      </p:nvGrpSpPr>
      <p:grpSpPr>
        <a:xfrm>
          <a:off x="0" y="0"/>
          <a:ext cx="0" cy="0"/>
          <a:chOff x="0" y="0"/>
          <a:chExt cx="0" cy="0"/>
        </a:xfrm>
      </p:grpSpPr>
      <p:sp>
        <p:nvSpPr>
          <p:cNvPr id="181" name="Google Shape;181;p1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2" name="Google Shape;182;p18"/>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3" name="Google Shape;183;p18"/>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4" name="Google Shape;184;p18"/>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5" name="Google Shape;185;p18"/>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6" name="Google Shape;186;p18"/>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screenshot of a spreadsheet" id="187" name="Google Shape;187;p18"/>
          <p:cNvPicPr preferRelativeResize="0"/>
          <p:nvPr>
            <p:ph idx="1" type="body"/>
          </p:nvPr>
        </p:nvPicPr>
        <p:blipFill rotWithShape="1">
          <a:blip r:embed="rId3">
            <a:alphaModFix/>
          </a:blip>
          <a:srcRect b="0" l="0" r="0" t="0"/>
          <a:stretch/>
        </p:blipFill>
        <p:spPr>
          <a:xfrm>
            <a:off x="1709335" y="643467"/>
            <a:ext cx="8773330" cy="5571065"/>
          </a:xfrm>
          <a:prstGeom prst="rect">
            <a:avLst/>
          </a:prstGeom>
          <a:noFill/>
          <a:ln>
            <a:noFill/>
          </a:ln>
        </p:spPr>
      </p:pic>
      <p:sp>
        <p:nvSpPr>
          <p:cNvPr id="188" name="Google Shape;188;p18"/>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2" name="Shape 192"/>
        <p:cNvGrpSpPr/>
        <p:nvPr/>
      </p:nvGrpSpPr>
      <p:grpSpPr>
        <a:xfrm>
          <a:off x="0" y="0"/>
          <a:ext cx="0" cy="0"/>
          <a:chOff x="0" y="0"/>
          <a:chExt cx="0" cy="0"/>
        </a:xfrm>
      </p:grpSpPr>
      <p:sp>
        <p:nvSpPr>
          <p:cNvPr id="193" name="Google Shape;193;p1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4" name="Google Shape;194;p19"/>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5" name="Google Shape;195;p19"/>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6" name="Google Shape;196;p19"/>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7" name="Google Shape;197;p19"/>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8" name="Google Shape;198;p19"/>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9" name="Google Shape;199;p19"/>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00" name="Google Shape;200;p19"/>
          <p:cNvGraphicFramePr/>
          <p:nvPr/>
        </p:nvGraphicFramePr>
        <p:xfrm>
          <a:off x="1006482" y="908441"/>
          <a:ext cx="3000000" cy="3000000"/>
        </p:xfrm>
        <a:graphic>
          <a:graphicData uri="http://schemas.openxmlformats.org/drawingml/2006/table">
            <a:tbl>
              <a:tblPr bandRow="1" firstCol="1" firstRow="1">
                <a:noFill/>
                <a:tableStyleId>{830ED6E9-407E-46DF-84A8-61E5C2D59D65}</a:tableStyleId>
              </a:tblPr>
              <a:tblGrid>
                <a:gridCol w="10179025"/>
              </a:tblGrid>
              <a:tr h="5041125">
                <a:tc>
                  <a:txBody>
                    <a:bodyPr/>
                    <a:lstStyle/>
                    <a:p>
                      <a:pPr indent="0" lvl="0" marL="0" marR="0" rtl="0" algn="l">
                        <a:lnSpc>
                          <a:spcPct val="115000"/>
                        </a:lnSpc>
                        <a:spcBef>
                          <a:spcPts val="0"/>
                        </a:spcBef>
                        <a:spcAft>
                          <a:spcPts val="0"/>
                        </a:spcAft>
                        <a:buClr>
                          <a:schemeClr val="dk1"/>
                        </a:buClr>
                        <a:buSzPts val="3300"/>
                        <a:buFont typeface="Arial"/>
                        <a:buNone/>
                      </a:pPr>
                      <a:r>
                        <a:rPr b="1" lang="en-GB" sz="3300" u="none" cap="none" strike="noStrike"/>
                        <a:t>Scenario A – Selling Price Drops to £1,299</a:t>
                      </a:r>
                      <a:endParaRPr b="0" sz="4900" u="none" cap="none" strike="noStrike"/>
                    </a:p>
                    <a:p>
                      <a:pPr indent="0" lvl="0" marL="0" marR="0" rtl="0" algn="l">
                        <a:lnSpc>
                          <a:spcPct val="115000"/>
                        </a:lnSpc>
                        <a:spcBef>
                          <a:spcPts val="800"/>
                        </a:spcBef>
                        <a:spcAft>
                          <a:spcPts val="0"/>
                        </a:spcAft>
                        <a:buClr>
                          <a:schemeClr val="dk1"/>
                        </a:buClr>
                        <a:buSzPts val="3300"/>
                        <a:buFont typeface="Arial"/>
                        <a:buNone/>
                      </a:pPr>
                      <a:r>
                        <a:rPr b="0" lang="en-GB" sz="3300" u="none" cap="none" strike="noStrike"/>
                        <a:t>New contribution per unit:</a:t>
                      </a:r>
                      <a:br>
                        <a:rPr b="0" lang="en-GB" sz="3300" u="none" cap="none" strike="noStrike"/>
                      </a:br>
                      <a:r>
                        <a:rPr b="0" lang="en-GB" sz="3300" u="none" cap="none" strike="noStrike"/>
                        <a:t>£1,299 − £1,100 = £199</a:t>
                      </a:r>
                      <a:endParaRPr b="0" sz="4900" u="none" cap="none" strike="noStrike"/>
                    </a:p>
                    <a:p>
                      <a:pPr indent="0" lvl="0" marL="0" marR="0" rtl="0" algn="l">
                        <a:lnSpc>
                          <a:spcPct val="115000"/>
                        </a:lnSpc>
                        <a:spcBef>
                          <a:spcPts val="800"/>
                        </a:spcBef>
                        <a:spcAft>
                          <a:spcPts val="0"/>
                        </a:spcAft>
                        <a:buClr>
                          <a:schemeClr val="dk1"/>
                        </a:buClr>
                        <a:buSzPts val="3300"/>
                        <a:buFont typeface="Arial"/>
                        <a:buNone/>
                      </a:pPr>
                      <a:r>
                        <a:rPr b="0" lang="en-GB" sz="3300" u="none" cap="none" strike="noStrike"/>
                        <a:t>New breakeven:</a:t>
                      </a:r>
                      <a:br>
                        <a:rPr b="0" lang="en-GB" sz="3300" u="none" cap="none" strike="noStrike"/>
                      </a:br>
                      <a:r>
                        <a:rPr b="0" lang="en-GB" sz="3300" u="none" cap="none" strike="noStrike"/>
                        <a:t>£20,000 ÷ £199 = 100.50 → 101 units</a:t>
                      </a:r>
                      <a:endParaRPr b="0" sz="4900" u="none" cap="none" strike="noStrike"/>
                    </a:p>
                    <a:p>
                      <a:pPr indent="0" lvl="0" marL="0" marR="0" rtl="0" algn="l">
                        <a:lnSpc>
                          <a:spcPct val="115000"/>
                        </a:lnSpc>
                        <a:spcBef>
                          <a:spcPts val="800"/>
                        </a:spcBef>
                        <a:spcAft>
                          <a:spcPts val="0"/>
                        </a:spcAft>
                        <a:buClr>
                          <a:schemeClr val="dk1"/>
                        </a:buClr>
                        <a:buSzPts val="3300"/>
                        <a:buFont typeface="Arial"/>
                        <a:buNone/>
                      </a:pPr>
                      <a:r>
                        <a:rPr b="0" lang="en-GB" sz="3300" u="none" cap="none" strike="noStrike"/>
                        <a:t>Breakeven increases from 67 → 101 units</a:t>
                      </a:r>
                      <a:br>
                        <a:rPr b="0" lang="en-GB" sz="3300" u="none" cap="none" strike="noStrike"/>
                      </a:br>
                      <a:r>
                        <a:rPr b="0" lang="en-GB" sz="3300" u="none" cap="none" strike="noStrike"/>
                        <a:t>Business becomes riskier because it must sell more units to break even.</a:t>
                      </a:r>
                      <a:endParaRPr b="0" i="0" sz="4900" u="none" cap="none" strike="noStrike">
                        <a:latin typeface="Arial"/>
                        <a:ea typeface="Arial"/>
                        <a:cs typeface="Arial"/>
                        <a:sym typeface="Arial"/>
                      </a:endParaRPr>
                    </a:p>
                  </a:txBody>
                  <a:tcPr marT="25800" marB="0" marR="185675" marL="18567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4" name="Shape 204"/>
        <p:cNvGrpSpPr/>
        <p:nvPr/>
      </p:nvGrpSpPr>
      <p:grpSpPr>
        <a:xfrm>
          <a:off x="0" y="0"/>
          <a:ext cx="0" cy="0"/>
          <a:chOff x="0" y="0"/>
          <a:chExt cx="0" cy="0"/>
        </a:xfrm>
      </p:grpSpPr>
      <p:sp>
        <p:nvSpPr>
          <p:cNvPr id="205" name="Google Shape;205;p2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6" name="Google Shape;206;p20"/>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7" name="Google Shape;207;p20"/>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8" name="Google Shape;208;p20"/>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9" name="Google Shape;209;p20"/>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0" name="Google Shape;210;p20"/>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1" name="Google Shape;211;p20"/>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12" name="Google Shape;212;p20"/>
          <p:cNvGraphicFramePr/>
          <p:nvPr/>
        </p:nvGraphicFramePr>
        <p:xfrm>
          <a:off x="643467" y="821464"/>
          <a:ext cx="3000000" cy="3000000"/>
        </p:xfrm>
        <a:graphic>
          <a:graphicData uri="http://schemas.openxmlformats.org/drawingml/2006/table">
            <a:tbl>
              <a:tblPr bandRow="1" firstCol="1" firstRow="1">
                <a:solidFill>
                  <a:srgbClr val="F2F2F2">
                    <a:alpha val="30196"/>
                  </a:srgbClr>
                </a:solidFill>
                <a:tableStyleId>{DA126D92-09E8-42BF-8700-528D25FE14F0}</a:tableStyleId>
              </a:tblPr>
              <a:tblGrid>
                <a:gridCol w="4013025"/>
                <a:gridCol w="1829950"/>
                <a:gridCol w="5062100"/>
              </a:tblGrid>
              <a:tr h="683225">
                <a:tc>
                  <a:txBody>
                    <a:bodyPr/>
                    <a:lstStyle/>
                    <a:p>
                      <a:pPr indent="0" lvl="0" marL="0" marR="0" rtl="0" algn="ctr">
                        <a:lnSpc>
                          <a:spcPct val="115000"/>
                        </a:lnSpc>
                        <a:spcBef>
                          <a:spcPts val="0"/>
                        </a:spcBef>
                        <a:spcAft>
                          <a:spcPts val="0"/>
                        </a:spcAft>
                        <a:buClr>
                          <a:schemeClr val="lt1"/>
                        </a:buClr>
                        <a:buSzPts val="2100"/>
                        <a:buFont typeface="Arial"/>
                        <a:buNone/>
                      </a:pPr>
                      <a:r>
                        <a:rPr b="0" lang="en-GB" sz="2100" u="none" cap="none" strike="noStrike">
                          <a:solidFill>
                            <a:schemeClr val="lt1"/>
                          </a:solidFill>
                        </a:rPr>
                        <a:t>Components</a:t>
                      </a:r>
                      <a:endParaRPr b="0" sz="2100" u="none" cap="none" strike="noStrike">
                        <a:solidFill>
                          <a:schemeClr val="lt1"/>
                        </a:solidFill>
                        <a:latin typeface="Arial"/>
                        <a:ea typeface="Arial"/>
                        <a:cs typeface="Arial"/>
                        <a:sym typeface="Arial"/>
                      </a:endParaRPr>
                    </a:p>
                  </a:txBody>
                  <a:tcPr marT="138600" marB="138600" marR="119775" marL="180175" anchor="ctr">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3F3F3F"/>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2100"/>
                        <a:buFont typeface="Arial"/>
                        <a:buNone/>
                      </a:pPr>
                      <a:r>
                        <a:rPr b="0" lang="en-GB" sz="2100" u="none" cap="none" strike="noStrike">
                          <a:solidFill>
                            <a:schemeClr val="lt1"/>
                          </a:solidFill>
                        </a:rPr>
                        <a:t>Value/costs</a:t>
                      </a:r>
                      <a:endParaRPr b="0" sz="2100" u="none" cap="none" strike="noStrike">
                        <a:solidFill>
                          <a:schemeClr val="lt1"/>
                        </a:solidFill>
                        <a:latin typeface="Arial"/>
                        <a:ea typeface="Arial"/>
                        <a:cs typeface="Arial"/>
                        <a:sym typeface="Arial"/>
                      </a:endParaRPr>
                    </a:p>
                  </a:txBody>
                  <a:tcPr marT="138600" marB="138600" marR="119775" marL="180175" anchor="ctr">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3F3F3F"/>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2100"/>
                        <a:buFont typeface="Arial"/>
                        <a:buNone/>
                      </a:pPr>
                      <a:r>
                        <a:rPr b="0" lang="en-GB" sz="2100" u="none" cap="none" strike="noStrike">
                          <a:solidFill>
                            <a:schemeClr val="lt1"/>
                          </a:solidFill>
                        </a:rPr>
                        <a:t>Description</a:t>
                      </a:r>
                      <a:endParaRPr b="0" sz="2100" u="none" cap="none" strike="noStrike">
                        <a:solidFill>
                          <a:schemeClr val="lt1"/>
                        </a:solidFill>
                        <a:latin typeface="Arial"/>
                        <a:ea typeface="Arial"/>
                        <a:cs typeface="Arial"/>
                        <a:sym typeface="Arial"/>
                      </a:endParaRPr>
                    </a:p>
                  </a:txBody>
                  <a:tcPr marT="138600" marB="138600" marR="119775" marL="180175" anchor="ctr">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3F3F3F"/>
                      </a:solidFill>
                      <a:prstDash val="solid"/>
                      <a:round/>
                      <a:headEnd len="sm" w="sm" type="none"/>
                      <a:tailEnd len="sm" w="sm" type="none"/>
                    </a:lnB>
                    <a:solidFill>
                      <a:schemeClr val="accent1"/>
                    </a:solidFill>
                  </a:tcPr>
                </a:tc>
              </a:tr>
              <a:tr h="1055125">
                <a:tc>
                  <a:txBody>
                    <a:bodyPr/>
                    <a:lstStyle/>
                    <a:p>
                      <a:pPr indent="0" lvl="0" marL="0" marR="0" rtl="0" algn="ctr">
                        <a:lnSpc>
                          <a:spcPct val="115000"/>
                        </a:lnSpc>
                        <a:spcBef>
                          <a:spcPts val="0"/>
                        </a:spcBef>
                        <a:spcAft>
                          <a:spcPts val="0"/>
                        </a:spcAft>
                        <a:buClr>
                          <a:schemeClr val="dk1"/>
                        </a:buClr>
                        <a:buSzPts val="2100"/>
                        <a:buFont typeface="Arial"/>
                        <a:buNone/>
                      </a:pPr>
                      <a:r>
                        <a:rPr b="0" lang="en-GB" sz="2100" u="none" cap="none" strike="noStrike">
                          <a:solidFill>
                            <a:schemeClr val="dk1"/>
                          </a:solidFill>
                        </a:rPr>
                        <a:t>Selling price per unit</a:t>
                      </a:r>
                      <a:endParaRPr b="0" sz="2100" u="none" cap="none" strike="noStrike">
                        <a:solidFill>
                          <a:schemeClr val="dk1"/>
                        </a:solidFill>
                        <a:latin typeface="Arial"/>
                        <a:ea typeface="Arial"/>
                        <a:cs typeface="Arial"/>
                        <a:sym typeface="Arial"/>
                      </a:endParaRPr>
                    </a:p>
                  </a:txBody>
                  <a:tcPr marT="138600" marB="138600" marR="119775" marL="18017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3F3F3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£1,299</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3F3F3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Competitive price compared with other premium smartphones</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3F3F3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1055125">
                <a:tc>
                  <a:txBody>
                    <a:bodyPr/>
                    <a:lstStyle/>
                    <a:p>
                      <a:pPr indent="0" lvl="0" marL="0" marR="0" rtl="0" algn="ctr">
                        <a:lnSpc>
                          <a:spcPct val="115000"/>
                        </a:lnSpc>
                        <a:spcBef>
                          <a:spcPts val="0"/>
                        </a:spcBef>
                        <a:spcAft>
                          <a:spcPts val="0"/>
                        </a:spcAft>
                        <a:buClr>
                          <a:schemeClr val="dk1"/>
                        </a:buClr>
                        <a:buSzPts val="2100"/>
                        <a:buFont typeface="Arial"/>
                        <a:buNone/>
                      </a:pPr>
                      <a:r>
                        <a:rPr b="0" lang="en-GB" sz="2100" u="none" cap="none" strike="noStrike">
                          <a:solidFill>
                            <a:schemeClr val="dk1"/>
                          </a:solidFill>
                        </a:rPr>
                        <a:t>Variable cost per unit </a:t>
                      </a:r>
                      <a:endParaRPr b="0" sz="2100" u="none" cap="none" strike="noStrike">
                        <a:solidFill>
                          <a:schemeClr val="dk1"/>
                        </a:solidFill>
                        <a:latin typeface="Arial"/>
                        <a:ea typeface="Arial"/>
                        <a:cs typeface="Arial"/>
                        <a:sym typeface="Arial"/>
                      </a:endParaRPr>
                    </a:p>
                  </a:txBody>
                  <a:tcPr marT="138600" marB="138600" marR="119775" marL="1801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3F3F3F"/>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£1,100</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3F3F3F"/>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Includes components (£1,000) + packaging (£50) + distribution (£50)</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3F3F3F"/>
                      </a:solidFill>
                      <a:prstDash val="solid"/>
                      <a:round/>
                      <a:headEnd len="sm" w="sm" type="none"/>
                      <a:tailEnd len="sm" w="sm" type="none"/>
                    </a:lnB>
                    <a:solidFill>
                      <a:srgbClr val="F2F2F2"/>
                    </a:solidFill>
                  </a:tcPr>
                </a:tc>
              </a:tr>
              <a:tr h="1055125">
                <a:tc>
                  <a:txBody>
                    <a:bodyPr/>
                    <a:lstStyle/>
                    <a:p>
                      <a:pPr indent="0" lvl="0" marL="0" marR="0" rtl="0" algn="ctr">
                        <a:lnSpc>
                          <a:spcPct val="115000"/>
                        </a:lnSpc>
                        <a:spcBef>
                          <a:spcPts val="0"/>
                        </a:spcBef>
                        <a:spcAft>
                          <a:spcPts val="0"/>
                        </a:spcAft>
                        <a:buClr>
                          <a:schemeClr val="dk1"/>
                        </a:buClr>
                        <a:buSzPts val="2100"/>
                        <a:buFont typeface="Arial"/>
                        <a:buNone/>
                      </a:pPr>
                      <a:r>
                        <a:rPr b="0" lang="en-GB" sz="2100" u="none" cap="none" strike="noStrike">
                          <a:solidFill>
                            <a:schemeClr val="dk1"/>
                          </a:solidFill>
                        </a:rPr>
                        <a:t>Fixed costs per month</a:t>
                      </a:r>
                      <a:endParaRPr b="0" sz="2100" u="none" cap="none" strike="noStrike">
                        <a:solidFill>
                          <a:schemeClr val="dk1"/>
                        </a:solidFill>
                        <a:latin typeface="Arial"/>
                        <a:ea typeface="Arial"/>
                        <a:cs typeface="Arial"/>
                        <a:sym typeface="Arial"/>
                      </a:endParaRPr>
                    </a:p>
                  </a:txBody>
                  <a:tcPr marT="138600" marB="138600" marR="119775" marL="18017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3F3F3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£20,000</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3F3F3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Includes research, factories, staff salaries, marketing, software </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3F3F3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683225">
                <a:tc>
                  <a:txBody>
                    <a:bodyPr/>
                    <a:lstStyle/>
                    <a:p>
                      <a:pPr indent="0" lvl="0" marL="0" marR="0" rtl="0" algn="ctr">
                        <a:lnSpc>
                          <a:spcPct val="115000"/>
                        </a:lnSpc>
                        <a:spcBef>
                          <a:spcPts val="0"/>
                        </a:spcBef>
                        <a:spcAft>
                          <a:spcPts val="0"/>
                        </a:spcAft>
                        <a:buClr>
                          <a:schemeClr val="dk1"/>
                        </a:buClr>
                        <a:buSzPts val="2100"/>
                        <a:buFont typeface="Arial"/>
                        <a:buNone/>
                      </a:pPr>
                      <a:r>
                        <a:rPr b="0" lang="en-GB" sz="2100" u="none" cap="none" strike="noStrike">
                          <a:solidFill>
                            <a:schemeClr val="dk1"/>
                          </a:solidFill>
                        </a:rPr>
                        <a:t>Expected monthly sales</a:t>
                      </a:r>
                      <a:endParaRPr b="0" sz="2100" u="none" cap="none" strike="noStrike">
                        <a:solidFill>
                          <a:schemeClr val="dk1"/>
                        </a:solidFill>
                        <a:latin typeface="Arial"/>
                        <a:ea typeface="Arial"/>
                        <a:cs typeface="Arial"/>
                        <a:sym typeface="Arial"/>
                      </a:endParaRPr>
                    </a:p>
                  </a:txBody>
                  <a:tcPr marT="138600" marB="138600" marR="119775" marL="1801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3F3F3F"/>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200 units</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3F3F3F"/>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Market research survey</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3F3F3F"/>
                      </a:solidFill>
                      <a:prstDash val="solid"/>
                      <a:round/>
                      <a:headEnd len="sm" w="sm" type="none"/>
                      <a:tailEnd len="sm" w="sm" type="none"/>
                    </a:lnB>
                    <a:solidFill>
                      <a:srgbClr val="F2F2F2"/>
                    </a:solidFill>
                  </a:tcPr>
                </a:tc>
              </a:tr>
              <a:tr h="683225">
                <a:tc>
                  <a:txBody>
                    <a:bodyPr/>
                    <a:lstStyle/>
                    <a:p>
                      <a:pPr indent="0" lvl="0" marL="0" marR="0" rtl="0" algn="ctr">
                        <a:lnSpc>
                          <a:spcPct val="115000"/>
                        </a:lnSpc>
                        <a:spcBef>
                          <a:spcPts val="0"/>
                        </a:spcBef>
                        <a:spcAft>
                          <a:spcPts val="0"/>
                        </a:spcAft>
                        <a:buClr>
                          <a:schemeClr val="dk1"/>
                        </a:buClr>
                        <a:buSzPts val="2100"/>
                        <a:buFont typeface="Arial"/>
                        <a:buNone/>
                      </a:pPr>
                      <a:r>
                        <a:rPr b="0" lang="en-GB" sz="2100" u="none" cap="none" strike="noStrike">
                          <a:solidFill>
                            <a:schemeClr val="dk1"/>
                          </a:solidFill>
                        </a:rPr>
                        <a:t>Maximum production capacity</a:t>
                      </a:r>
                      <a:endParaRPr b="0" sz="2100" u="none" cap="none" strike="noStrike">
                        <a:solidFill>
                          <a:schemeClr val="dk1"/>
                        </a:solidFill>
                        <a:latin typeface="Arial"/>
                        <a:ea typeface="Arial"/>
                        <a:cs typeface="Arial"/>
                        <a:sym typeface="Arial"/>
                      </a:endParaRPr>
                    </a:p>
                  </a:txBody>
                  <a:tcPr marT="138600" marB="138600" marR="119775" marL="18017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3F3F3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600 Units</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3F3F3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Manufacturing capacity</a:t>
                      </a:r>
                      <a:endParaRPr sz="2100" u="none" cap="none" strike="noStrike">
                        <a:solidFill>
                          <a:schemeClr val="dk1"/>
                        </a:solidFill>
                        <a:latin typeface="Arial"/>
                        <a:ea typeface="Arial"/>
                        <a:cs typeface="Arial"/>
                        <a:sym typeface="Arial"/>
                      </a:endParaRPr>
                    </a:p>
                  </a:txBody>
                  <a:tcPr marT="138600" marB="138600" marR="119775" marL="18017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3F3F3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6" name="Shape 216"/>
        <p:cNvGrpSpPr/>
        <p:nvPr/>
      </p:nvGrpSpPr>
      <p:grpSpPr>
        <a:xfrm>
          <a:off x="0" y="0"/>
          <a:ext cx="0" cy="0"/>
          <a:chOff x="0" y="0"/>
          <a:chExt cx="0" cy="0"/>
        </a:xfrm>
      </p:grpSpPr>
      <p:sp>
        <p:nvSpPr>
          <p:cNvPr id="217" name="Google Shape;217;p2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8" name="Google Shape;218;p21"/>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9" name="Google Shape;219;p21"/>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0" name="Google Shape;220;p21"/>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1" name="Google Shape;221;p21"/>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2" name="Google Shape;222;p21"/>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3" name="Google Shape;223;p21"/>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24" name="Google Shape;224;p21"/>
          <p:cNvGraphicFramePr/>
          <p:nvPr/>
        </p:nvGraphicFramePr>
        <p:xfrm>
          <a:off x="2373499" y="1081461"/>
          <a:ext cx="3000000" cy="3000000"/>
        </p:xfrm>
        <a:graphic>
          <a:graphicData uri="http://schemas.openxmlformats.org/drawingml/2006/table">
            <a:tbl>
              <a:tblPr bandRow="1" firstCol="1" firstRow="1">
                <a:noFill/>
                <a:tableStyleId>{27B37825-3C7D-424D-A488-194E75192716}</a:tableStyleId>
              </a:tblPr>
              <a:tblGrid>
                <a:gridCol w="5153475"/>
                <a:gridCol w="2291525"/>
              </a:tblGrid>
              <a:tr h="586875">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Item</a:t>
                      </a:r>
                      <a:endParaRPr sz="3300" u="none" cap="none" strike="noStrike">
                        <a:latin typeface="Arial"/>
                        <a:ea typeface="Arial"/>
                        <a:cs typeface="Arial"/>
                        <a:sym typeface="Arial"/>
                      </a:endParaRPr>
                    </a:p>
                  </a:txBody>
                  <a:tcPr marT="0" marB="0" marR="190875" marL="190875"/>
                </a:tc>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Amount</a:t>
                      </a:r>
                      <a:endParaRPr sz="3300" u="none" cap="none" strike="noStrike">
                        <a:latin typeface="Arial"/>
                        <a:ea typeface="Arial"/>
                        <a:cs typeface="Arial"/>
                        <a:sym typeface="Arial"/>
                      </a:endParaRPr>
                    </a:p>
                  </a:txBody>
                  <a:tcPr marT="0" marB="0" marR="190875" marL="190875"/>
                </a:tc>
              </a:tr>
              <a:tr h="586875">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Total revenue (200 units)</a:t>
                      </a:r>
                      <a:endParaRPr sz="3300" u="none" cap="none" strike="noStrike">
                        <a:latin typeface="Arial"/>
                        <a:ea typeface="Arial"/>
                        <a:cs typeface="Arial"/>
                        <a:sym typeface="Arial"/>
                      </a:endParaRPr>
                    </a:p>
                  </a:txBody>
                  <a:tcPr marT="0" marB="0" marR="190875" marL="190875"/>
                </a:tc>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£259,800</a:t>
                      </a:r>
                      <a:endParaRPr sz="3300" u="none" cap="none" strike="noStrike">
                        <a:latin typeface="Arial"/>
                        <a:ea typeface="Arial"/>
                        <a:cs typeface="Arial"/>
                        <a:sym typeface="Arial"/>
                      </a:endParaRPr>
                    </a:p>
                  </a:txBody>
                  <a:tcPr marT="0" marB="0" marR="190875" marL="190875"/>
                </a:tc>
              </a:tr>
              <a:tr h="586875">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Total variable cost</a:t>
                      </a:r>
                      <a:endParaRPr sz="3300" u="none" cap="none" strike="noStrike">
                        <a:latin typeface="Arial"/>
                        <a:ea typeface="Arial"/>
                        <a:cs typeface="Arial"/>
                        <a:sym typeface="Arial"/>
                      </a:endParaRPr>
                    </a:p>
                  </a:txBody>
                  <a:tcPr marT="0" marB="0" marR="190875" marL="190875"/>
                </a:tc>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£220,000</a:t>
                      </a:r>
                      <a:endParaRPr sz="3300" u="none" cap="none" strike="noStrike">
                        <a:latin typeface="Arial"/>
                        <a:ea typeface="Arial"/>
                        <a:cs typeface="Arial"/>
                        <a:sym typeface="Arial"/>
                      </a:endParaRPr>
                    </a:p>
                  </a:txBody>
                  <a:tcPr marT="0" marB="0" marR="190875" marL="190875"/>
                </a:tc>
              </a:tr>
              <a:tr h="586875">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Fixed costs</a:t>
                      </a:r>
                      <a:endParaRPr sz="3300" u="none" cap="none" strike="noStrike">
                        <a:latin typeface="Arial"/>
                        <a:ea typeface="Arial"/>
                        <a:cs typeface="Arial"/>
                        <a:sym typeface="Arial"/>
                      </a:endParaRPr>
                    </a:p>
                  </a:txBody>
                  <a:tcPr marT="0" marB="0" marR="190875" marL="190875"/>
                </a:tc>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£20,000</a:t>
                      </a:r>
                      <a:endParaRPr sz="3300" u="none" cap="none" strike="noStrike">
                        <a:latin typeface="Arial"/>
                        <a:ea typeface="Arial"/>
                        <a:cs typeface="Arial"/>
                        <a:sym typeface="Arial"/>
                      </a:endParaRPr>
                    </a:p>
                  </a:txBody>
                  <a:tcPr marT="0" marB="0" marR="190875" marL="190875"/>
                </a:tc>
              </a:tr>
              <a:tr h="586875">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Total cost</a:t>
                      </a:r>
                      <a:endParaRPr sz="3300" u="none" cap="none" strike="noStrike">
                        <a:latin typeface="Arial"/>
                        <a:ea typeface="Arial"/>
                        <a:cs typeface="Arial"/>
                        <a:sym typeface="Arial"/>
                      </a:endParaRPr>
                    </a:p>
                  </a:txBody>
                  <a:tcPr marT="0" marB="0" marR="190875" marL="190875"/>
                </a:tc>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£240,000</a:t>
                      </a:r>
                      <a:endParaRPr sz="3300" u="none" cap="none" strike="noStrike">
                        <a:latin typeface="Arial"/>
                        <a:ea typeface="Arial"/>
                        <a:cs typeface="Arial"/>
                        <a:sym typeface="Arial"/>
                      </a:endParaRPr>
                    </a:p>
                  </a:txBody>
                  <a:tcPr marT="0" marB="0" marR="190875" marL="190875"/>
                </a:tc>
              </a:tr>
              <a:tr h="586875">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Profit</a:t>
                      </a:r>
                      <a:endParaRPr sz="3300" u="none" cap="none" strike="noStrike">
                        <a:latin typeface="Arial"/>
                        <a:ea typeface="Arial"/>
                        <a:cs typeface="Arial"/>
                        <a:sym typeface="Arial"/>
                      </a:endParaRPr>
                    </a:p>
                  </a:txBody>
                  <a:tcPr marT="0" marB="0" marR="190875" marL="190875"/>
                </a:tc>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£19,800</a:t>
                      </a:r>
                      <a:endParaRPr sz="3300" u="none" cap="none" strike="noStrike">
                        <a:latin typeface="Arial"/>
                        <a:ea typeface="Arial"/>
                        <a:cs typeface="Arial"/>
                        <a:sym typeface="Arial"/>
                      </a:endParaRPr>
                    </a:p>
                  </a:txBody>
                  <a:tcPr marT="0" marB="0" marR="190875" marL="190875"/>
                </a:tc>
              </a:tr>
              <a:tr h="586875">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Breakeven point</a:t>
                      </a:r>
                      <a:endParaRPr sz="3300" u="none" cap="none" strike="noStrike">
                        <a:latin typeface="Arial"/>
                        <a:ea typeface="Arial"/>
                        <a:cs typeface="Arial"/>
                        <a:sym typeface="Arial"/>
                      </a:endParaRPr>
                    </a:p>
                  </a:txBody>
                  <a:tcPr marT="0" marB="0" marR="190875" marL="190875"/>
                </a:tc>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101 units</a:t>
                      </a:r>
                      <a:endParaRPr sz="3300" u="none" cap="none" strike="noStrike">
                        <a:latin typeface="Arial"/>
                        <a:ea typeface="Arial"/>
                        <a:cs typeface="Arial"/>
                        <a:sym typeface="Arial"/>
                      </a:endParaRPr>
                    </a:p>
                  </a:txBody>
                  <a:tcPr marT="0" marB="0" marR="190875" marL="190875"/>
                </a:tc>
              </a:tr>
              <a:tr h="586875">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Margin of safety</a:t>
                      </a:r>
                      <a:endParaRPr sz="3300" u="none" cap="none" strike="noStrike">
                        <a:latin typeface="Arial"/>
                        <a:ea typeface="Arial"/>
                        <a:cs typeface="Arial"/>
                        <a:sym typeface="Arial"/>
                      </a:endParaRPr>
                    </a:p>
                  </a:txBody>
                  <a:tcPr marT="0" marB="0" marR="190875" marL="190875"/>
                </a:tc>
                <a:tc>
                  <a:txBody>
                    <a:bodyPr/>
                    <a:lstStyle/>
                    <a:p>
                      <a:pPr indent="0" lvl="0" marL="0" marR="0" rtl="0" algn="ctr">
                        <a:lnSpc>
                          <a:spcPct val="115000"/>
                        </a:lnSpc>
                        <a:spcBef>
                          <a:spcPts val="0"/>
                        </a:spcBef>
                        <a:spcAft>
                          <a:spcPts val="0"/>
                        </a:spcAft>
                        <a:buClr>
                          <a:schemeClr val="dk1"/>
                        </a:buClr>
                        <a:buSzPts val="3300"/>
                        <a:buFont typeface="Arial"/>
                        <a:buNone/>
                      </a:pPr>
                      <a:r>
                        <a:rPr lang="en-GB" sz="3300" u="none" cap="none" strike="noStrike"/>
                        <a:t>99 units</a:t>
                      </a:r>
                      <a:endParaRPr sz="3300" u="none" cap="none" strike="noStrike">
                        <a:latin typeface="Arial"/>
                        <a:ea typeface="Arial"/>
                        <a:cs typeface="Arial"/>
                        <a:sym typeface="Arial"/>
                      </a:endParaRPr>
                    </a:p>
                  </a:txBody>
                  <a:tcPr marT="0" marB="0" marR="190875" marL="19087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