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y="6858000" cx="12192000"/>
  <p:notesSz cx="6858000" cy="9144000"/>
  <p:embeddedFontLst>
    <p:embeddedFont>
      <p:font typeface="Play"/>
      <p:regular r:id="rId29"/>
      <p:bold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1972C86-9EBA-4C1F-AE24-91614B008DFA}">
  <a:tblStyle styleId="{A1972C86-9EBA-4C1F-AE24-91614B008DFA}" styleName="Table_0">
    <a:wholeTbl>
      <a:tcTxStyle b="off" i="off">
        <a:font>
          <a:latin typeface="Grandview Display"/>
          <a:ea typeface="Grandview Display"/>
          <a:cs typeface="Grandview Display"/>
        </a:font>
        <a:schemeClr val="dk1"/>
      </a:tcTxStyle>
      <a:tcStyle>
        <a:tcBdr>
          <a:lef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3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accent3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254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  <a:tblStyle styleId="{DA60AA3E-ABA6-42FB-B18C-9C5CF1E9795C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Play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Play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Today I will present my business plan for the iPhone 18 Pro Max.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 plan explains the product idea, market research, competitors, finances and risks.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 aim is to show that the business idea could be successful.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 table compares the two phones.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Samsung is slightly cheaper, but Apple offers stronger ecosystem integration and security.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marketing strategy focuses mainly on online promotion.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 media is effective because the target market uses these platforms daily.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pricing strategy is premium pricing.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company expects to sell around 200 units per month.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break‑even point shows how many units must be sold to cover costs.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Since expected sales are higher, the business should make profit.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pricing strategy is premium pricing.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company expects to sell around 200 units per month.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break‑even point shows how many units must be sold to cover costs.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Since expected sales are higher, the business should make profit.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2" name="Google Shape;29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pricing strategy is premium pricing.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company expects to sell around 200 units per month.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break‑even point shows how many units must be sold to cover costs.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Since expected sales are higher, the business should make profit.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pricing strategy is premium pricing.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company expects to sell around 200 units per month.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break‑even point shows how many units must be sold to cover costs.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Since expected sales are higher, the business should make profit.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 am working as a marketing apprentice at Leyton Tech Corporation.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My task is to develop a business plan for the iPhone 18 Pro Max.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plan explains how the product will be launched and how it will generate profit.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8" name="Google Shape;36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Every business has risks.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 risks can be managed through marketing strategies and cost control.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8" name="Google Shape;37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research and financial data show the product is viable.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margin of safety reduces financial risk.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 action plan shows how the project will be completed step‑by‑step before the launch.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idea is to introduce a new premium smartphone called the iPhone 18 Pro Max.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phone focuses on performance, security and high‑quality photography.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 features meet the needs of modern smartphone users.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main aim is to launch the product successfully and make profit.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Short‑term goals focus on sales and marketing.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Long‑term goals focus on growth and customer loyalty.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product targets young adults and professionals who want premium smartphones.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 customers value performance, camera quality and security.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 conducted both primary and secondary research.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survey showed customers care most about camera quality, battery life and speed.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Industry data shows the smartphone market continues to grow.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 main competitor is the Samsung Galaxy Ultra.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Samsung offers strong hardware and competitive pricing.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However, Apple’s ecosystem and security provide a competitive advantage.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640080" y="1371599"/>
            <a:ext cx="6675120" cy="2951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640080" y="4584879"/>
            <a:ext cx="6675120" cy="1287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66"/>
              <a:buNone/>
              <a:defRPr b="1" sz="1800" cap="none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4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66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92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/>
          <p:nvPr>
            <p:ph type="title"/>
          </p:nvPr>
        </p:nvSpPr>
        <p:spPr>
          <a:xfrm>
            <a:off x="640080" y="1371600"/>
            <a:ext cx="3859397" cy="1451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/>
          <p:nvPr>
            <p:ph idx="2" type="pic"/>
          </p:nvPr>
        </p:nvSpPr>
        <p:spPr>
          <a:xfrm>
            <a:off x="4937760" y="1033271"/>
            <a:ext cx="6592824" cy="516636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2"/>
          <p:cNvSpPr txBox="1"/>
          <p:nvPr>
            <p:ph idx="1" type="body"/>
          </p:nvPr>
        </p:nvSpPr>
        <p:spPr>
          <a:xfrm>
            <a:off x="640080" y="2972167"/>
            <a:ext cx="3859397" cy="322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92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18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44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7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7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6" name="Google Shape;86;p12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3"/>
          <p:cNvSpPr txBox="1"/>
          <p:nvPr>
            <p:ph idx="1" type="body"/>
          </p:nvPr>
        </p:nvSpPr>
        <p:spPr>
          <a:xfrm rot="5400000">
            <a:off x="4302464" y="-1028912"/>
            <a:ext cx="3566160" cy="10890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8041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1pPr>
            <a:lvl2pPr indent="-328041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2pPr>
            <a:lvl3pPr indent="-328041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3pPr>
            <a:lvl4pPr indent="-328041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4pPr>
            <a:lvl5pPr indent="-328041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13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3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3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97" name="Google Shape;97;p14"/>
          <p:cNvSpPr txBox="1"/>
          <p:nvPr>
            <p:ph type="title"/>
          </p:nvPr>
        </p:nvSpPr>
        <p:spPr>
          <a:xfrm rot="5400000">
            <a:off x="7346663" y="2502635"/>
            <a:ext cx="5536884" cy="1811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4"/>
          <p:cNvSpPr txBox="1"/>
          <p:nvPr>
            <p:ph idx="1" type="body"/>
          </p:nvPr>
        </p:nvSpPr>
        <p:spPr>
          <a:xfrm rot="5400000">
            <a:off x="2077849" y="-797689"/>
            <a:ext cx="5536884" cy="8412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8041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1pPr>
            <a:lvl2pPr indent="-328041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2pPr>
            <a:lvl3pPr indent="-328041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3pPr>
            <a:lvl4pPr indent="-328041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4pPr>
            <a:lvl5pPr indent="-328041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14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4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4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02" name="Google Shape;102;p14"/>
          <p:cNvCxnSpPr/>
          <p:nvPr/>
        </p:nvCxnSpPr>
        <p:spPr>
          <a:xfrm rot="5400000">
            <a:off x="10872154" y="1192438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" type="body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8041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1pPr>
            <a:lvl2pPr indent="-328041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2pPr>
            <a:lvl3pPr indent="-328041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3pPr>
            <a:lvl4pPr indent="-328041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4pPr>
            <a:lvl5pPr indent="-328041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ctrTitle"/>
          </p:nvPr>
        </p:nvSpPr>
        <p:spPr>
          <a:xfrm>
            <a:off x="640080" y="1371599"/>
            <a:ext cx="6675120" cy="2951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lay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" type="subTitle"/>
          </p:nvPr>
        </p:nvSpPr>
        <p:spPr>
          <a:xfrm>
            <a:off x="640080" y="4584879"/>
            <a:ext cx="6675120" cy="1287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66"/>
              <a:buNone/>
              <a:defRPr b="1" sz="1800" cap="none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92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92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3" name="Google Shape;43;p6"/>
          <p:cNvSpPr txBox="1"/>
          <p:nvPr>
            <p:ph type="title"/>
          </p:nvPr>
        </p:nvSpPr>
        <p:spPr>
          <a:xfrm>
            <a:off x="640080" y="1291366"/>
            <a:ext cx="9214884" cy="31599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lay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640080" y="5018567"/>
            <a:ext cx="7907079" cy="10738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74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66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392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392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48" name="Google Shape;48;p6"/>
          <p:cNvCxnSpPr/>
          <p:nvPr/>
        </p:nvCxnSpPr>
        <p:spPr>
          <a:xfrm>
            <a:off x="716281" y="4715234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" type="body"/>
          </p:nvPr>
        </p:nvSpPr>
        <p:spPr>
          <a:xfrm>
            <a:off x="640080" y="2633472"/>
            <a:ext cx="521208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8041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1pPr>
            <a:lvl2pPr indent="-328041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2pPr>
            <a:lvl3pPr indent="-328041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3pPr>
            <a:lvl4pPr indent="-328041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4pPr>
            <a:lvl5pPr indent="-328041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2" type="body"/>
          </p:nvPr>
        </p:nvSpPr>
        <p:spPr>
          <a:xfrm>
            <a:off x="6318928" y="2633472"/>
            <a:ext cx="521208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8041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1pPr>
            <a:lvl2pPr indent="-328041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2pPr>
            <a:lvl3pPr indent="-328041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3pPr>
            <a:lvl4pPr indent="-328041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4pPr>
            <a:lvl5pPr indent="-328041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/>
          <p:nvPr>
            <p:ph type="title"/>
          </p:nvPr>
        </p:nvSpPr>
        <p:spPr>
          <a:xfrm>
            <a:off x="640079" y="1371599"/>
            <a:ext cx="10890929" cy="9397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" type="body"/>
          </p:nvPr>
        </p:nvSpPr>
        <p:spPr>
          <a:xfrm>
            <a:off x="640079" y="2311352"/>
            <a:ext cx="5212080" cy="6953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66"/>
              <a:buNone/>
              <a:defRPr b="1" sz="1800" cap="none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92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92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8"/>
          <p:cNvSpPr txBox="1"/>
          <p:nvPr>
            <p:ph idx="2" type="body"/>
          </p:nvPr>
        </p:nvSpPr>
        <p:spPr>
          <a:xfrm>
            <a:off x="640079" y="3006725"/>
            <a:ext cx="5212080" cy="3191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8041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1pPr>
            <a:lvl2pPr indent="-328041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2pPr>
            <a:lvl3pPr indent="-328041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3pPr>
            <a:lvl4pPr indent="-328041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4pPr>
            <a:lvl5pPr indent="-328041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3" type="body"/>
          </p:nvPr>
        </p:nvSpPr>
        <p:spPr>
          <a:xfrm>
            <a:off x="6318928" y="2311352"/>
            <a:ext cx="5212080" cy="6953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66"/>
              <a:buNone/>
              <a:defRPr b="1" sz="1800" cap="none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92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92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8"/>
          <p:cNvSpPr txBox="1"/>
          <p:nvPr>
            <p:ph idx="4" type="body"/>
          </p:nvPr>
        </p:nvSpPr>
        <p:spPr>
          <a:xfrm>
            <a:off x="6318928" y="3006725"/>
            <a:ext cx="5212080" cy="3191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8041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1pPr>
            <a:lvl2pPr indent="-328041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2pPr>
            <a:lvl3pPr indent="-328041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3pPr>
            <a:lvl4pPr indent="-328041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4pPr>
            <a:lvl5pPr indent="-328041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/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72" name="Google Shape;72;p10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640080" y="1371600"/>
            <a:ext cx="3859397" cy="1451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4936519" y="1031001"/>
            <a:ext cx="6594490" cy="5166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3286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36"/>
              <a:buChar char="•"/>
              <a:defRPr sz="2800"/>
            </a:lvl1pPr>
            <a:lvl2pPr indent="-361188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88"/>
              <a:buChar char="•"/>
              <a:defRPr sz="2400"/>
            </a:lvl2pPr>
            <a:lvl3pPr indent="-33909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  <a:defRPr sz="2000"/>
            </a:lvl3pPr>
            <a:lvl4pPr indent="-328041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 sz="1800"/>
            </a:lvl4pPr>
            <a:lvl5pPr indent="-328041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Char char="•"/>
              <a:defRPr sz="18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8" name="Google Shape;78;p11"/>
          <p:cNvSpPr txBox="1"/>
          <p:nvPr>
            <p:ph idx="2" type="body"/>
          </p:nvPr>
        </p:nvSpPr>
        <p:spPr>
          <a:xfrm>
            <a:off x="640080" y="2972168"/>
            <a:ext cx="3859397" cy="32268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92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18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44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7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7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9" name="Google Shape;79;p11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lay"/>
              <a:buNone/>
              <a:defRPr b="1" i="0" sz="40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909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4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indent="-328041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66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2pPr>
            <a:lvl3pPr indent="-316992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92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3pPr>
            <a:lvl4pPr indent="-305943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18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4pPr>
            <a:lvl5pPr indent="-305943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18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indent="0" lvl="1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2pPr>
            <a:lvl3pPr indent="0" lvl="2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3pPr>
            <a:lvl4pPr indent="0" lvl="3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4pPr>
            <a:lvl5pPr indent="0" lvl="4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5pPr>
            <a:lvl6pPr indent="0" lvl="5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6pPr>
            <a:lvl7pPr indent="0" lvl="6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7pPr>
            <a:lvl8pPr indent="0" lvl="7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8pPr>
            <a:lvl9pPr indent="0" lvl="8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5" name="Google Shape;15;p1"/>
          <p:cNvCxnSpPr/>
          <p:nvPr/>
        </p:nvCxnSpPr>
        <p:spPr>
          <a:xfrm>
            <a:off x="713232" y="1031001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  <a:defRPr b="1" i="0" sz="4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909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indent="-328041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66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2pPr>
            <a:lvl3pPr indent="-316992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92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3pPr>
            <a:lvl4pPr indent="-305943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18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4pPr>
            <a:lvl5pPr indent="-305943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18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indent="0" lvl="1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2pPr>
            <a:lvl3pPr indent="0" lvl="2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3pPr>
            <a:lvl4pPr indent="0" lvl="3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4pPr>
            <a:lvl5pPr indent="0" lvl="4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5pPr>
            <a:lvl6pPr indent="0" lvl="5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6pPr>
            <a:lvl7pPr indent="0" lvl="6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7pPr>
            <a:lvl8pPr indent="0" lvl="7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8pPr>
            <a:lvl9pPr indent="0" lvl="8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28" name="Google Shape;28;p3"/>
          <p:cNvCxnSpPr/>
          <p:nvPr/>
        </p:nvCxnSpPr>
        <p:spPr>
          <a:xfrm>
            <a:off x="713232" y="1031001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descr="Person watching empty phone" id="109" name="Google Shape;109;p15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1" y="1"/>
            <a:ext cx="12191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5"/>
          <p:cNvSpPr/>
          <p:nvPr/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6000">
                <a:srgbClr val="000000">
                  <a:alpha val="16863"/>
                </a:srgbClr>
              </a:gs>
              <a:gs pos="46000">
                <a:srgbClr val="000000">
                  <a:alpha val="30196"/>
                </a:srgbClr>
              </a:gs>
              <a:gs pos="100000">
                <a:srgbClr val="000000">
                  <a:alpha val="45098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5"/>
          <p:cNvSpPr txBox="1"/>
          <p:nvPr>
            <p:ph type="ctrTitle"/>
          </p:nvPr>
        </p:nvSpPr>
        <p:spPr>
          <a:xfrm>
            <a:off x="457195" y="701964"/>
            <a:ext cx="5370950" cy="36403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700"/>
              <a:buFont typeface="Play"/>
              <a:buNone/>
            </a:pPr>
            <a:r>
              <a:rPr b="1" lang="en-GB" sz="4700">
                <a:solidFill>
                  <a:srgbClr val="FFFFFF"/>
                </a:solidFill>
              </a:rPr>
              <a:t>Unit 21 technology Business Plan – iPhone 18 Pro Max</a:t>
            </a:r>
            <a:br>
              <a:rPr b="1" lang="en-GB" sz="4700">
                <a:solidFill>
                  <a:srgbClr val="FFFFFF"/>
                </a:solidFill>
              </a:rPr>
            </a:br>
            <a:endParaRPr sz="4700">
              <a:solidFill>
                <a:srgbClr val="FFFFFF"/>
              </a:solidFill>
            </a:endParaRPr>
          </a:p>
        </p:txBody>
      </p:sp>
      <p:sp>
        <p:nvSpPr>
          <p:cNvPr id="112" name="Google Shape;112;p15"/>
          <p:cNvSpPr txBox="1"/>
          <p:nvPr>
            <p:ph idx="1" type="subTitle"/>
          </p:nvPr>
        </p:nvSpPr>
        <p:spPr>
          <a:xfrm>
            <a:off x="468090" y="5253050"/>
            <a:ext cx="3888419" cy="969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79"/>
              <a:buNone/>
            </a:pPr>
            <a:r>
              <a:rPr lang="en-GB" sz="1700">
                <a:solidFill>
                  <a:srgbClr val="FFFFFF"/>
                </a:solidFill>
              </a:rPr>
              <a:t>SHAHZAIB ASIM S2312202 LEARNING AIM D </a:t>
            </a:r>
            <a:endParaRPr/>
          </a:p>
        </p:txBody>
      </p:sp>
      <p:cxnSp>
        <p:nvCxnSpPr>
          <p:cNvPr id="113" name="Google Shape;113;p15"/>
          <p:cNvCxnSpPr/>
          <p:nvPr/>
        </p:nvCxnSpPr>
        <p:spPr>
          <a:xfrm>
            <a:off x="540329" y="4861206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94" name="Google Shape;194;p24"/>
          <p:cNvSpPr txBox="1"/>
          <p:nvPr>
            <p:ph type="title"/>
          </p:nvPr>
        </p:nvSpPr>
        <p:spPr>
          <a:xfrm>
            <a:off x="914400" y="1371600"/>
            <a:ext cx="10360152" cy="11399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GB"/>
              <a:t>Comparison</a:t>
            </a:r>
            <a:endParaRPr/>
          </a:p>
        </p:txBody>
      </p:sp>
      <p:cxnSp>
        <p:nvCxnSpPr>
          <p:cNvPr id="195" name="Google Shape;195;p24"/>
          <p:cNvCxnSpPr/>
          <p:nvPr/>
        </p:nvCxnSpPr>
        <p:spPr>
          <a:xfrm>
            <a:off x="991585" y="1027306"/>
            <a:ext cx="10208830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aphicFrame>
        <p:nvGraphicFramePr>
          <p:cNvPr id="196" name="Google Shape;196;p24"/>
          <p:cNvGraphicFramePr/>
          <p:nvPr/>
        </p:nvGraphicFramePr>
        <p:xfrm>
          <a:off x="914400" y="27908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{A1972C86-9EBA-4C1F-AE24-91614B008DFA}</a:tableStyleId>
              </a:tblPr>
              <a:tblGrid>
                <a:gridCol w="2062050"/>
                <a:gridCol w="2114950"/>
                <a:gridCol w="2062050"/>
                <a:gridCol w="2062050"/>
                <a:gridCol w="2062050"/>
              </a:tblGrid>
              <a:tr h="640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u="none" cap="none" strike="noStrike"/>
                        <a:t>Feature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Iphone 18 pro max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Samsung galaxy ultra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Google pixel pro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Nubia redmagic 9 pro </a:t>
                      </a:r>
                      <a:endParaRPr/>
                    </a:p>
                  </a:txBody>
                  <a:tcPr marT="43275" marB="43275" marR="86550" marL="86550"/>
                </a:tc>
              </a:tr>
              <a:tr h="38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Price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£1,399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£1,199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£999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£850</a:t>
                      </a:r>
                      <a:endParaRPr/>
                    </a:p>
                  </a:txBody>
                  <a:tcPr marT="43275" marB="43275" marR="86550" marL="86550"/>
                </a:tc>
              </a:tr>
              <a:tr h="640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Security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Face ID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Fingerprint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Play"/>
                        <a:buNone/>
                      </a:pPr>
                      <a:r>
                        <a:rPr lang="en-GB" sz="1700"/>
                        <a:t>Fingerprint and Face ID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Play"/>
                        <a:buNone/>
                      </a:pPr>
                      <a:r>
                        <a:rPr lang="en-GB" sz="1700"/>
                        <a:t>Fingerprint </a:t>
                      </a:r>
                      <a:endParaRPr/>
                    </a:p>
                  </a:txBody>
                  <a:tcPr marT="43275" marB="43275" marR="86550" marL="86550"/>
                </a:tc>
              </a:tr>
              <a:tr h="38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System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Ios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Android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Play"/>
                        <a:buNone/>
                      </a:pPr>
                      <a:r>
                        <a:rPr lang="en-GB" sz="1700"/>
                        <a:t>Android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Play"/>
                        <a:buNone/>
                      </a:pPr>
                      <a:r>
                        <a:rPr lang="en-GB" sz="1700"/>
                        <a:t>Android </a:t>
                      </a:r>
                      <a:endParaRPr/>
                    </a:p>
                  </a:txBody>
                  <a:tcPr marT="43275" marB="43275" marR="86550" marL="86550"/>
                </a:tc>
              </a:tr>
              <a:tr h="640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Camera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Advanced AI camera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High-resolution camera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AI photography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Standard camera</a:t>
                      </a:r>
                      <a:endParaRPr/>
                    </a:p>
                  </a:txBody>
                  <a:tcPr marT="43275" marB="43275" marR="86550" marL="86550"/>
                </a:tc>
              </a:tr>
              <a:tr h="6405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Special features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Apple ecosystem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S pen support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AI software </a:t>
                      </a:r>
                      <a:endParaRPr/>
                    </a:p>
                  </a:txBody>
                  <a:tcPr marT="43275" marB="43275" marR="86550" marL="865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/>
                        <a:t>Gaming performance </a:t>
                      </a:r>
                      <a:endParaRPr/>
                    </a:p>
                  </a:txBody>
                  <a:tcPr marT="43275" marB="43275" marR="86550" marL="8655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03" name="Google Shape;203;p25"/>
          <p:cNvSpPr txBox="1"/>
          <p:nvPr>
            <p:ph type="title"/>
          </p:nvPr>
        </p:nvSpPr>
        <p:spPr>
          <a:xfrm>
            <a:off x="640080" y="1371600"/>
            <a:ext cx="3677920" cy="3919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GB"/>
              <a:t>Marketing Plan</a:t>
            </a:r>
            <a:endParaRPr/>
          </a:p>
        </p:txBody>
      </p:sp>
      <p:cxnSp>
        <p:nvCxnSpPr>
          <p:cNvPr id="204" name="Google Shape;204;p25"/>
          <p:cNvCxnSpPr/>
          <p:nvPr/>
        </p:nvCxnSpPr>
        <p:spPr>
          <a:xfrm>
            <a:off x="713232" y="1031001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05" name="Google Shape;205;p25"/>
          <p:cNvGrpSpPr/>
          <p:nvPr/>
        </p:nvGrpSpPr>
        <p:grpSpPr>
          <a:xfrm>
            <a:off x="5051651" y="1953128"/>
            <a:ext cx="6479357" cy="3763260"/>
            <a:chOff x="0" y="581528"/>
            <a:chExt cx="6479357" cy="3763260"/>
          </a:xfrm>
        </p:grpSpPr>
        <p:sp>
          <p:nvSpPr>
            <p:cNvPr id="206" name="Google Shape;206;p25"/>
            <p:cNvSpPr/>
            <p:nvPr/>
          </p:nvSpPr>
          <p:spPr>
            <a:xfrm>
              <a:off x="0" y="1112888"/>
              <a:ext cx="6479357" cy="3231900"/>
            </a:xfrm>
            <a:prstGeom prst="rect">
              <a:avLst/>
            </a:prstGeom>
            <a:solidFill>
              <a:schemeClr val="lt1">
                <a:alpha val="90196"/>
              </a:schemeClr>
            </a:solidFill>
            <a:ln cap="flat" cmpd="sng" w="12700">
              <a:solidFill>
                <a:srgbClr val="22C8A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5"/>
            <p:cNvSpPr txBox="1"/>
            <p:nvPr/>
          </p:nvSpPr>
          <p:spPr>
            <a:xfrm>
              <a:off x="0" y="1112888"/>
              <a:ext cx="6479357" cy="32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56025" lIns="502850" spcFirstLastPara="1" rIns="502850" wrap="square" tIns="749800">
              <a:noAutofit/>
            </a:bodyPr>
            <a:lstStyle/>
            <a:p>
              <a:pPr indent="-285750" lvl="1" marL="2857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Play"/>
                <a:buChar char="•"/>
              </a:pPr>
              <a:r>
                <a:rPr b="0" i="0" lang="en-GB" sz="36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Social media advertising</a:t>
              </a:r>
              <a:endParaRPr b="0" i="0" sz="3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54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Play"/>
                <a:buChar char="•"/>
              </a:pPr>
              <a:r>
                <a:rPr b="0" i="0" lang="en-GB" sz="36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Online campaigns</a:t>
              </a:r>
              <a:endParaRPr b="0" i="0" sz="3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54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Play"/>
                <a:buChar char="•"/>
              </a:pPr>
              <a:r>
                <a:rPr b="0" i="0" lang="en-GB" sz="36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Influencer marketing</a:t>
              </a:r>
              <a:endParaRPr b="0" i="0" sz="3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54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Play"/>
                <a:buChar char="•"/>
              </a:pPr>
              <a:r>
                <a:rPr b="0" i="0" lang="en-GB" sz="36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Company website</a:t>
              </a:r>
              <a:endParaRPr b="0" i="0" sz="3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208" name="Google Shape;208;p25"/>
            <p:cNvSpPr/>
            <p:nvPr/>
          </p:nvSpPr>
          <p:spPr>
            <a:xfrm>
              <a:off x="323967" y="581528"/>
              <a:ext cx="4535549" cy="1062720"/>
            </a:xfrm>
            <a:prstGeom prst="roundRect">
              <a:avLst>
                <a:gd fmla="val 16667" name="adj"/>
              </a:avLst>
            </a:prstGeom>
            <a:solidFill>
              <a:srgbClr val="22C8A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5"/>
            <p:cNvSpPr txBox="1"/>
            <p:nvPr/>
          </p:nvSpPr>
          <p:spPr>
            <a:xfrm>
              <a:off x="375845" y="633406"/>
              <a:ext cx="4431793" cy="9589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71425" spcFirstLastPara="1" rIns="1714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Play"/>
                <a:buNone/>
              </a:pPr>
              <a:r>
                <a:rPr b="0" i="0" lang="en-GB" sz="3600" u="none" cap="none" strike="noStrik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Promotion Methods:</a:t>
              </a:r>
              <a:endParaRPr b="0" i="0" sz="36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16" name="Google Shape;216;p26"/>
          <p:cNvSpPr txBox="1"/>
          <p:nvPr>
            <p:ph type="title"/>
          </p:nvPr>
        </p:nvSpPr>
        <p:spPr>
          <a:xfrm>
            <a:off x="640080" y="914399"/>
            <a:ext cx="3000587" cy="4160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</a:pPr>
            <a:r>
              <a:rPr lang="en-GB" sz="3300"/>
              <a:t>Financial Plan</a:t>
            </a:r>
            <a:endParaRPr/>
          </a:p>
        </p:txBody>
      </p:sp>
      <p:cxnSp>
        <p:nvCxnSpPr>
          <p:cNvPr id="217" name="Google Shape;217;p26"/>
          <p:cNvCxnSpPr/>
          <p:nvPr/>
        </p:nvCxnSpPr>
        <p:spPr>
          <a:xfrm>
            <a:off x="672253" y="6272784"/>
            <a:ext cx="10847495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18" name="Google Shape;218;p26"/>
          <p:cNvGrpSpPr/>
          <p:nvPr/>
        </p:nvGrpSpPr>
        <p:grpSpPr>
          <a:xfrm>
            <a:off x="4303332" y="892229"/>
            <a:ext cx="7216416" cy="5110012"/>
            <a:chOff x="0" y="623"/>
            <a:chExt cx="7216416" cy="5110012"/>
          </a:xfrm>
        </p:grpSpPr>
        <p:sp>
          <p:nvSpPr>
            <p:cNvPr id="219" name="Google Shape;219;p26"/>
            <p:cNvSpPr/>
            <p:nvPr/>
          </p:nvSpPr>
          <p:spPr>
            <a:xfrm>
              <a:off x="0" y="623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6"/>
            <p:cNvSpPr/>
            <p:nvPr/>
          </p:nvSpPr>
          <p:spPr>
            <a:xfrm>
              <a:off x="441651" y="329124"/>
              <a:ext cx="803001" cy="803001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6"/>
            <p:cNvSpPr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6"/>
            <p:cNvSpPr txBox="1"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Start‑Up Costs: £20,000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Variable Cost per Unit: £1,100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Selling Price: £1,399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223" name="Google Shape;223;p26"/>
            <p:cNvSpPr/>
            <p:nvPr/>
          </p:nvSpPr>
          <p:spPr>
            <a:xfrm>
              <a:off x="0" y="1825628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6"/>
            <p:cNvSpPr/>
            <p:nvPr/>
          </p:nvSpPr>
          <p:spPr>
            <a:xfrm>
              <a:off x="441651" y="2154129"/>
              <a:ext cx="803001" cy="80300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6"/>
            <p:cNvSpPr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6"/>
            <p:cNvSpPr txBox="1"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Estimated Sales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227" name="Google Shape;227;p26"/>
            <p:cNvSpPr/>
            <p:nvPr/>
          </p:nvSpPr>
          <p:spPr>
            <a:xfrm>
              <a:off x="0" y="3650632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6"/>
            <p:cNvSpPr/>
            <p:nvPr/>
          </p:nvSpPr>
          <p:spPr>
            <a:xfrm>
              <a:off x="441651" y="3979133"/>
              <a:ext cx="803001" cy="80300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6"/>
            <p:cNvSpPr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6"/>
            <p:cNvSpPr txBox="1"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200 units per month.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37" name="Google Shape;237;p27"/>
          <p:cNvSpPr txBox="1"/>
          <p:nvPr>
            <p:ph type="title"/>
          </p:nvPr>
        </p:nvSpPr>
        <p:spPr>
          <a:xfrm>
            <a:off x="640080" y="914399"/>
            <a:ext cx="3000587" cy="4160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Play"/>
              <a:buNone/>
            </a:pPr>
            <a:r>
              <a:rPr lang="en-GB" sz="2300"/>
              <a:t>Break‑Even Analysis</a:t>
            </a:r>
            <a:endParaRPr/>
          </a:p>
        </p:txBody>
      </p:sp>
      <p:cxnSp>
        <p:nvCxnSpPr>
          <p:cNvPr id="238" name="Google Shape;238;p27"/>
          <p:cNvCxnSpPr/>
          <p:nvPr/>
        </p:nvCxnSpPr>
        <p:spPr>
          <a:xfrm>
            <a:off x="672253" y="6272784"/>
            <a:ext cx="10847495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39" name="Google Shape;239;p27"/>
          <p:cNvGrpSpPr/>
          <p:nvPr/>
        </p:nvGrpSpPr>
        <p:grpSpPr>
          <a:xfrm>
            <a:off x="4303332" y="892229"/>
            <a:ext cx="7216416" cy="5110012"/>
            <a:chOff x="0" y="623"/>
            <a:chExt cx="7216416" cy="5110012"/>
          </a:xfrm>
        </p:grpSpPr>
        <p:sp>
          <p:nvSpPr>
            <p:cNvPr id="240" name="Google Shape;240;p27"/>
            <p:cNvSpPr/>
            <p:nvPr/>
          </p:nvSpPr>
          <p:spPr>
            <a:xfrm>
              <a:off x="0" y="623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7"/>
            <p:cNvSpPr/>
            <p:nvPr/>
          </p:nvSpPr>
          <p:spPr>
            <a:xfrm>
              <a:off x="441651" y="329124"/>
              <a:ext cx="803001" cy="803001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27"/>
            <p:cNvSpPr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7"/>
            <p:cNvSpPr txBox="1"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Break‑Even Point: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67 units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244" name="Google Shape;244;p27"/>
            <p:cNvSpPr/>
            <p:nvPr/>
          </p:nvSpPr>
          <p:spPr>
            <a:xfrm>
              <a:off x="0" y="1825628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7"/>
            <p:cNvSpPr/>
            <p:nvPr/>
          </p:nvSpPr>
          <p:spPr>
            <a:xfrm>
              <a:off x="441651" y="2154129"/>
              <a:ext cx="803001" cy="80300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27"/>
            <p:cNvSpPr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27"/>
            <p:cNvSpPr txBox="1"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Expected Sales: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200 units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248" name="Google Shape;248;p27"/>
            <p:cNvSpPr/>
            <p:nvPr/>
          </p:nvSpPr>
          <p:spPr>
            <a:xfrm>
              <a:off x="0" y="3650632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27"/>
            <p:cNvSpPr/>
            <p:nvPr/>
          </p:nvSpPr>
          <p:spPr>
            <a:xfrm>
              <a:off x="441651" y="3979133"/>
              <a:ext cx="803001" cy="80300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7"/>
            <p:cNvSpPr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7"/>
            <p:cNvSpPr txBox="1"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1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Conclusion: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Business expected to make profit.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8"/>
          <p:cNvSpPr txBox="1"/>
          <p:nvPr>
            <p:ph type="title"/>
          </p:nvPr>
        </p:nvSpPr>
        <p:spPr>
          <a:xfrm>
            <a:off x="640080" y="1130157"/>
            <a:ext cx="3000587" cy="3944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</a:pPr>
            <a:r>
              <a:rPr lang="en-GB" sz="3300"/>
              <a:t>Scenario A Financial Plan</a:t>
            </a:r>
            <a:endParaRPr/>
          </a:p>
        </p:txBody>
      </p:sp>
      <p:grpSp>
        <p:nvGrpSpPr>
          <p:cNvPr id="258" name="Google Shape;258;p28"/>
          <p:cNvGrpSpPr/>
          <p:nvPr/>
        </p:nvGrpSpPr>
        <p:grpSpPr>
          <a:xfrm>
            <a:off x="4303332" y="892229"/>
            <a:ext cx="7216416" cy="5110012"/>
            <a:chOff x="0" y="623"/>
            <a:chExt cx="7216416" cy="5110012"/>
          </a:xfrm>
        </p:grpSpPr>
        <p:sp>
          <p:nvSpPr>
            <p:cNvPr id="259" name="Google Shape;259;p28"/>
            <p:cNvSpPr/>
            <p:nvPr/>
          </p:nvSpPr>
          <p:spPr>
            <a:xfrm>
              <a:off x="0" y="623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441651" y="329124"/>
              <a:ext cx="803001" cy="803001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28"/>
            <p:cNvSpPr txBox="1"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Start‑Up Costs: £20,000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Variable Cost per Unit: £1,100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Selling Price: £1,299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0" y="1825628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441651" y="2154129"/>
              <a:ext cx="803001" cy="80300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28"/>
            <p:cNvSpPr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28"/>
            <p:cNvSpPr txBox="1"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Estimated Sales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267" name="Google Shape;267;p28"/>
            <p:cNvSpPr/>
            <p:nvPr/>
          </p:nvSpPr>
          <p:spPr>
            <a:xfrm>
              <a:off x="0" y="3650632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28"/>
            <p:cNvSpPr/>
            <p:nvPr/>
          </p:nvSpPr>
          <p:spPr>
            <a:xfrm>
              <a:off x="441651" y="3979133"/>
              <a:ext cx="803001" cy="80300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28"/>
            <p:cNvSpPr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28"/>
            <p:cNvSpPr txBox="1"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200 units per month.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9"/>
          <p:cNvSpPr txBox="1"/>
          <p:nvPr>
            <p:ph type="title"/>
          </p:nvPr>
        </p:nvSpPr>
        <p:spPr>
          <a:xfrm>
            <a:off x="640080" y="1140431"/>
            <a:ext cx="3000587" cy="393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Play"/>
              <a:buNone/>
            </a:pPr>
            <a:r>
              <a:rPr lang="en-GB" sz="2300"/>
              <a:t>Break‑Even Analysis</a:t>
            </a:r>
            <a:endParaRPr/>
          </a:p>
        </p:txBody>
      </p:sp>
      <p:grpSp>
        <p:nvGrpSpPr>
          <p:cNvPr id="277" name="Google Shape;277;p29"/>
          <p:cNvGrpSpPr/>
          <p:nvPr/>
        </p:nvGrpSpPr>
        <p:grpSpPr>
          <a:xfrm>
            <a:off x="4303332" y="892229"/>
            <a:ext cx="7216416" cy="5110012"/>
            <a:chOff x="0" y="623"/>
            <a:chExt cx="7216416" cy="5110012"/>
          </a:xfrm>
        </p:grpSpPr>
        <p:sp>
          <p:nvSpPr>
            <p:cNvPr id="278" name="Google Shape;278;p29"/>
            <p:cNvSpPr/>
            <p:nvPr/>
          </p:nvSpPr>
          <p:spPr>
            <a:xfrm>
              <a:off x="0" y="623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29"/>
            <p:cNvSpPr/>
            <p:nvPr/>
          </p:nvSpPr>
          <p:spPr>
            <a:xfrm>
              <a:off x="441651" y="329124"/>
              <a:ext cx="803001" cy="803001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9"/>
            <p:cNvSpPr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9"/>
            <p:cNvSpPr txBox="1"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Break‑Even Point: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101 units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0" y="1825628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41651" y="2154129"/>
              <a:ext cx="803001" cy="80300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9"/>
            <p:cNvSpPr txBox="1"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Expected Sales: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200 units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0" y="3650632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441651" y="3979133"/>
              <a:ext cx="803001" cy="80300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29"/>
            <p:cNvSpPr txBox="1"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1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Conclusion: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Business expected to make profit.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0"/>
          <p:cNvSpPr txBox="1"/>
          <p:nvPr>
            <p:ph type="title"/>
          </p:nvPr>
        </p:nvSpPr>
        <p:spPr>
          <a:xfrm>
            <a:off x="640080" y="1130157"/>
            <a:ext cx="3000587" cy="3944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</a:pPr>
            <a:r>
              <a:rPr lang="en-GB" sz="3300"/>
              <a:t>Scenario B Financial Plan</a:t>
            </a:r>
            <a:endParaRPr/>
          </a:p>
        </p:txBody>
      </p:sp>
      <p:grpSp>
        <p:nvGrpSpPr>
          <p:cNvPr id="296" name="Google Shape;296;p30"/>
          <p:cNvGrpSpPr/>
          <p:nvPr/>
        </p:nvGrpSpPr>
        <p:grpSpPr>
          <a:xfrm>
            <a:off x="4303332" y="892229"/>
            <a:ext cx="7216416" cy="5110012"/>
            <a:chOff x="0" y="623"/>
            <a:chExt cx="7216416" cy="5110012"/>
          </a:xfrm>
        </p:grpSpPr>
        <p:sp>
          <p:nvSpPr>
            <p:cNvPr id="297" name="Google Shape;297;p30"/>
            <p:cNvSpPr/>
            <p:nvPr/>
          </p:nvSpPr>
          <p:spPr>
            <a:xfrm>
              <a:off x="0" y="623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30"/>
            <p:cNvSpPr/>
            <p:nvPr/>
          </p:nvSpPr>
          <p:spPr>
            <a:xfrm>
              <a:off x="441651" y="329124"/>
              <a:ext cx="803001" cy="803001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0"/>
            <p:cNvSpPr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0"/>
            <p:cNvSpPr txBox="1"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Start‑Up Costs: £20,000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Variable Cost per Unit: £1,150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Selling Price: £1,399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301" name="Google Shape;301;p30"/>
            <p:cNvSpPr/>
            <p:nvPr/>
          </p:nvSpPr>
          <p:spPr>
            <a:xfrm>
              <a:off x="0" y="1825628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0"/>
            <p:cNvSpPr/>
            <p:nvPr/>
          </p:nvSpPr>
          <p:spPr>
            <a:xfrm>
              <a:off x="441651" y="2154129"/>
              <a:ext cx="803001" cy="80300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0"/>
            <p:cNvSpPr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30"/>
            <p:cNvSpPr txBox="1"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Estimated Sales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0" y="3650632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441651" y="3979133"/>
              <a:ext cx="803001" cy="80300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30"/>
            <p:cNvSpPr txBox="1"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200 units per month.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1"/>
          <p:cNvSpPr txBox="1"/>
          <p:nvPr>
            <p:ph type="title"/>
          </p:nvPr>
        </p:nvSpPr>
        <p:spPr>
          <a:xfrm>
            <a:off x="640080" y="1119883"/>
            <a:ext cx="3000587" cy="39550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Play"/>
              <a:buNone/>
            </a:pPr>
            <a:r>
              <a:rPr lang="en-GB" sz="2300"/>
              <a:t>Break‑Even Analysis</a:t>
            </a:r>
            <a:endParaRPr/>
          </a:p>
        </p:txBody>
      </p:sp>
      <p:grpSp>
        <p:nvGrpSpPr>
          <p:cNvPr id="315" name="Google Shape;315;p31"/>
          <p:cNvGrpSpPr/>
          <p:nvPr/>
        </p:nvGrpSpPr>
        <p:grpSpPr>
          <a:xfrm>
            <a:off x="4303332" y="892229"/>
            <a:ext cx="7216416" cy="5110012"/>
            <a:chOff x="0" y="623"/>
            <a:chExt cx="7216416" cy="5110012"/>
          </a:xfrm>
        </p:grpSpPr>
        <p:sp>
          <p:nvSpPr>
            <p:cNvPr id="316" name="Google Shape;316;p31"/>
            <p:cNvSpPr/>
            <p:nvPr/>
          </p:nvSpPr>
          <p:spPr>
            <a:xfrm>
              <a:off x="0" y="623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1"/>
            <p:cNvSpPr/>
            <p:nvPr/>
          </p:nvSpPr>
          <p:spPr>
            <a:xfrm>
              <a:off x="441651" y="329124"/>
              <a:ext cx="803001" cy="803001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31"/>
            <p:cNvSpPr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1"/>
            <p:cNvSpPr txBox="1"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Break‑Even Point: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80 units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320" name="Google Shape;320;p31"/>
            <p:cNvSpPr/>
            <p:nvPr/>
          </p:nvSpPr>
          <p:spPr>
            <a:xfrm>
              <a:off x="0" y="1825628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31"/>
            <p:cNvSpPr/>
            <p:nvPr/>
          </p:nvSpPr>
          <p:spPr>
            <a:xfrm>
              <a:off x="441651" y="2154129"/>
              <a:ext cx="803001" cy="80300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1"/>
            <p:cNvSpPr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31"/>
            <p:cNvSpPr txBox="1"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Expected Sales: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200 units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324" name="Google Shape;324;p31"/>
            <p:cNvSpPr/>
            <p:nvPr/>
          </p:nvSpPr>
          <p:spPr>
            <a:xfrm>
              <a:off x="0" y="3650632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1"/>
            <p:cNvSpPr/>
            <p:nvPr/>
          </p:nvSpPr>
          <p:spPr>
            <a:xfrm>
              <a:off x="441651" y="3979133"/>
              <a:ext cx="803001" cy="80300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31"/>
            <p:cNvSpPr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1"/>
            <p:cNvSpPr txBox="1"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1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Conclusion: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Business expected to make profit.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2"/>
          <p:cNvSpPr txBox="1"/>
          <p:nvPr>
            <p:ph type="title"/>
          </p:nvPr>
        </p:nvSpPr>
        <p:spPr>
          <a:xfrm>
            <a:off x="640080" y="1130157"/>
            <a:ext cx="3000587" cy="3944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</a:pPr>
            <a:r>
              <a:rPr lang="en-GB" sz="3300"/>
              <a:t>Scenario C Financial Plan</a:t>
            </a:r>
            <a:endParaRPr/>
          </a:p>
        </p:txBody>
      </p:sp>
      <p:grpSp>
        <p:nvGrpSpPr>
          <p:cNvPr id="334" name="Google Shape;334;p32"/>
          <p:cNvGrpSpPr/>
          <p:nvPr/>
        </p:nvGrpSpPr>
        <p:grpSpPr>
          <a:xfrm>
            <a:off x="4303332" y="892229"/>
            <a:ext cx="7216416" cy="5110012"/>
            <a:chOff x="0" y="623"/>
            <a:chExt cx="7216416" cy="5110012"/>
          </a:xfrm>
        </p:grpSpPr>
        <p:sp>
          <p:nvSpPr>
            <p:cNvPr id="335" name="Google Shape;335;p32"/>
            <p:cNvSpPr/>
            <p:nvPr/>
          </p:nvSpPr>
          <p:spPr>
            <a:xfrm>
              <a:off x="0" y="623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32"/>
            <p:cNvSpPr/>
            <p:nvPr/>
          </p:nvSpPr>
          <p:spPr>
            <a:xfrm>
              <a:off x="441651" y="329124"/>
              <a:ext cx="803001" cy="803001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32"/>
            <p:cNvSpPr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32"/>
            <p:cNvSpPr txBox="1"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Start‑Up Costs: £30,000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Variable Cost per Unit: £1,100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Selling Price: £1,399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339" name="Google Shape;339;p32"/>
            <p:cNvSpPr/>
            <p:nvPr/>
          </p:nvSpPr>
          <p:spPr>
            <a:xfrm>
              <a:off x="0" y="1825628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32"/>
            <p:cNvSpPr/>
            <p:nvPr/>
          </p:nvSpPr>
          <p:spPr>
            <a:xfrm>
              <a:off x="441651" y="2154129"/>
              <a:ext cx="803001" cy="80300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32"/>
            <p:cNvSpPr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2"/>
            <p:cNvSpPr txBox="1"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Estimated Sales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343" name="Google Shape;343;p32"/>
            <p:cNvSpPr/>
            <p:nvPr/>
          </p:nvSpPr>
          <p:spPr>
            <a:xfrm>
              <a:off x="0" y="3650632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32"/>
            <p:cNvSpPr/>
            <p:nvPr/>
          </p:nvSpPr>
          <p:spPr>
            <a:xfrm>
              <a:off x="441651" y="3979133"/>
              <a:ext cx="803001" cy="80300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32"/>
            <p:cNvSpPr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32"/>
            <p:cNvSpPr txBox="1"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200 units per month.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3"/>
          <p:cNvSpPr txBox="1"/>
          <p:nvPr>
            <p:ph type="title"/>
          </p:nvPr>
        </p:nvSpPr>
        <p:spPr>
          <a:xfrm>
            <a:off x="640080" y="1171253"/>
            <a:ext cx="3000587" cy="3903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Play"/>
              <a:buNone/>
            </a:pPr>
            <a:r>
              <a:rPr lang="en-GB" sz="2300"/>
              <a:t>Break‑Even Analysis</a:t>
            </a:r>
            <a:endParaRPr/>
          </a:p>
        </p:txBody>
      </p:sp>
      <p:grpSp>
        <p:nvGrpSpPr>
          <p:cNvPr id="353" name="Google Shape;353;p33"/>
          <p:cNvGrpSpPr/>
          <p:nvPr/>
        </p:nvGrpSpPr>
        <p:grpSpPr>
          <a:xfrm>
            <a:off x="4303332" y="892229"/>
            <a:ext cx="7216416" cy="5110012"/>
            <a:chOff x="0" y="623"/>
            <a:chExt cx="7216416" cy="5110012"/>
          </a:xfrm>
        </p:grpSpPr>
        <p:sp>
          <p:nvSpPr>
            <p:cNvPr id="354" name="Google Shape;354;p33"/>
            <p:cNvSpPr/>
            <p:nvPr/>
          </p:nvSpPr>
          <p:spPr>
            <a:xfrm>
              <a:off x="0" y="623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3"/>
            <p:cNvSpPr/>
            <p:nvPr/>
          </p:nvSpPr>
          <p:spPr>
            <a:xfrm>
              <a:off x="441651" y="329124"/>
              <a:ext cx="803001" cy="803001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3"/>
            <p:cNvSpPr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3"/>
            <p:cNvSpPr txBox="1"/>
            <p:nvPr/>
          </p:nvSpPr>
          <p:spPr>
            <a:xfrm>
              <a:off x="1686304" y="623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Break‑Even Point: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100 units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358" name="Google Shape;358;p33"/>
            <p:cNvSpPr/>
            <p:nvPr/>
          </p:nvSpPr>
          <p:spPr>
            <a:xfrm>
              <a:off x="0" y="1825628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3"/>
            <p:cNvSpPr/>
            <p:nvPr/>
          </p:nvSpPr>
          <p:spPr>
            <a:xfrm>
              <a:off x="441651" y="2154129"/>
              <a:ext cx="803001" cy="80300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3"/>
            <p:cNvSpPr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3"/>
            <p:cNvSpPr txBox="1"/>
            <p:nvPr/>
          </p:nvSpPr>
          <p:spPr>
            <a:xfrm>
              <a:off x="1686304" y="1825628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Expected Sales: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200 units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362" name="Google Shape;362;p33"/>
            <p:cNvSpPr/>
            <p:nvPr/>
          </p:nvSpPr>
          <p:spPr>
            <a:xfrm>
              <a:off x="0" y="3650632"/>
              <a:ext cx="7216416" cy="1460003"/>
            </a:xfrm>
            <a:prstGeom prst="roundRect">
              <a:avLst>
                <a:gd fmla="val 1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33"/>
            <p:cNvSpPr/>
            <p:nvPr/>
          </p:nvSpPr>
          <p:spPr>
            <a:xfrm>
              <a:off x="441651" y="3979133"/>
              <a:ext cx="803001" cy="80300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3"/>
            <p:cNvSpPr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3"/>
            <p:cNvSpPr txBox="1"/>
            <p:nvPr/>
          </p:nvSpPr>
          <p:spPr>
            <a:xfrm>
              <a:off x="1686304" y="3650632"/>
              <a:ext cx="5530111" cy="1460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4500" lIns="154500" spcFirstLastPara="1" rIns="154500" wrap="square" tIns="1545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Play"/>
                <a:buNone/>
              </a:pPr>
              <a:r>
                <a:rPr b="1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Conclusion:</a:t>
              </a:r>
              <a:b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</a:br>
              <a:r>
                <a:rPr b="0" i="0" lang="en-GB" sz="25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Business expected to make profit.</a:t>
              </a:r>
              <a:endParaRPr b="0" i="0" sz="25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20" name="Google Shape;120;p16"/>
          <p:cNvSpPr txBox="1"/>
          <p:nvPr>
            <p:ph type="title"/>
          </p:nvPr>
        </p:nvSpPr>
        <p:spPr>
          <a:xfrm>
            <a:off x="5496821" y="1371600"/>
            <a:ext cx="6034187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lay"/>
              <a:buNone/>
            </a:pPr>
            <a:r>
              <a:rPr lang="en-GB" sz="2200"/>
              <a:t>Introduction</a:t>
            </a:r>
            <a:br>
              <a:rPr lang="en-GB" sz="2200"/>
            </a:br>
            <a:br>
              <a:rPr lang="en-GB" sz="2200"/>
            </a:br>
            <a:endParaRPr sz="2200"/>
          </a:p>
        </p:txBody>
      </p:sp>
      <p:pic>
        <p:nvPicPr>
          <p:cNvPr descr="Mobile device with apps" id="121" name="Google Shape;121;p16"/>
          <p:cNvPicPr preferRelativeResize="0"/>
          <p:nvPr/>
        </p:nvPicPr>
        <p:blipFill rotWithShape="1">
          <a:blip r:embed="rId3">
            <a:alphaModFix/>
          </a:blip>
          <a:srcRect b="0" l="49863" r="10292" t="0"/>
          <a:stretch/>
        </p:blipFill>
        <p:spPr>
          <a:xfrm>
            <a:off x="20" y="10"/>
            <a:ext cx="4857871" cy="68579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2" name="Google Shape;122;p16"/>
          <p:cNvCxnSpPr/>
          <p:nvPr/>
        </p:nvCxnSpPr>
        <p:spPr>
          <a:xfrm>
            <a:off x="5580905" y="1031005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3" name="Google Shape;123;p16"/>
          <p:cNvSpPr txBox="1"/>
          <p:nvPr>
            <p:ph idx="1" type="body"/>
          </p:nvPr>
        </p:nvSpPr>
        <p:spPr>
          <a:xfrm>
            <a:off x="5496821" y="2633236"/>
            <a:ext cx="6034187" cy="36646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Marketing Apprentice at Leyton Tech Corporation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New product: iPhone 18 Pro Max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Purpose: create a business plan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Show potential success in smartphone market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72" name="Google Shape;372;p34"/>
          <p:cNvSpPr txBox="1"/>
          <p:nvPr>
            <p:ph type="title"/>
          </p:nvPr>
        </p:nvSpPr>
        <p:spPr>
          <a:xfrm>
            <a:off x="640080" y="1371600"/>
            <a:ext cx="58521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GB"/>
              <a:t>Risks and Solutions</a:t>
            </a:r>
            <a:endParaRPr/>
          </a:p>
        </p:txBody>
      </p:sp>
      <p:cxnSp>
        <p:nvCxnSpPr>
          <p:cNvPr id="373" name="Google Shape;373;p34"/>
          <p:cNvCxnSpPr/>
          <p:nvPr/>
        </p:nvCxnSpPr>
        <p:spPr>
          <a:xfrm>
            <a:off x="716281" y="1031001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74" name="Google Shape;374;p34"/>
          <p:cNvSpPr txBox="1"/>
          <p:nvPr>
            <p:ph idx="1" type="body"/>
          </p:nvPr>
        </p:nvSpPr>
        <p:spPr>
          <a:xfrm>
            <a:off x="640080" y="2633236"/>
            <a:ext cx="5852160" cy="3664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Risk 1: Strong competition</a:t>
            </a:r>
            <a:br>
              <a:rPr lang="en-GB"/>
            </a:br>
            <a:r>
              <a:rPr lang="en-GB"/>
              <a:t>Solution: Focus on branding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Risk 2: Low sales</a:t>
            </a:r>
            <a:br>
              <a:rPr lang="en-GB"/>
            </a:br>
            <a:r>
              <a:rPr lang="en-GB"/>
              <a:t>Solution: Increase marketing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Risk 3: Production cost increase</a:t>
            </a:r>
            <a:br>
              <a:rPr lang="en-GB"/>
            </a:br>
            <a:r>
              <a:rPr lang="en-GB"/>
              <a:t>Solution: Negotiate with suppliers</a:t>
            </a:r>
            <a:endParaRPr/>
          </a:p>
        </p:txBody>
      </p:sp>
      <p:pic>
        <p:nvPicPr>
          <p:cNvPr descr="Person holding a puzzle piece" id="375" name="Google Shape;375;p34"/>
          <p:cNvPicPr preferRelativeResize="0"/>
          <p:nvPr/>
        </p:nvPicPr>
        <p:blipFill rotWithShape="1">
          <a:blip r:embed="rId3">
            <a:alphaModFix/>
          </a:blip>
          <a:srcRect b="-1" l="26224" r="25899" t="0"/>
          <a:stretch/>
        </p:blipFill>
        <p:spPr>
          <a:xfrm>
            <a:off x="7345680" y="10"/>
            <a:ext cx="4846320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82" name="Google Shape;382;p35"/>
          <p:cNvSpPr txBox="1"/>
          <p:nvPr>
            <p:ph type="title"/>
          </p:nvPr>
        </p:nvSpPr>
        <p:spPr>
          <a:xfrm>
            <a:off x="640080" y="1371600"/>
            <a:ext cx="5737859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GB"/>
              <a:t>Justification</a:t>
            </a:r>
            <a:endParaRPr/>
          </a:p>
        </p:txBody>
      </p:sp>
      <p:cxnSp>
        <p:nvCxnSpPr>
          <p:cNvPr id="383" name="Google Shape;383;p35"/>
          <p:cNvCxnSpPr/>
          <p:nvPr/>
        </p:nvCxnSpPr>
        <p:spPr>
          <a:xfrm>
            <a:off x="713232" y="1031001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84" name="Google Shape;384;p35"/>
          <p:cNvSpPr txBox="1"/>
          <p:nvPr>
            <p:ph idx="1" type="body"/>
          </p:nvPr>
        </p:nvSpPr>
        <p:spPr>
          <a:xfrm>
            <a:off x="640080" y="2633236"/>
            <a:ext cx="5737860" cy="36669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</a:pPr>
            <a:r>
              <a:rPr lang="en-GB"/>
              <a:t>The product is likely to succeed because: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Strong Apple brand loyalty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High market demand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Break‑even is only 67 units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Expected sales are higher</a:t>
            </a:r>
            <a:endParaRPr/>
          </a:p>
        </p:txBody>
      </p:sp>
      <p:pic>
        <p:nvPicPr>
          <p:cNvPr descr="Verified Brand" id="385" name="Google Shape;38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5179" y="1924386"/>
            <a:ext cx="4375829" cy="4375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92" name="Google Shape;392;p36"/>
          <p:cNvSpPr txBox="1"/>
          <p:nvPr>
            <p:ph type="title"/>
          </p:nvPr>
        </p:nvSpPr>
        <p:spPr>
          <a:xfrm>
            <a:off x="640080" y="1371600"/>
            <a:ext cx="3677920" cy="3919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GB"/>
              <a:t>Action Plan</a:t>
            </a:r>
            <a:endParaRPr/>
          </a:p>
        </p:txBody>
      </p:sp>
      <p:cxnSp>
        <p:nvCxnSpPr>
          <p:cNvPr id="393" name="Google Shape;393;p36"/>
          <p:cNvCxnSpPr/>
          <p:nvPr/>
        </p:nvCxnSpPr>
        <p:spPr>
          <a:xfrm>
            <a:off x="713232" y="1031001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aphicFrame>
        <p:nvGraphicFramePr>
          <p:cNvPr id="394" name="Google Shape;394;p36"/>
          <p:cNvGraphicFramePr/>
          <p:nvPr/>
        </p:nvGraphicFramePr>
        <p:xfrm>
          <a:off x="5350644" y="162191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{DA60AA3E-ABA6-42FB-B18C-9C5CF1E9795C}</a:tableStyleId>
              </a:tblPr>
              <a:tblGrid>
                <a:gridCol w="3883650"/>
                <a:gridCol w="1997700"/>
              </a:tblGrid>
              <a:tr h="737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Task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Time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7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Market research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Week 1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7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Product design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Week 2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7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Marketing plan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Week 3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7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Launch campaign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Week 4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7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Product launch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300"/>
                        <a:t>Week 5</a:t>
                      </a:r>
                      <a:endParaRPr/>
                    </a:p>
                  </a:txBody>
                  <a:tcPr marT="83825" marB="83825" marR="167650" marL="1676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30" name="Google Shape;130;p17"/>
          <p:cNvSpPr txBox="1"/>
          <p:nvPr>
            <p:ph type="title"/>
          </p:nvPr>
        </p:nvSpPr>
        <p:spPr>
          <a:xfrm>
            <a:off x="5029200" y="914400"/>
            <a:ext cx="650181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GB"/>
              <a:t>Business Idea</a:t>
            </a:r>
            <a:endParaRPr/>
          </a:p>
        </p:txBody>
      </p:sp>
      <p:pic>
        <p:nvPicPr>
          <p:cNvPr descr="Mobile device with apps" id="131" name="Google Shape;131;p17"/>
          <p:cNvPicPr preferRelativeResize="0"/>
          <p:nvPr/>
        </p:nvPicPr>
        <p:blipFill rotWithShape="1">
          <a:blip r:embed="rId3">
            <a:alphaModFix/>
          </a:blip>
          <a:srcRect b="-2" l="46584" r="7010" t="0"/>
          <a:stretch/>
        </p:blipFill>
        <p:spPr>
          <a:xfrm>
            <a:off x="20" y="914399"/>
            <a:ext cx="4416532" cy="53535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p17"/>
          <p:cNvCxnSpPr/>
          <p:nvPr/>
        </p:nvCxnSpPr>
        <p:spPr>
          <a:xfrm flipH="1" rot="10800000">
            <a:off x="0" y="6267922"/>
            <a:ext cx="4416552" cy="1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3" name="Google Shape;133;p17"/>
          <p:cNvSpPr txBox="1"/>
          <p:nvPr>
            <p:ph idx="1" type="body"/>
          </p:nvPr>
        </p:nvSpPr>
        <p:spPr>
          <a:xfrm>
            <a:off x="5029200" y="2176036"/>
            <a:ext cx="6501810" cy="4121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</a:pPr>
            <a:r>
              <a:rPr lang="en-GB"/>
              <a:t>Product: iPhone 18 Pro Max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</a:pPr>
            <a:r>
              <a:rPr lang="en-GB"/>
              <a:t>Key Features: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Advanced camera system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Long battery life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Fast processor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Secure Face ID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Premium design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40" name="Google Shape;140;p18"/>
          <p:cNvSpPr txBox="1"/>
          <p:nvPr>
            <p:ph type="title"/>
          </p:nvPr>
        </p:nvSpPr>
        <p:spPr>
          <a:xfrm>
            <a:off x="5029200" y="914400"/>
            <a:ext cx="650181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GB"/>
              <a:t>Aims and Objectives</a:t>
            </a:r>
            <a:endParaRPr/>
          </a:p>
        </p:txBody>
      </p:sp>
      <p:pic>
        <p:nvPicPr>
          <p:cNvPr descr="Mobile device with apps" id="141" name="Google Shape;141;p18"/>
          <p:cNvPicPr preferRelativeResize="0"/>
          <p:nvPr/>
        </p:nvPicPr>
        <p:blipFill rotWithShape="1">
          <a:blip r:embed="rId3">
            <a:alphaModFix/>
          </a:blip>
          <a:srcRect b="-2" l="46584" r="7010" t="0"/>
          <a:stretch/>
        </p:blipFill>
        <p:spPr>
          <a:xfrm>
            <a:off x="20" y="914399"/>
            <a:ext cx="4416532" cy="53535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2" name="Google Shape;142;p18"/>
          <p:cNvCxnSpPr/>
          <p:nvPr/>
        </p:nvCxnSpPr>
        <p:spPr>
          <a:xfrm flipH="1" rot="10800000">
            <a:off x="0" y="6267922"/>
            <a:ext cx="4416552" cy="1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3" name="Google Shape;143;p18"/>
          <p:cNvSpPr txBox="1"/>
          <p:nvPr>
            <p:ph idx="1" type="body"/>
          </p:nvPr>
        </p:nvSpPr>
        <p:spPr>
          <a:xfrm>
            <a:off x="5029200" y="2176036"/>
            <a:ext cx="6501810" cy="4121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9"/>
              <a:buNone/>
            </a:pPr>
            <a:r>
              <a:rPr b="1" lang="en-GB" sz="1700"/>
              <a:t>Main Aim</a:t>
            </a:r>
            <a:endParaRPr sz="1700"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Launch the iPhone 18 Pro Max successfully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None/>
            </a:pPr>
            <a:r>
              <a:rPr b="1" lang="en-GB" sz="1700"/>
              <a:t>Short‑Term Objectives</a:t>
            </a:r>
            <a:endParaRPr sz="1700"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Sell 200 units per month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Cover costs in the first month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Create marketing awareness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None/>
            </a:pPr>
            <a:r>
              <a:rPr b="1" lang="en-GB" sz="1700"/>
              <a:t>Long‑Term Objectives</a:t>
            </a:r>
            <a:endParaRPr sz="1700"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Increase sales each year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Improve brand position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Maintain customer satisfaction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9"/>
          <p:cNvSpPr txBox="1"/>
          <p:nvPr>
            <p:ph type="title"/>
          </p:nvPr>
        </p:nvSpPr>
        <p:spPr>
          <a:xfrm>
            <a:off x="640080" y="914400"/>
            <a:ext cx="4070143" cy="18394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GB"/>
              <a:t>Target Market</a:t>
            </a:r>
            <a:endParaRPr/>
          </a:p>
        </p:txBody>
      </p:sp>
      <p:sp>
        <p:nvSpPr>
          <p:cNvPr id="151" name="Google Shape;151;p19"/>
          <p:cNvSpPr txBox="1"/>
          <p:nvPr>
            <p:ph idx="1" type="body"/>
          </p:nvPr>
        </p:nvSpPr>
        <p:spPr>
          <a:xfrm>
            <a:off x="5410186" y="1010097"/>
            <a:ext cx="6141734" cy="5314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</a:pPr>
            <a:r>
              <a:rPr lang="en-GB"/>
              <a:t>Target Customers: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Young adults (18–40)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Professionals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Technology enthusiasts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</a:pPr>
            <a:r>
              <a:rPr lang="en-GB"/>
              <a:t>Customer Needs: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High quality camera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Long battery life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Fast performance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Strong security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58" name="Google Shape;158;p20"/>
          <p:cNvSpPr txBox="1"/>
          <p:nvPr>
            <p:ph type="title"/>
          </p:nvPr>
        </p:nvSpPr>
        <p:spPr>
          <a:xfrm>
            <a:off x="5496821" y="1371600"/>
            <a:ext cx="6034187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GB"/>
              <a:t>Market Research</a:t>
            </a:r>
            <a:endParaRPr/>
          </a:p>
        </p:txBody>
      </p:sp>
      <p:pic>
        <p:nvPicPr>
          <p:cNvPr descr="Mobile device with apps" id="159" name="Google Shape;159;p20"/>
          <p:cNvPicPr preferRelativeResize="0"/>
          <p:nvPr/>
        </p:nvPicPr>
        <p:blipFill rotWithShape="1">
          <a:blip r:embed="rId3">
            <a:alphaModFix/>
          </a:blip>
          <a:srcRect b="0" l="49863" r="10292" t="0"/>
          <a:stretch/>
        </p:blipFill>
        <p:spPr>
          <a:xfrm>
            <a:off x="20" y="10"/>
            <a:ext cx="4857871" cy="68579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0" name="Google Shape;160;p20"/>
          <p:cNvCxnSpPr/>
          <p:nvPr/>
        </p:nvCxnSpPr>
        <p:spPr>
          <a:xfrm>
            <a:off x="5580905" y="1031005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1" name="Google Shape;161;p20"/>
          <p:cNvSpPr txBox="1"/>
          <p:nvPr>
            <p:ph idx="1" type="body"/>
          </p:nvPr>
        </p:nvSpPr>
        <p:spPr>
          <a:xfrm>
            <a:off x="5496821" y="2633236"/>
            <a:ext cx="6034187" cy="36646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</a:pPr>
            <a:r>
              <a:rPr b="1" lang="en-GB"/>
              <a:t>Primary Research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Survey results: camera, battery and speed important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</a:pPr>
            <a:r>
              <a:rPr b="1" lang="en-GB"/>
              <a:t>Secondary Research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Apple sells millions of phones yearly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Premium smartphone market is growing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</a:pPr>
            <a:r>
              <a:rPr b="1" lang="en-GB"/>
              <a:t>Research Conclusion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Strong demand for high‑quality smartphones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68" name="Google Shape;168;p21"/>
          <p:cNvSpPr txBox="1"/>
          <p:nvPr>
            <p:ph type="title"/>
          </p:nvPr>
        </p:nvSpPr>
        <p:spPr>
          <a:xfrm>
            <a:off x="640080" y="1371600"/>
            <a:ext cx="58521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GB"/>
              <a:t>Competitor Review</a:t>
            </a:r>
            <a:endParaRPr/>
          </a:p>
        </p:txBody>
      </p:sp>
      <p:cxnSp>
        <p:nvCxnSpPr>
          <p:cNvPr id="169" name="Google Shape;169;p21"/>
          <p:cNvCxnSpPr/>
          <p:nvPr/>
        </p:nvCxnSpPr>
        <p:spPr>
          <a:xfrm>
            <a:off x="716281" y="1031001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0" name="Google Shape;170;p21"/>
          <p:cNvSpPr txBox="1"/>
          <p:nvPr>
            <p:ph idx="1" type="body"/>
          </p:nvPr>
        </p:nvSpPr>
        <p:spPr>
          <a:xfrm>
            <a:off x="640080" y="2633236"/>
            <a:ext cx="5852160" cy="3664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9"/>
              <a:buNone/>
            </a:pPr>
            <a:r>
              <a:rPr b="1" lang="en-GB" sz="1700"/>
              <a:t>Main and first Competitor:</a:t>
            </a:r>
            <a:r>
              <a:rPr lang="en-GB" sz="1700"/>
              <a:t> Samsung Galaxy S Ultra series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None/>
            </a:pPr>
            <a:r>
              <a:rPr b="1" lang="en-GB" sz="1700"/>
              <a:t>Samsung Strengths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Slightly lower price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Strong camera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Large screen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None/>
            </a:pPr>
            <a:r>
              <a:rPr b="1" lang="en-GB" sz="1700"/>
              <a:t>Samsung Weaknesses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Different operating system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Not connected to Apple ecosystem</a:t>
            </a:r>
            <a:endParaRPr/>
          </a:p>
        </p:txBody>
      </p:sp>
      <p:pic>
        <p:nvPicPr>
          <p:cNvPr descr="Mobile device with apps" id="171" name="Google Shape;171;p21"/>
          <p:cNvPicPr preferRelativeResize="0"/>
          <p:nvPr/>
        </p:nvPicPr>
        <p:blipFill rotWithShape="1">
          <a:blip r:embed="rId3">
            <a:alphaModFix/>
          </a:blip>
          <a:srcRect b="0" l="49910" r="10340" t="0"/>
          <a:stretch/>
        </p:blipFill>
        <p:spPr>
          <a:xfrm>
            <a:off x="7345680" y="10"/>
            <a:ext cx="4846320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177" name="Google Shape;177;p22"/>
          <p:cNvCxnSpPr/>
          <p:nvPr/>
        </p:nvCxnSpPr>
        <p:spPr>
          <a:xfrm>
            <a:off x="716281" y="1031001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8" name="Google Shape;178;p22"/>
          <p:cNvSpPr txBox="1"/>
          <p:nvPr>
            <p:ph idx="1" type="body"/>
          </p:nvPr>
        </p:nvSpPr>
        <p:spPr>
          <a:xfrm>
            <a:off x="640080" y="2633236"/>
            <a:ext cx="5852160" cy="3664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</a:pPr>
            <a:r>
              <a:rPr b="1" lang="en-GB"/>
              <a:t>Second Competitor:</a:t>
            </a:r>
            <a:r>
              <a:rPr lang="en-GB"/>
              <a:t> Google Pixel Pro series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</a:pPr>
            <a:r>
              <a:rPr b="1" lang="en-GB"/>
              <a:t>Google Strengths</a:t>
            </a:r>
            <a:endParaRPr b="1"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Excellent AI camera features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Clean Android operating system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Strong Google software integration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None/>
            </a:pPr>
            <a:r>
              <a:rPr b="1" lang="en-GB"/>
              <a:t>Google Weaknesses</a:t>
            </a:r>
            <a:endParaRPr b="1"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Smaller ecosystem compared to Apple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40"/>
              <a:buChar char="•"/>
            </a:pPr>
            <a:r>
              <a:rPr lang="en-GB"/>
              <a:t>Lower resale value than iPhone</a:t>
            </a:r>
            <a:endParaRPr/>
          </a:p>
        </p:txBody>
      </p:sp>
      <p:pic>
        <p:nvPicPr>
          <p:cNvPr descr="Mobile device with apps" id="179" name="Google Shape;179;p22"/>
          <p:cNvPicPr preferRelativeResize="0"/>
          <p:nvPr/>
        </p:nvPicPr>
        <p:blipFill rotWithShape="1">
          <a:blip r:embed="rId3">
            <a:alphaModFix/>
          </a:blip>
          <a:srcRect b="0" l="49910" r="10340" t="0"/>
          <a:stretch/>
        </p:blipFill>
        <p:spPr>
          <a:xfrm>
            <a:off x="7345680" y="10"/>
            <a:ext cx="4846320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185" name="Google Shape;185;p23"/>
          <p:cNvCxnSpPr/>
          <p:nvPr/>
        </p:nvCxnSpPr>
        <p:spPr>
          <a:xfrm>
            <a:off x="716281" y="1031001"/>
            <a:ext cx="978862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6" name="Google Shape;186;p23"/>
          <p:cNvSpPr txBox="1"/>
          <p:nvPr>
            <p:ph idx="1" type="body"/>
          </p:nvPr>
        </p:nvSpPr>
        <p:spPr>
          <a:xfrm>
            <a:off x="640080" y="2633236"/>
            <a:ext cx="5852160" cy="3664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9"/>
              <a:buNone/>
            </a:pPr>
            <a:r>
              <a:rPr b="1" lang="en-GB" sz="1700"/>
              <a:t>Third Competitor:</a:t>
            </a:r>
            <a:r>
              <a:rPr lang="en-GB" sz="1700"/>
              <a:t> Nubia RedMagic 9 Pro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None/>
            </a:pPr>
            <a:r>
              <a:rPr b="1" lang="en-GB" sz="1700"/>
              <a:t>Nubia Strengths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Very powerful gaming performance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High refresh rate display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Advanced cooling system for gaming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None/>
            </a:pPr>
            <a:r>
              <a:rPr b="1" lang="en-GB" sz="1700"/>
              <a:t>Nubia Weaknesses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Focused mainly on gaming users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Camera quality not as strong as iPhone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79"/>
              <a:buChar char="•"/>
            </a:pPr>
            <a:r>
              <a:rPr lang="en-GB" sz="1700"/>
              <a:t>Smaller brand recognition compared to Apple</a:t>
            </a:r>
            <a:endParaRPr/>
          </a:p>
        </p:txBody>
      </p:sp>
      <p:pic>
        <p:nvPicPr>
          <p:cNvPr descr="Neon Coloured Gadgets" id="187" name="Google Shape;187;p23"/>
          <p:cNvPicPr preferRelativeResize="0"/>
          <p:nvPr/>
        </p:nvPicPr>
        <p:blipFill rotWithShape="1">
          <a:blip r:embed="rId3">
            <a:alphaModFix/>
          </a:blip>
          <a:srcRect b="1" l="10908" r="38919" t="0"/>
          <a:stretch/>
        </p:blipFill>
        <p:spPr>
          <a:xfrm>
            <a:off x="7345680" y="10"/>
            <a:ext cx="4846320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ashVTI">
  <a:themeElements>
    <a:clrScheme name="Custom 6">
      <a:dk1>
        <a:srgbClr val="000000"/>
      </a:dk1>
      <a:lt1>
        <a:srgbClr val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DashVTI">
  <a:themeElements>
    <a:clrScheme name="Custom 6">
      <a:dk1>
        <a:srgbClr val="000000"/>
      </a:dk1>
      <a:lt1>
        <a:srgbClr val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