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notesMasterIdLst>
    <p:notesMasterId r:id="rId156"/>
  </p:notesMasterIdLst>
  <p:sldIdLst>
    <p:sldId id="256" r:id="rId5"/>
    <p:sldId id="380" r:id="rId6"/>
    <p:sldId id="381" r:id="rId7"/>
    <p:sldId id="425" r:id="rId8"/>
    <p:sldId id="426" r:id="rId9"/>
    <p:sldId id="428" r:id="rId10"/>
    <p:sldId id="310" r:id="rId11"/>
    <p:sldId id="311" r:id="rId12"/>
    <p:sldId id="312" r:id="rId13"/>
    <p:sldId id="427" r:id="rId14"/>
    <p:sldId id="323" r:id="rId15"/>
    <p:sldId id="290" r:id="rId16"/>
    <p:sldId id="384" r:id="rId17"/>
    <p:sldId id="385" r:id="rId18"/>
    <p:sldId id="314" r:id="rId19"/>
    <p:sldId id="324" r:id="rId20"/>
    <p:sldId id="326" r:id="rId21"/>
    <p:sldId id="327" r:id="rId22"/>
    <p:sldId id="328" r:id="rId23"/>
    <p:sldId id="325" r:id="rId24"/>
    <p:sldId id="329" r:id="rId25"/>
    <p:sldId id="305" r:id="rId26"/>
    <p:sldId id="387" r:id="rId27"/>
    <p:sldId id="386" r:id="rId28"/>
    <p:sldId id="332" r:id="rId29"/>
    <p:sldId id="257" r:id="rId30"/>
    <p:sldId id="286" r:id="rId31"/>
    <p:sldId id="288" r:id="rId32"/>
    <p:sldId id="287" r:id="rId33"/>
    <p:sldId id="289" r:id="rId34"/>
    <p:sldId id="291" r:id="rId35"/>
    <p:sldId id="388" r:id="rId36"/>
    <p:sldId id="389" r:id="rId37"/>
    <p:sldId id="315" r:id="rId38"/>
    <p:sldId id="333" r:id="rId39"/>
    <p:sldId id="334" r:id="rId40"/>
    <p:sldId id="335" r:id="rId41"/>
    <p:sldId id="336" r:id="rId42"/>
    <p:sldId id="337" r:id="rId43"/>
    <p:sldId id="338" r:id="rId44"/>
    <p:sldId id="304" r:id="rId45"/>
    <p:sldId id="391" r:id="rId46"/>
    <p:sldId id="390" r:id="rId47"/>
    <p:sldId id="258" r:id="rId48"/>
    <p:sldId id="259" r:id="rId49"/>
    <p:sldId id="277" r:id="rId50"/>
    <p:sldId id="292" r:id="rId51"/>
    <p:sldId id="392" r:id="rId52"/>
    <p:sldId id="393" r:id="rId53"/>
    <p:sldId id="316" r:id="rId54"/>
    <p:sldId id="344" r:id="rId55"/>
    <p:sldId id="345" r:id="rId56"/>
    <p:sldId id="346" r:id="rId57"/>
    <p:sldId id="347" r:id="rId58"/>
    <p:sldId id="348" r:id="rId59"/>
    <p:sldId id="349" r:id="rId60"/>
    <p:sldId id="307" r:id="rId61"/>
    <p:sldId id="395" r:id="rId62"/>
    <p:sldId id="394" r:id="rId63"/>
    <p:sldId id="275" r:id="rId64"/>
    <p:sldId id="278" r:id="rId65"/>
    <p:sldId id="293" r:id="rId66"/>
    <p:sldId id="396" r:id="rId67"/>
    <p:sldId id="397" r:id="rId68"/>
    <p:sldId id="317" r:id="rId69"/>
    <p:sldId id="343" r:id="rId70"/>
    <p:sldId id="351" r:id="rId71"/>
    <p:sldId id="352" r:id="rId72"/>
    <p:sldId id="353" r:id="rId73"/>
    <p:sldId id="354" r:id="rId74"/>
    <p:sldId id="355" r:id="rId75"/>
    <p:sldId id="350" r:id="rId76"/>
    <p:sldId id="398" r:id="rId77"/>
    <p:sldId id="399" r:id="rId78"/>
    <p:sldId id="276" r:id="rId79"/>
    <p:sldId id="279" r:id="rId80"/>
    <p:sldId id="294" r:id="rId81"/>
    <p:sldId id="402" r:id="rId82"/>
    <p:sldId id="403" r:id="rId83"/>
    <p:sldId id="295" r:id="rId84"/>
    <p:sldId id="400" r:id="rId85"/>
    <p:sldId id="401" r:id="rId86"/>
    <p:sldId id="318" r:id="rId87"/>
    <p:sldId id="356" r:id="rId88"/>
    <p:sldId id="357" r:id="rId89"/>
    <p:sldId id="358" r:id="rId90"/>
    <p:sldId id="359" r:id="rId91"/>
    <p:sldId id="360" r:id="rId92"/>
    <p:sldId id="361" r:id="rId93"/>
    <p:sldId id="308" r:id="rId94"/>
    <p:sldId id="404" r:id="rId95"/>
    <p:sldId id="405" r:id="rId96"/>
    <p:sldId id="262" r:id="rId97"/>
    <p:sldId id="285" r:id="rId98"/>
    <p:sldId id="296" r:id="rId99"/>
    <p:sldId id="406" r:id="rId100"/>
    <p:sldId id="407" r:id="rId101"/>
    <p:sldId id="297" r:id="rId102"/>
    <p:sldId id="408" r:id="rId103"/>
    <p:sldId id="409" r:id="rId104"/>
    <p:sldId id="319" r:id="rId105"/>
    <p:sldId id="362" r:id="rId106"/>
    <p:sldId id="363" r:id="rId107"/>
    <p:sldId id="364" r:id="rId108"/>
    <p:sldId id="365" r:id="rId109"/>
    <p:sldId id="366" r:id="rId110"/>
    <p:sldId id="367" r:id="rId111"/>
    <p:sldId id="306" r:id="rId112"/>
    <p:sldId id="410" r:id="rId113"/>
    <p:sldId id="411" r:id="rId114"/>
    <p:sldId id="270" r:id="rId115"/>
    <p:sldId id="313" r:id="rId116"/>
    <p:sldId id="298" r:id="rId117"/>
    <p:sldId id="412" r:id="rId118"/>
    <p:sldId id="413" r:id="rId119"/>
    <p:sldId id="299" r:id="rId120"/>
    <p:sldId id="414" r:id="rId121"/>
    <p:sldId id="415" r:id="rId122"/>
    <p:sldId id="320" r:id="rId123"/>
    <p:sldId id="368" r:id="rId124"/>
    <p:sldId id="369" r:id="rId125"/>
    <p:sldId id="370" r:id="rId126"/>
    <p:sldId id="371" r:id="rId127"/>
    <p:sldId id="372" r:id="rId128"/>
    <p:sldId id="373" r:id="rId129"/>
    <p:sldId id="309" r:id="rId130"/>
    <p:sldId id="416" r:id="rId131"/>
    <p:sldId id="417" r:id="rId132"/>
    <p:sldId id="272" r:id="rId133"/>
    <p:sldId id="280" r:id="rId134"/>
    <p:sldId id="283" r:id="rId135"/>
    <p:sldId id="284" r:id="rId136"/>
    <p:sldId id="282" r:id="rId137"/>
    <p:sldId id="300" r:id="rId138"/>
    <p:sldId id="418" r:id="rId139"/>
    <p:sldId id="419" r:id="rId140"/>
    <p:sldId id="301" r:id="rId141"/>
    <p:sldId id="420" r:id="rId142"/>
    <p:sldId id="421" r:id="rId143"/>
    <p:sldId id="321" r:id="rId144"/>
    <p:sldId id="322" r:id="rId145"/>
    <p:sldId id="374" r:id="rId146"/>
    <p:sldId id="375" r:id="rId147"/>
    <p:sldId id="376" r:id="rId148"/>
    <p:sldId id="377" r:id="rId149"/>
    <p:sldId id="378" r:id="rId150"/>
    <p:sldId id="271" r:id="rId151"/>
    <p:sldId id="422" r:id="rId152"/>
    <p:sldId id="423" r:id="rId153"/>
    <p:sldId id="382" r:id="rId154"/>
    <p:sldId id="379" r:id="rId155"/>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theme" Target="theme/theme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tableStyles" Target="tableStyle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hzaib Asim" userId="e0f69d7e-af99-44cb-9f93-0ba15458c234" providerId="ADAL" clId="{814426B7-ACBC-4C47-A17B-493E992AB3B4}"/>
    <pc:docChg chg="undo custSel addSld delSld">
      <pc:chgData name="Shahzaib Asim" userId="e0f69d7e-af99-44cb-9f93-0ba15458c234" providerId="ADAL" clId="{814426B7-ACBC-4C47-A17B-493E992AB3B4}" dt="2026-09-08T10:51:29.656" v="1" actId="680"/>
      <pc:docMkLst>
        <pc:docMk/>
      </pc:docMkLst>
      <pc:sldChg chg="new del">
        <pc:chgData name="Shahzaib Asim" userId="e0f69d7e-af99-44cb-9f93-0ba15458c234" providerId="ADAL" clId="{814426B7-ACBC-4C47-A17B-493E992AB3B4}" dt="2026-09-08T10:51:29.656" v="1" actId="680"/>
        <pc:sldMkLst>
          <pc:docMk/>
          <pc:sldMk cId="411933226" sldId="429"/>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74"/>
    </inkml:context>
    <inkml:brush xml:id="br0">
      <inkml:brushProperty name="width" value="0.1" units="cm"/>
      <inkml:brushProperty name="height" value="0.1" units="cm"/>
      <inkml:brushProperty name="color" value="#E71224"/>
    </inkml:brush>
  </inkml:definitions>
  <inkml:trace contextRef="#ctx0" brushRef="#br0">19536 7064 16383 0 0,'-2'0'0'0'0,"-6"5"0"0"0,-8 6 0 0 0,-7 10 0 0 0,-3 7 0 0 0,-5 3 0 0 0,-1 1 0 0 0,-1 0 0 0 0,-1-4 0 0 0,1 1 0 0 0,0 0 0 0 0,0 0 0 0 0,-2 0 0 0 0,0-1 0 0 0,0-3 0 0 0,-5 2 0 0 0,1-2 0 0 0,0-2 0 0 0,-1-3 0 0 0,-5-3 0 0 0,0-2 0 0 0,-3-3 0 0 0,-2-4 0 0 0,2-3 0 0 0,2 0 0 0 0,-4-1 0 0 0,-2-2 0 0 0,-3 0 0 0 0,-8 2 0 0 0,-1-1 0 0 0,-5 0 0 0 0,-2 2 0 0 0,2-1 0 0 0,1 5 0 0 0,1 0 0 0 0,1 1 0 0 0,-1-1 0 0 0,-1 0 0 0 0,1-2 0 0 0,-4 1 0 0 0,-4-1 0 0 0,-12 3 0 0 0,-15-1 0 0 0,-19 2 0 0 0,-21-3 0 0 0,-21 4 0 0 0,-16 0 0 0 0,-10 5 0 0 0,-6 0 0 0 0,3 3 0 0 0,7 0 0 0 0,13 1 0 0 0,12 0 0 0 0,11 0 0 0 0,4 0 0 0 0,3 0 0 0 0,0 0 0 0 0,1 0 0 0 0,1-1 0 0 0,-2 3 0 0 0,5 3 0 0 0,7-4 0 0 0,5-2 0 0 0,4-3 0 0 0,0-5 0 0 0,2-3 0 0 0,4-4 0 0 0,-1-3 0 0 0,-4-1 0 0 0,-6-2 0 0 0,-4 1 0 0 0,-8-1 0 0 0,-5 0 0 0 0,0 1 0 0 0,5-1 0 0 0,2 1 0 0 0,9 0 0 0 0,6 0 0 0 0,10 0 0 0 0,11 0 0 0 0,7 0 0 0 0,3 0 0 0 0,4 0 0 0 0,6 0 0 0 0,4 0 0 0 0,-1 0 0 0 0,3 0 0 0 0,-2 0 0 0 0,4 0 0 0 0,0 0 0 0 0,-2 0 0 0 0,-10 0 0 0 0,-13 0 0 0 0,-14 0 0 0 0,-7 0 0 0 0,-6 0 0 0 0,1 0 0 0 0,3 0 0 0 0,3 0 0 0 0,8 0 0 0 0,7 0 0 0 0,16 0 0 0 0,2 0 0 0 0,7 0 0 0 0,0 0 0 0 0,3 0 0 0 0,1 0 0 0 0,1 5 0 0 0,4 3 0 0 0,3 1 0 0 0,6 1 0 0 0,-1 2 0 0 0,-1 0 0 0 0,-6 3 0 0 0,-6 4 0 0 0,-4 1 0 0 0,3 1 0 0 0,-3 1 0 0 0,2-3 0 0 0,-2-1 0 0 0,1-1 0 0 0,5 0 0 0 0,6 0 0 0 0,9-2 0 0 0,5-2 0 0 0,7-1 0 0 0,3 0 0 0 0,4 0 0 0 0,4 1 0 0 0,3 0 0 0 0,1-2 0 0 0,2-1 0 0 0,0 1 0 0 0,1-2 0 0 0,-1 0 0 0 0,0 1 0 0 0,-2 1 0 0 0,-2 1 0 0 0,-4-2 0 0 0,-1 0 0 0 0,1 1 0 0 0,2 0 0 0 0,1-1 0 0 0,2 0 0 0 0,2 1 0 0 0,0 0 0 0 0,0-1 0 0 0,-1-1 0 0 0,-1 4 0 0 0,0 1 0 0 0,0 2 0 0 0,3-4 0 0 0,4-2 0 0 0,4-4 0 0 0,2-2 0 0 0,2-9 0 0 0,3-7 0 0 0,2-2 0 0 0,2-3 0 0 0,3 1 0 0 0,2 0 0 0 0,2 2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75"/>
    </inkml:context>
    <inkml:brush xml:id="br0">
      <inkml:brushProperty name="width" value="0.1" units="cm"/>
      <inkml:brushProperty name="height" value="0.1" units="cm"/>
      <inkml:brushProperty name="color" value="#E71224"/>
    </inkml:brush>
  </inkml:definitions>
  <inkml:trace contextRef="#ctx0" brushRef="#br0">11448 8387 16383 0 0,'0'3'0'0'0,"0"2"0"0"0,0 3 0 0 0,0 8 0 0 0,2 5 0 0 0,1 6 0 0 0,0 6 0 0 0,-1 4 0 0 0,2 0 0 0 0,1 4 0 0 0,-2-3 0 0 0,4 1 0 0 0,1-4 0 0 0,-1-5 0 0 0,1-7 0 0 0,-2-9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76"/>
    </inkml:context>
    <inkml:brush xml:id="br0">
      <inkml:brushProperty name="width" value="0.1" units="cm"/>
      <inkml:brushProperty name="height" value="0.1" units="cm"/>
      <inkml:brushProperty name="color" value="#E71224"/>
    </inkml:brush>
  </inkml:definitions>
  <inkml:trace contextRef="#ctx0" brushRef="#br0">15963 8352 16383 0 0,'3'7'0'0'0,"2"12"0"0"0,3 9 0 0 0,3 7 0 0 0,4 10 0 0 0,2 1 0 0 0,2-2 0 0 0,1-2 0 0 0,-1-3 0 0 0,-1-1 0 0 0,-2-5 0 0 0,-3-6 0 0 0,-4-7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77"/>
    </inkml:context>
    <inkml:brush xml:id="br0">
      <inkml:brushProperty name="width" value="0.1" units="cm"/>
      <inkml:brushProperty name="height" value="0.1" units="cm"/>
      <inkml:brushProperty name="color" value="#E71224"/>
    </inkml:brush>
  </inkml:definitions>
  <inkml:trace contextRef="#ctx0" brushRef="#br0">19773 7876 16383 0 0,'0'2'0'0'0,"0"4"0"0"0,0 2 0 0 0,0 3 0 0 0,3 1 0 0 0,2-1 0 0 0,3 0 0 0 0,3 1 0 0 0,2 0 0 0 0,0 0 0 0 0,1 1 0 0 0,1 3 0 0 0,4 1 0 0 0,-1 0 0 0 0,1-1 0 0 0,0 2 0 0 0,1 0 0 0 0,0 2 0 0 0,-2 1 0 0 0,2 3 0 0 0,1 2 0 0 0,0 0 0 0 0,-2 2 0 0 0,-1 0 0 0 0,1 2 0 0 0,1 3 0 0 0,5 3 0 0 0,1 1 0 0 0,2-3 0 0 0,-3-3 0 0 0,-4-6 0 0 0,-3-4 0 0 0,-2-6 0 0 0,-4-3 0 0 0,-1-1 0 0 0,-1-3 0 0 0,0 0 0 0 0,-1 1 0 0 0,1 1 0 0 0,-1 1 0 0 0,2 2 0 0 0,1 0 0 0 0,1 0 0 0 0,0 1 0 0 0,-1 0 0 0 0,-2-2 0 0 0,1 1 0 0 0,1 1 0 0 0,0 1 0 0 0,3-1 0 0 0,2-2 0 0 0,-3-1 0 0 0,-1-2 0 0 0,-3-1 0 0 0,-3 2 0 0 0,0-2 0 0 0,1 0 0 0 0,1-1 0 0 0,-1 1 0 0 0,1-2 0 0 0,-1 2 0 0 0,0-2 0 0 0,-1-1 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78"/>
    </inkml:context>
    <inkml:brush xml:id="br0">
      <inkml:brushProperty name="width" value="0.1" units="cm"/>
      <inkml:brushProperty name="height" value="0.1" units="cm"/>
      <inkml:brushProperty name="color" value="#E71224"/>
    </inkml:brush>
  </inkml:definitions>
  <inkml:trace contextRef="#ctx0" brushRef="#br0">22825 7029 16383 0 0,'0'5'0'0'0,"0"6"0"0"0,0 5 0 0 0,0 6 0 0 0,2 3 0 0 0,6 2 0 0 0,8 6 0 0 0,6 4 0 0 0,7 1 0 0 0,7 3 0 0 0,5-1 0 0 0,5 3 0 0 0,1-3 0 0 0,0-2 0 0 0,1-3 0 0 0,0-1 0 0 0,-2-1 0 0 0,1-2 0 0 0,7 3 0 0 0,5 1 0 0 0,10 1 0 0 0,4-2 0 0 0,4-2 0 0 0,-7-2 0 0 0,-5-5 0 0 0,-10-4 0 0 0,-9-6 0 0 0,-5-2 0 0 0,-3-2 0 0 0,4 0 0 0 0,4 2 0 0 0,3 2 0 0 0,1 1 0 0 0,-1-1 0 0 0,-5 0 0 0 0,-4 0 0 0 0,-1-1 0 0 0,-1-2 0 0 0,-3-1 0 0 0,-3-3 0 0 0,-2 0 0 0 0,-1-1 0 0 0,-1 0 0 0 0,-1-1 0 0 0,0-1 0 0 0,-3 0 0 0 0,0 0 0 0 0,3 1 0 0 0,1 2 0 0 0,0 2 0 0 0,4-1 0 0 0,2 1 0 0 0,0 1 0 0 0,2-2 0 0 0,-1 0 0 0 0,-2 1 0 0 0,1-1 0 0 0,-1 0 0 0 0,-4-2 0 0 0,1-1 0 0 0,-3-2 0 0 0,-1-2 0 0 0,-1 1 0 0 0,1 0 0 0 0,-3 0 0 0 0,1-1 0 0 0,0-1 0 0 0,1 2 0 0 0,0 1 0 0 0,2-1 0 0 0,2-1 0 0 0,1 0 0 0 0,1-2 0 0 0,-1 1 0 0 0,-1 1 0 0 0,2 1 0 0 0,1 0 0 0 0,-2 0 0 0 0,0-2 0 0 0,0 0 0 0 0,-4 0 0 0 0,-2-1 0 0 0,1 0 0 0 0,0 2 0 0 0,-2 1 0 0 0,-2 0 0 0 0,0-1 0 0 0,3 0 0 0 0,3-1 0 0 0,5-1 0 0 0,3 0 0 0 0,1 0 0 0 0,-2 0 0 0 0,-5 0 0 0 0,-4 0 0 0 0,-3 0 0 0 0,-3 0 0 0 0,1 0 0 0 0,2 0 0 0 0,3 0 0 0 0,3 0 0 0 0,0 0 0 0 0,2 0 0 0 0,1 0 0 0 0,1 0 0 0 0,-1 0 0 0 0,-3 0 0 0 0,-4 0 0 0 0,-3 0 0 0 0,-2 0 0 0 0,2 0 0 0 0,1 0 0 0 0,7 0 0 0 0,2-2 0 0 0,9-2 0 0 0,4-1 0 0 0,1 0 0 0 0,3-2 0 0 0,-3 0 0 0 0,-1 0 0 0 0,-4 0 0 0 0,-1-1 0 0 0,-1 1 0 0 0,2 0 0 0 0,3 1 0 0 0,-3 1 0 0 0,0-1 0 0 0,-1 1 0 0 0,3 1 0 0 0,2 1 0 0 0,-1 2 0 0 0,0-3 0 0 0,0 1 0 0 0,2 0 0 0 0,0 1 0 0 0,-1 1 0 0 0,0 0 0 0 0,-1 0 0 0 0,1 1 0 0 0,-1 0 0 0 0,-4 0 0 0 0,-7 1 0 0 0,-3-1 0 0 0,3 0 0 0 0,2 0 0 0 0,3 0 0 0 0,4 0 0 0 0,5 0 0 0 0,1-2 0 0 0,0-2 0 0 0,-1 2 0 0 0,1-1 0 0 0,-5 1 0 0 0,-1-3 0 0 0,0-2 0 0 0,1 1 0 0 0,-1 1 0 0 0,2-1 0 0 0,1 1 0 0 0,0 1 0 0 0,0 2 0 0 0,4 0 0 0 0,2 1 0 0 0,11 1 0 0 0,7 0 0 0 0,7 5 0 0 0,5 1 0 0 0,0 0 0 0 0,-6-1 0 0 0,-9-1 0 0 0,-6-2 0 0 0,-6-1 0 0 0,-5 0 0 0 0,-2-1 0 0 0,2-1 0 0 0,-2 1 0 0 0,2 0 0 0 0,4-3 0 0 0,0-5 0 0 0,1-3 0 0 0,-2-3 0 0 0,-2-1 0 0 0,-3 2 0 0 0,2 1 0 0 0,1 0 0 0 0,-4 0 0 0 0,0 2 0 0 0,2 0 0 0 0,-1 2 0 0 0,2 0 0 0 0,2 1 0 0 0,4 2 0 0 0,2 2 0 0 0,6 2 0 0 0,13-5 0 0 0,8 0 0 0 0,9-2 0 0 0,4-2 0 0 0,1 1 0 0 0,-2-3 0 0 0,-2-2 0 0 0,-6 2 0 0 0,-5 1 0 0 0,-4 1 0 0 0,-2 3 0 0 0,-4 3 0 0 0,0 2 0 0 0,-1 1 0 0 0,-5 1 0 0 0,-3 0 0 0 0,-2 1 0 0 0,2-1 0 0 0,5 1 0 0 0,4-1 0 0 0,12 0 0 0 0,10 0 0 0 0,12 0 0 0 0,-3 0 0 0 0,-2 0 0 0 0,-4 0 0 0 0,-5 3 0 0 0,1 0 0 0 0,10 4 0 0 0,7 2 0 0 0,7 1 0 0 0,8-1 0 0 0,0-2 0 0 0,6-2 0 0 0,-1 0 0 0 0,-4-1 0 0 0,-10 0 0 0 0,0-2 0 0 0,0-1 0 0 0,-5 0 0 0 0,-3-1 0 0 0,-6 0 0 0 0,-6 0 0 0 0,-5 0 0 0 0,-2-1 0 0 0,-2 1 0 0 0,-2 0 0 0 0,1-2 0 0 0,-5-1 0 0 0,-4 0 0 0 0,-8-2 0 0 0,-5 0 0 0 0,-3-1 0 0 0,4-5 0 0 0,9 0 0 0 0,12-1 0 0 0,11 0 0 0 0,18-4 0 0 0,17 2 0 0 0,-4 3 0 0 0,1 1 0 0 0,-4 2 0 0 0,-1 3 0 0 0,3 2 0 0 0,-7 1 0 0 0,0 1 0 0 0,-2 1 0 0 0,-2 1 0 0 0,-7-1 0 0 0,3 1 0 0 0,-2-1 0 0 0,2 0 0 0 0,-3 1 0 0 0,-3 1 0 0 0,-3 6 0 0 0,0 3 0 0 0,-6 3 0 0 0,-6 1 0 0 0,-12 0 0 0 0,-15-2 0 0 0,-14 1 0 0 0,-12-2 0 0 0,-11-2 0 0 0,-8-4 0 0 0,-4 0 0 0 0,-5 1 0 0 0,0 5 0 0 0,1 1 0 0 0,6 4 0 0 0,4 4 0 0 0,6 5 0 0 0,3 3 0 0 0,1 4 0 0 0,0 0 0 0 0,0 0 0 0 0,-2 1 0 0 0,0-3 0 0 0,1-2 0 0 0,1-4 0 0 0,0 2 0 0 0,-4-5 0 0 0,-6-3 0 0 0,-4-5 0 0 0,-2-3 0 0 0,-3 0 0 0 0,0-1 0 0 0,1 2 0 0 0,-3-1 0 0 0,-1 2 0 0 0,-1 0 0 0 0,-2 1 0 0 0,-3-1 0 0 0,2 4 0 0 0,-2 0 0 0 0,3-3 0 0 0,1 2 0 0 0,1-1 0 0 0,-2 3 0 0 0,-2 0 0 0 0,1 0 0 0 0,-1-2 0 0 0,0 0 0 0 0,-1-1 0 0 0,-2-1 0 0 0,0 0 0 0 0,-1 0 0 0 0,0-1 0 0 0,0-1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79"/>
    </inkml:context>
    <inkml:brush xml:id="br0">
      <inkml:brushProperty name="width" value="0.1" units="cm"/>
      <inkml:brushProperty name="height" value="0.1" units="cm"/>
      <inkml:brushProperty name="color" value="#E71224"/>
    </inkml:brush>
  </inkml:definitions>
  <inkml:trace contextRef="#ctx0" brushRef="#br0">39436 7840 16383 0 0,'0'3'0'0'0,"0"5"0"0"0,0 5 0 0 0,0 7 0 0 0,0 3 0 0 0,0 5 0 0 0,-2 3 0 0 0,-1 3 0 0 0,0 0 0 0 0,1 2 0 0 0,0-1 0 0 0,1-2 0 0 0,0-2 0 0 0,1 2 0 0 0,0-1 0 0 0,0-2 0 0 0,0 0 0 0 0,1-1 0 0 0,-1-1 0 0 0,0 0 0 0 0,2 0 0 0 0,1-1 0 0 0,0 0 0 0 0,0-2 0 0 0,-2-3 0 0 0,0-3 0 0 0,2-5 0 0 0,1 0 0 0 0,-1 1 0 0 0,-1 1 0 0 0,-1 3 0 0 0,0 3 0 0 0,0 0 0 0 0,-1-1 0 0 0,0-2 0 0 0,0-2 0 0 0,0-1 0 0 0,2-2 0 0 0,1 0 0 0 0,0 0 0 0 0,-1-1 0 0 0,0 0 0 0 0,-1 1 0 0 0,-1-1 0 0 0,1 1 0 0 0,-1 0 0 0 0,-1-1 0 0 0,1 1 0 0 0,0 0 0 0 0,0 0 0 0 0,0-1 0 0 0,0 1 0 0 0,0 0 0 0 0,0 0 0 0 0,0-1 0 0 0,0 3 0 0 0,0 1 0 0 0,0 0 0 0 0,0-1 0 0 0,0-3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0"/>
    </inkml:context>
    <inkml:brush xml:id="br0">
      <inkml:brushProperty name="width" value="0.1" units="cm"/>
      <inkml:brushProperty name="height" value="0.1" units="cm"/>
      <inkml:brushProperty name="color" value="#E71224"/>
    </inkml:brush>
  </inkml:definitions>
  <inkml:trace contextRef="#ctx0" brushRef="#br0">34500 7858 16383 0 0,'0'2'0'0'0,"0"4"0"0"0,0 2 0 0 0,0 3 0 0 0,0 2 0 0 0,0 0 0 0 0,0 1 0 0 0,0 1 0 0 0,0-1 0 0 0,0 0 0 0 0,0 3 0 0 0,0 0 0 0 0,0 2 0 0 0,0 3 0 0 0,-2 1 0 0 0,-2 3 0 0 0,-1 3 0 0 0,0 4 0 0 0,-5 3 0 0 0,1 1 0 0 0,-2 2 0 0 0,0 1 0 0 0,1-1 0 0 0,0 1 0 0 0,-1 0 0 0 0,0 0 0 0 0,1 1 0 0 0,0-2 0 0 0,2-3 0 0 0,0-3 0 0 0,1-3 0 0 0,2-3 0 0 0,2-5 0 0 0,-1-3 0 0 0,0-3 0 0 0,1-2 0 0 0,0 2 0 0 0,0-2 0 0 0,-1-1 0 0 0,1-1 0 0 0,0 1 0 0 0,-1-1 0 0 0,0 1 0 0 0,1 1 0 0 0,1-1 0 0 0,0 1 0 0 0,1 0 0 0 0,1-1 0 0 0,0 1 0 0 0,0-2 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1"/>
    </inkml:context>
    <inkml:brush xml:id="br0">
      <inkml:brushProperty name="width" value="0.1" units="cm"/>
      <inkml:brushProperty name="height" value="0.1" units="cm"/>
      <inkml:brushProperty name="color" value="#E71224"/>
    </inkml:brush>
  </inkml:definitions>
  <inkml:trace contextRef="#ctx0" brushRef="#br0">29270 8387 16383 0 0,'0'3'0'0'0,"0"9"0"0"0,0 8 0 0 0,0 5 0 0 0,0 6 0 0 0,0 1 0 0 0,0-1 0 0 0,0-2 0 0 0,0-4 0 0 0,0-1 0 0 0,0-2 0 0 0,0-3 0 0 0,0-2 0 0 0,0-2 0 0 0,0 0 0 0 0,0 5 0 0 0,0 5 0 0 0,0 3 0 0 0,0-2 0 0 0,0-2 0 0 0,-2 1 0 0 0,-1 2 0 0 0,0-2 0 0 0,-2-3 0 0 0,0-2 0 0 0,1-3 0 0 0,-1-2 0 0 0,0-1 0 0 0,1-2 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2"/>
    </inkml:context>
    <inkml:brush xml:id="br0">
      <inkml:brushProperty name="width" value="0.1" units="cm"/>
      <inkml:brushProperty name="height" value="0.1" units="cm"/>
      <inkml:brushProperty name="color" value="#E71224"/>
    </inkml:brush>
  </inkml:definitions>
  <inkml:trace contextRef="#ctx0" brushRef="#br0">10901 12021 16383 0 0,'2'0'0'0'0,"1"5"0"0"0,0 5 0 0 0,-1 7 0 0 0,0 5 0 0 0,-3 1 0 0 0,-2-2 0 0 0,1-1 0 0 0,-1-2 0 0 0,1-2 0 0 0,1-1 0 0 0,1 1 0 0 0,-1 1 0 0 0,1 0 0 0 0,0-2 0 0 0,0 0 0 0 0,0-2 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3"/>
    </inkml:context>
    <inkml:brush xml:id="br0">
      <inkml:brushProperty name="width" value="0.1" units="cm"/>
      <inkml:brushProperty name="height" value="0.1" units="cm"/>
      <inkml:brushProperty name="color" value="#E71224"/>
    </inkml:brush>
  </inkml:definitions>
  <inkml:trace contextRef="#ctx0" brushRef="#br0">22204 11880 16383 0 0,'0'2'0'0'0,"0"4"0"0"0,0 2 0 0 0,0 3 0 0 0,0 1 0 0 0,0 4 0 0 0,-2 1 0 0 0,-1 1 0 0 0,0-2 0 0 0,-2 0 0 0 0,0 0 0 0 0,-1-2 0 0 0,0 0 0 0 0,1 2 0 0 0,2 1 0 0 0,-2 0 0 0 0,-1-1 0 0 0,-3-1 0 0 0,0 2 0 0 0,0 0 0 0 0,-1 0 0 0 0,-2-3 0 0 0,2-2 0 0 0,3 0 0 0 0,-1-3 0 0 0,2 0 0 0 0,-1-1 0 0 0,1-1 0 0 0,-1 2 0 0 0,-1 1 0 0 0,-2-1 0 0 0,-4 5 0 0 0,-2 5 0 0 0,0 6 0 0 0,-1-1 0 0 0,4-2 0 0 0,3-3 0 0 0,4-5 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4"/>
    </inkml:context>
    <inkml:brush xml:id="br0">
      <inkml:brushProperty name="width" value="0.1" units="cm"/>
      <inkml:brushProperty name="height" value="0.1" units="cm"/>
      <inkml:brushProperty name="color" value="#E71224"/>
    </inkml:brush>
  </inkml:definitions>
  <inkml:trace contextRef="#ctx0" brushRef="#br0">10911 11897 16383 0 0,'0'3'0'0'0,"2"0"0"0"0,1 2 0 0 0,0 8 0 0 0,-3 8 0 0 0,-1 5 0 0 0,-3 6 0 0 0,-4 1 0 0 0,-2 0 0 0 0,-1 0 0 0 0,-3-2 0 0 0,0-1 0 0 0,3-2 0 0 0,-1-2 0 0 0,1-2 0 0 0,2-2 0 0 0,2-2 0 0 0,0-5 0 0 0,1-3 0 0 0,2-1 0 0 0,-1 0 0 0 0,-1 1 0 0 0,-1 0 0 0 0,1 1 0 0 0,3 0 0 0 0,0 1 0 0 0,2-3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5"/>
    </inkml:context>
    <inkml:brush xml:id="br0">
      <inkml:brushProperty name="width" value="0.1" units="cm"/>
      <inkml:brushProperty name="height" value="0.1" units="cm"/>
      <inkml:brushProperty name="color" value="#E71224"/>
    </inkml:brush>
  </inkml:definitions>
  <inkml:trace contextRef="#ctx0" brushRef="#br0">27849 11968 16383 0 0,'0'2'0'0'0,"0"13"0"0"0,-3 11 0 0 0,-7 5 0 0 0,-4 2 0 0 0,-3 3 0 0 0,0 2 0 0 0,0-1 0 0 0,0-4 0 0 0,4-5 0 0 0,2-6 0 0 0,2-3 0 0 0,3-4 0 0 0,2-1 0 0 0,0-3 0 0 0,0-2 0 0 0,-1 4 0 0 0,-2 0 0 0 0,-1 2 0 0 0,0-3 0 0 0,1-1 0 0 0,1 1 0 0 0,0-2 0 0 0,1-4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6"/>
    </inkml:context>
    <inkml:brush xml:id="br0">
      <inkml:brushProperty name="width" value="0.1" units="cm"/>
      <inkml:brushProperty name="height" value="0.1" units="cm"/>
      <inkml:brushProperty name="color" value="#E71224"/>
    </inkml:brush>
  </inkml:definitions>
  <inkml:trace contextRef="#ctx0" brushRef="#br0">39607 11915 16383 0 0,'0'7'0'0'0,"-3"14"0"0"0,-4 11 0 0 0,-5 8 0 0 0,-2 6 0 0 0,-1-2 0 0 0,0 0 0 0 0,2-1 0 0 0,2-3 0 0 0,-1 1 0 0 0,0 0 0 0 0,2 1 0 0 0,0-3 0 0 0,3-3 0 0 0,-1-5 0 0 0,1-6 0 0 0,2-6 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7"/>
    </inkml:context>
    <inkml:brush xml:id="br0">
      <inkml:brushProperty name="width" value="0.1" units="cm"/>
      <inkml:brushProperty name="height" value="0.1" units="cm"/>
      <inkml:brushProperty name="color" value="#E71224"/>
    </inkml:brush>
  </inkml:definitions>
  <inkml:trace contextRef="#ctx0" brushRef="#br0">45052 11968 16383 0 0,'0'2'0'0'0,"0"8"0"0"0,0 12 0 0 0,0 6 0 0 0,0 6 0 0 0,-3 2 0 0 0,0-1 0 0 0,0-1 0 0 0,-2-3 0 0 0,1 2 0 0 0,-3-1 0 0 0,1-1 0 0 0,1-1 0 0 0,2-4 0 0 0,-2-1 0 0 0,1-2 0 0 0,1-4 0 0 0,0-2 0 0 0,2 1 0 0 0,0 0 0 0 0,1-2 0 0 0,0 0 0 0 0,0-1 0 0 0,0-1 0 0 0,0-2 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8"/>
    </inkml:context>
    <inkml:brush xml:id="br0">
      <inkml:brushProperty name="width" value="0.1" units="cm"/>
      <inkml:brushProperty name="height" value="0.1" units="cm"/>
      <inkml:brushProperty name="color" value="#E71224"/>
    </inkml:brush>
  </inkml:definitions>
  <inkml:trace contextRef="#ctx0" brushRef="#br0">17845 11721 16383 0 0,'-5'5'0'0'0,"-11"3"0"0"0,-7 4 0 0 0,-2 1 0 0 0,1 1 0 0 0,-1-2 0 0 0,3-2 0 0 0,1-2 0 0 0,3-1 0 0 0,2-3 0 0 0,4 1 0 0 0,1 0 0 0 0,1 1 0 0 0,-1-1 0 0 0,-1 2 0 0 0,0-1 0 0 0,-1 1 0 0 0,0 0 0 0 0,-1-2 0 0 0,-2-2 0 0 0,-1 2 0 0 0,-2-1 0 0 0,-3-1 0 0 0,-2 2 0 0 0,-2-1 0 0 0,0 2 0 0 0,-2 0 0 0 0,0-1 0 0 0,3-2 0 0 0,2-1 0 0 0,4 2 0 0 0,2-1 0 0 0,1 0 0 0 0,2 2 0 0 0,1-1 0 0 0,-2 0 0 0 0,-2 1 0 0 0,1 0 0 0 0,0-1 0 0 0,1 1 0 0 0,1 0 0 0 0,-1-1 0 0 0,1-2 0 0 0,1 3 0 0 0,-1-1 0 0 0,0-1 0 0 0,1 2 0 0 0,-1-1 0 0 0,-2 0 0 0 0,-1-1 0 0 0,0 1 0 0 0,-1 2 0 0 0,-1 3 0 0 0,-1 0 0 0 0,1 0 0 0 0,-2 1 0 0 0,0 2 0 0 0,2 0 0 0 0,2-1 0 0 0,-1-1 0 0 0,-2 4 0 0 0,-3-2 0 0 0,-1 0 0 0 0,0 0 0 0 0,2-1 0 0 0,3-4 0 0 0,2-2 0 0 0,4 0 0 0 0,2 2 0 0 0,0 4 0 0 0,3 2 0 0 0,-1 0 0 0 0,2-1 0 0 0,2 1 0 0 0,2-1 0 0 0,1 1 0 0 0,1 1 0 0 0,1-1 0 0 0,1 1 0 0 0,-1 0 0 0 0,0-1 0 0 0,1 1 0 0 0,-1 0 0 0 0,0-3 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89"/>
    </inkml:context>
    <inkml:brush xml:id="br0">
      <inkml:brushProperty name="width" value="0.1" units="cm"/>
      <inkml:brushProperty name="height" value="0.1" units="cm"/>
      <inkml:brushProperty name="color" value="#E71224"/>
    </inkml:brush>
  </inkml:definitions>
  <inkml:trace contextRef="#ctx0" brushRef="#br0">32508 12563 16383 0 0,'3'0'0'0'0,"9"-7"0"0"0,11-7 0 0 0,7-6 0 0 0,4-1 0 0 0,4-3 0 0 0,-1-1 0 0 0,-2 1 0 0 0,0 2 0 0 0,-3 5 0 0 0,-5 6 0 0 0,-5 1 0 0 0,-3 4 0 0 0,-3-1 0 0 0,0 0 0 0 0,0 0 0 0 0,2-1 0 0 0,1 1 0 0 0,1 0 0 0 0,-1-2 0 0 0,0 1 0 0 0,-2-1 0 0 0,1-1 0 0 0,3 1 0 0 0,6 0 0 0 0,4-1 0 0 0,1-1 0 0 0,-3 2 0 0 0,2-1 0 0 0,-6-1 0 0 0,1 2 0 0 0,0 0 0 0 0,1-1 0 0 0,0-1 0 0 0,0-1 0 0 0,-2 2 0 0 0,-3 0 0 0 0,-3 1 0 0 0,-2 3 0 0 0,-4 0 0 0 0,-2 1 0 0 0,-1 1 0 0 0,3 1 0 0 0,2 0 0 0 0,0-1 0 0 0,0-1 0 0 0,0-1 0 0 0,0 2 0 0 0,-3-2 0 0 0,-1 1 0 0 0,-3-1 0 0 0,1 0 0 0 0,0-1 0 0 0,3-2 0 0 0,3 1 0 0 0,0 1 0 0 0,1 3 0 0 0,-1-1 0 0 0,0 0 0 0 0,-3 0 0 0 0,-1-1 0 0 0,-2-1 0 0 0,-1 1 0 0 0,1 1 0 0 0,-1 0 0 0 0,0-3 0 0 0,-1-1 0 0 0,1 0 0 0 0,1-1 0 0 0,-1 0 0 0 0,1 1 0 0 0,-2 2 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3-10T15:14:33.090"/>
    </inkml:context>
    <inkml:brush xml:id="br0">
      <inkml:brushProperty name="width" value="0.1" units="cm"/>
      <inkml:brushProperty name="height" value="0.1" units="cm"/>
      <inkml:brushProperty name="color" value="#E71224"/>
    </inkml:brush>
  </inkml:definitions>
  <inkml:trace contextRef="#ctx0" brushRef="#br0">39405 12550 16383 0 0,'0'2'0'0'0,"0"6"0"0"0,0 6 0 0 0,0 3 0 0 0,0 3 0 0 0,0 1 0 0 0,0-1 0 0 0,0-2 0 0 0,0-1 0 0 0,0-2 0 0 0,0-2 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09.757"/>
    </inkml:context>
    <inkml:brush xml:id="br0">
      <inkml:brushProperty name="width" value="0.035" units="cm"/>
      <inkml:brushProperty name="height" value="0.035" units="cm"/>
      <inkml:brushProperty name="color" value="#E71224"/>
    </inkml:brush>
  </inkml:definitions>
  <inkml:trace contextRef="#ctx0" brushRef="#br0">1 0 24575,'0'456'0,"11"-357"0,-10-41-1365,-1-31-5461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13.203"/>
    </inkml:context>
    <inkml:brush xml:id="br0">
      <inkml:brushProperty name="width" value="0.035" units="cm"/>
      <inkml:brushProperty name="height" value="0.035" units="cm"/>
      <inkml:brushProperty name="color" value="#E71224"/>
    </inkml:brush>
  </inkml:definitions>
  <inkml:trace contextRef="#ctx0" brushRef="#br0">1 3221 24575,'10'-20'0,"-8"14"0,1 0 0,-1 1 0,1-1 0,1 1 0,-1 0 0,1 0 0,0 1 0,7-8 0,8-8 0,0-2 0,-2 0 0,0-1 0,19-37 0,-23 39 0,99-177 0,-24 3 0,-3-32 0,-70 185 0,60-157 0,9 3 0,115-196 0,-156 318 0,-4-2 0,43-116 0,6-111 0,-77 248 0,-4 15 0,2 1 0,1 0 0,26-64 0,-30 89 0,-1-1 0,4-14 0,-5 14 0,0 1 0,9-19 0,7-11 0,18-56 0,-11 32 0,-16 41 0,9-31 0,7-41 0,-25 89-116,2-5-300,1-1-1,11-27 1,-11 34-6410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03.055"/>
    </inkml:context>
    <inkml:brush xml:id="br0">
      <inkml:brushProperty name="width" value="0.035" units="cm"/>
      <inkml:brushProperty name="height" value="0.035" units="cm"/>
      <inkml:brushProperty name="color" value="#E71224"/>
    </inkml:brush>
  </inkml:definitions>
  <inkml:trace contextRef="#ctx0" brushRef="#br0">11837 1 24575,'-2'12'0,"1"0"0,-2 0 0,0 0 0,0 0 0,-1 0 0,-1 0 0,-6 11 0,2-2 0,8-19 0,-1 1 0,1-1 0,-1 0 0,1 0 0,-1 0 0,0 0 0,0 0 0,0 0 0,0-1 0,0 1 0,-1-1 0,1 1 0,0-1 0,-1 0 0,1 0 0,-1 0 0,1 0 0,-4 1 0,-7 1 0,0 0 0,-19 1 0,11-2 0,-69 11 0,-160 1 0,-193-30 0,-181-5 0,552 20 0,-171-3 0,-102-2 0,-5538 6 0,5603-23 0,25-1 0,-323 22 0,-107-2 0,574 0 0,-422-9 0,477 13 0,0 3 0,1 2 0,-1 3 0,1 1 0,-96 32 0,-371 149 0,513-187 0,-25 9 0,28-11 0,-1 0 0,1 1 0,0 0 0,0 1 0,0-1 0,0 1 0,1 0 0,-1 0 0,1 1 0,0 0 0,-1 0 0,2 0 0,-9 9 0,-69 85 0,74-89-9,-1 0 0,1-1 0,-2 0 0,1-1 0,-1 0 0,-15 8 0,-4 3-1293,18-11-5524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04.454"/>
    </inkml:context>
    <inkml:brush xml:id="br0">
      <inkml:brushProperty name="width" value="0.035" units="cm"/>
      <inkml:brushProperty name="height" value="0.035" units="cm"/>
      <inkml:brushProperty name="color" value="#E71224"/>
    </inkml:brush>
  </inkml:definitions>
  <inkml:trace contextRef="#ctx0" brushRef="#br0">1 0 24575,'0'2'0,"0"5"0,2 5 0,0 4 0,3 4 0,1 2 0,3-1 0,1 1 0,1 0 0,3 0 0,0 0 0,1-1 0,-3-2 0,-1-5 0,-3-2 0,0-4 0,0-3 0,-1-2-8191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05.930"/>
    </inkml:context>
    <inkml:brush xml:id="br0">
      <inkml:brushProperty name="width" value="0.035" units="cm"/>
      <inkml:brushProperty name="height" value="0.035" units="cm"/>
      <inkml:brushProperty name="color" value="#E71224"/>
    </inkml:brush>
  </inkml:definitions>
  <inkml:trace contextRef="#ctx0" brushRef="#br0">1 1 24575,'0'7'0,"1"1"0,0 0 0,1 0 0,0-1 0,0 1 0,0-1 0,1 1 0,4 7 0,36 58 0,-21-37 0,-2-4 0,30 60 0,-43-78 0,-2 0 0,1 0 0,-2 0 0,5 30 0,3 36-1365,-11-69-5461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07.645"/>
    </inkml:context>
    <inkml:brush xml:id="br0">
      <inkml:brushProperty name="width" value="0.035" units="cm"/>
      <inkml:brushProperty name="height" value="0.035" units="cm"/>
      <inkml:brushProperty name="color" value="#E71224"/>
    </inkml:brush>
  </inkml:definitions>
  <inkml:trace contextRef="#ctx0" brushRef="#br0">0 0 24575,'0'7'0,"1"-1"0,0 1 0,0-1 0,1 0 0,-1 0 0,1 0 0,0 0 0,7 12 0,31 44 0,-30-47 0,0 0 0,12 24 0,-17-25 0,0 0 0,-1 1 0,3 19 0,5 17 0,17 20 0,-21-56-1365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21.173"/>
    </inkml:context>
    <inkml:brush xml:id="br0">
      <inkml:brushProperty name="width" value="0.35" units="cm"/>
      <inkml:brushProperty name="height" value="0.35" units="cm"/>
      <inkml:brushProperty name="color" value="#E71224"/>
    </inkml:brush>
  </inkml:definitions>
  <inkml:trace contextRef="#ctx0" brushRef="#br0">0 376 24575,'11'-9'0,"-1"0"0,0 0 0,-1-1 0,0 0 0,0 0 0,10-19 0,-8 13 0,1 1 0,15-17 0,-21 25 0,0 1 0,1-1 0,0 1 0,1 0 0,-1 0 0,1 1 0,0 0 0,0 1 0,1-1 0,-1 2 0,1-1 0,11-2 0,1 0 0,27-10 0,-34 10 0,0 1 0,0 0 0,0 2 0,30-5 0,4 3 0,-1-3 0,47-13 0,-73 16 0,-1 2 0,1 0 0,42 0 0,500 4 0,-544-3 0,0 0 0,0-1 0,-1 0 0,28-10 0,-24 6 0,0 2 0,32-5 0,86 5 0,-20 1 0,326-2 0,-265 8 0,2483-2 0,-2311 12 0,-275-10 0,135 22 0,-79-8 0,228 0 0,271-16 0,-433 11 0,-14 1 0,20 0 0,-122-11 0,126-3 0,-92-9 0,51-1 0,911 12 0,-935 7 0,-57-2 0,118 18 0,23 1 0,128 2 0,-290-19 0,1-3 0,0-3 0,128-14 0,-129 2 0,-29 5 0,55-3 0,109-3 0,-173 8 0,1 0 0,30-10 0,-30 6 0,54-6 0,53 11 0,-84 4 0,60-8 0,-57 2 0,-37 4 0,-1 0 0,0-2 0,0 0 0,-1-1 0,1 0 0,-1-2 0,21-9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22.824"/>
    </inkml:context>
    <inkml:brush xml:id="br0">
      <inkml:brushProperty name="width" value="0.35" units="cm"/>
      <inkml:brushProperty name="height" value="0.35" units="cm"/>
      <inkml:brushProperty name="color" value="#E71224"/>
    </inkml:brush>
  </inkml:definitions>
  <inkml:trace contextRef="#ctx0" brushRef="#br0">0 1 24575,'2'0'0,"-1"1"0,0-1 0,0 1 0,1 0 0,-1-1 0,0 1 0,0 0 0,0 0 0,0 0 0,0 0 0,0 0 0,0 0 0,0 0 0,0 0 0,0 0 0,0 1 0,-1-1 0,1 2 0,13 23 0,-6-3 153,9 34 1,-1 0-1826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24.269"/>
    </inkml:context>
    <inkml:brush xml:id="br0">
      <inkml:brushProperty name="width" value="0.35" units="cm"/>
      <inkml:brushProperty name="height" value="0.35" units="cm"/>
      <inkml:brushProperty name="color" value="#E71224"/>
    </inkml:brush>
  </inkml:definitions>
  <inkml:trace contextRef="#ctx0" brushRef="#br0">0 1 24575,'0'2'0,"2"5"0,3 2 0,0 3 0,1 1 0,0 1 0,1 2 0,-1-1 0,-1-1 0,-2 0 0,-1-1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25.475"/>
    </inkml:context>
    <inkml:brush xml:id="br0">
      <inkml:brushProperty name="width" value="0.35" units="cm"/>
      <inkml:brushProperty name="height" value="0.35" units="cm"/>
      <inkml:brushProperty name="color" value="#E71224"/>
    </inkml:brush>
  </inkml:definitions>
  <inkml:trace contextRef="#ctx0" brushRef="#br0">35 1 24575,'-2'31'0,"-10"58"0,2-22 0,-1-9-1365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26.744"/>
    </inkml:context>
    <inkml:brush xml:id="br0">
      <inkml:brushProperty name="width" value="0.35" units="cm"/>
      <inkml:brushProperty name="height" value="0.35" units="cm"/>
      <inkml:brushProperty name="color" value="#E71224"/>
    </inkml:brush>
  </inkml:definitions>
  <inkml:trace contextRef="#ctx0" brushRef="#br0">27 0 24575,'-1'6'0,"1"0"0,-1 0 0,-1 0 0,-2 9 0,-3 13 0,-1 45 0,4 0 0,6 80 0,0-40 0,-2 39-1365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03.740"/>
    </inkml:context>
    <inkml:brush xml:id="br0">
      <inkml:brushProperty name="width" value="0.05" units="cm"/>
      <inkml:brushProperty name="height" value="0.05" units="cm"/>
      <inkml:brushProperty name="color" value="#E71224"/>
    </inkml:brush>
  </inkml:definitions>
  <inkml:trace contextRef="#ctx0" brushRef="#br0">1 0 24575,'0'2'0,"0"7"0,0 9 0,0 6 0,0 5 0,0 1 0,0 2 0,0 1 0,0-1 0,0-2 0,0-2 0,0-4 0,0-4 0,0-5-8191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04.691"/>
    </inkml:context>
    <inkml:brush xml:id="br0">
      <inkml:brushProperty name="width" value="0.05" units="cm"/>
      <inkml:brushProperty name="height" value="0.05" units="cm"/>
      <inkml:brushProperty name="color" value="#E71224"/>
    </inkml:brush>
  </inkml:definitions>
  <inkml:trace contextRef="#ctx0" brushRef="#br0">12 1 24575,'-11'90'0,"16"127"336,1-29-2037,-6-172-5125</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05.520"/>
    </inkml:context>
    <inkml:brush xml:id="br0">
      <inkml:brushProperty name="width" value="0.05" units="cm"/>
      <inkml:brushProperty name="height" value="0.05" units="cm"/>
      <inkml:brushProperty name="color" value="#E71224"/>
    </inkml:brush>
  </inkml:definitions>
  <inkml:trace contextRef="#ctx0" brushRef="#br0">17 0 24575,'0'2'0,"0"7"0,0 9 0,0 8 0,0 8 0,0 5 0,0 8 0,0 5 0,0 2 0,0-1 0,-2-6 0,-1-7 0,1-8 0,0-8 0,-1-8 0,-1-6-8191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07.537"/>
    </inkml:context>
    <inkml:brush xml:id="br0">
      <inkml:brushProperty name="width" value="0.05" units="cm"/>
      <inkml:brushProperty name="height" value="0.05" units="cm"/>
      <inkml:brushProperty name="color" value="#E71224"/>
    </inkml:brush>
  </inkml:definitions>
  <inkml:trace contextRef="#ctx0" brushRef="#br0">15 0 24575,'-4'11'0,"1"1"0,1-1 0,-1 1 0,2-1 0,0 1 0,0 0 0,1 0 0,2 16 0,-1 4 0,0 169-1365,-1-191-5461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8:00.083"/>
    </inkml:context>
    <inkml:brush xml:id="br0">
      <inkml:brushProperty name="width" value="0.35" units="cm"/>
      <inkml:brushProperty name="height" value="0.35" units="cm"/>
      <inkml:brushProperty name="color" value="#E71224"/>
    </inkml:brush>
  </inkml:definitions>
  <inkml:trace contextRef="#ctx0" brushRef="#br0">0 357 24575,'1'1'0,"-1"-1"0,0 1 0,1-1 0,-1 0 0,0 1 0,1-1 0,-1 0 0,0 1 0,1-1 0,-1 0 0,1 0 0,-1 1 0,1-1 0,-1 0 0,0 0 0,1 0 0,-1 0 0,1 1 0,-1-1 0,1 0 0,-1 0 0,1 0 0,-1 0 0,1 0 0,-1 0 0,2-1 0,16 1 0,-16 0 0,14-2 0,0-1 0,-1 0 0,1-1 0,25-11 0,-20 7 0,33-7 0,-28 10 0,0 0 0,-1-2 0,0-1 0,0-1 0,-1-1 0,0-1 0,31-20 0,-33 19 0,11-10 0,-17 9 0,0 2 0,1 0 0,32-16 0,19-12 0,-38 19-341,2 2 0,0 1-1,48-18 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40.717"/>
    </inkml:context>
    <inkml:brush xml:id="br0">
      <inkml:brushProperty name="width" value="0.35" units="cm"/>
      <inkml:brushProperty name="height" value="0.35" units="cm"/>
      <inkml:brushProperty name="color" value="#E71224"/>
    </inkml:brush>
  </inkml:definitions>
  <inkml:trace contextRef="#ctx0" brushRef="#br0">12 1 24575,'0'2'0,"0"2"0,0 3 0,0 3 0,0 0 0,-2 2 0,0 0 0,-1 0 0,1 0 0,1 0 0,0 0 0,0 0 0,1 0 0,0-1 0,0 1 0,0 0 0,0-1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41.640"/>
    </inkml:context>
    <inkml:brush xml:id="br0">
      <inkml:brushProperty name="width" value="0.35" units="cm"/>
      <inkml:brushProperty name="height" value="0.35" units="cm"/>
      <inkml:brushProperty name="color" value="#E71224"/>
    </inkml:brush>
  </inkml:definitions>
  <inkml:trace contextRef="#ctx0" brushRef="#br0">3 1 24575,'-1'49'0,"-1"-24"0,2 0 0,1 0 0,1 0 0,7 36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43.562"/>
    </inkml:context>
    <inkml:brush xml:id="br0">
      <inkml:brushProperty name="width" value="0.35" units="cm"/>
      <inkml:brushProperty name="height" value="0.35" units="cm"/>
      <inkml:brushProperty name="color" value="#E71224"/>
    </inkml:brush>
  </inkml:definitions>
  <inkml:trace contextRef="#ctx0" brushRef="#br0">8 1 24575,'-1'34'0,"0"-20"0,1 1 0,0-1 0,1 1 0,0-1 0,1 0 0,1 1 0,7 21 0,-4-17 0,-2 0 0,6 38 0,-14-86 0,-2-1 0,-14-41 0,19 68 0,-1-8 0,0 0 0,0 0 0,1 0 0,1-14 0,-2-20 0,0 27-1365</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44.939"/>
    </inkml:context>
    <inkml:brush xml:id="br0">
      <inkml:brushProperty name="width" value="0.35" units="cm"/>
      <inkml:brushProperty name="height" value="0.35" units="cm"/>
      <inkml:brushProperty name="color" value="#E71224"/>
    </inkml:brush>
  </inkml:definitions>
  <inkml:trace contextRef="#ctx0" brushRef="#br0">1 0 24575,'3'5'0,"0"0"0,0 0 0,0 0 0,0 0 0,-1 1 0,0-1 0,2 12 0,2 0 0,1 4 0,0 0 0,-2 0 0,0 0 0,2 37 0,-2-32 0,-5-24 0,0-1 0,0 1 0,0-1 0,1 0 0,-1 1 0,1-1 0,-1 0 0,1 0 0,-1 1 0,1-1 0,0 0 0,-1 0 0,1 0 0,0 0 0,1 2 0,-1-4 0,0 0 0,-1 0 0,1 1 0,-1-1 0,1 0 0,-1 0 0,0 0 0,1 0 0,-1 0 0,0 0 0,0 0 0,0 0 0,1 1 0,-1-1 0,0 0 0,-1-2 0,2 1 0,1-34-682,-4-73-1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46.782"/>
    </inkml:context>
    <inkml:brush xml:id="br0">
      <inkml:brushProperty name="width" value="0.35" units="cm"/>
      <inkml:brushProperty name="height" value="0.35" units="cm"/>
      <inkml:brushProperty name="color" value="#E71224"/>
    </inkml:brush>
  </inkml:definitions>
  <inkml:trace contextRef="#ctx0" brushRef="#br0">0 1 24575,'2'23'0,"0"0"0,1-1 0,2 1 0,7 25 0,3 11 0,-11-31 0,2 32 0,-5-42 0,1 0 0,0 0 0,1 0 0,1-1 0,10 28 0,-8-29 68,-1 0 1,0 0-1,-1 1 0,3 32 0,-3 67-1666,-4-112 1490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56.370"/>
    </inkml:context>
    <inkml:brush xml:id="br0">
      <inkml:brushProperty name="width" value="0.05" units="cm"/>
      <inkml:brushProperty name="height" value="0.05" units="cm"/>
      <inkml:brushProperty name="color" value="#E71224"/>
    </inkml:brush>
  </inkml:definitions>
  <inkml:trace contextRef="#ctx0" brushRef="#br0">0 0 24575,'2'125'0,"27"188"0,33 177 0,-20-158 0,-32-266 0,2-1 0,3-1 0,4-1 0,1-1 0,45 92 0,-37-90 0,-15-29 0,3-1 0,1 0 0,29 42 0,-11-19 0,-26-41 0,0-1 0,1 0 0,13 16 0,62 76 0,-71-89 0,58 64 142,-40-48-1649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58.086"/>
    </inkml:context>
    <inkml:brush xml:id="br0">
      <inkml:brushProperty name="width" value="0.05" units="cm"/>
      <inkml:brushProperty name="height" value="0.05" units="cm"/>
      <inkml:brushProperty name="color" value="#E71224"/>
    </inkml:brush>
  </inkml:definitions>
  <inkml:trace contextRef="#ctx0" brushRef="#br0">0 1 24575,'3'128'0,"6"1"0,34 175 0,-9-101 0,11 51 0,-27-177 0,46 115 0,47 68 0,-2-51 0,-62-130 0,18 32 0,84 157 0,-134-243 0,34 42 0,13 2 0,-38-48 0,-18-16 0,0-1 0,-1 1 0,1 1 0,-1-1 0,0 1 0,6 10 0,1-1-1365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6:59.980"/>
    </inkml:context>
    <inkml:brush xml:id="br0">
      <inkml:brushProperty name="width" value="0.05" units="cm"/>
      <inkml:brushProperty name="height" value="0.05" units="cm"/>
      <inkml:brushProperty name="color" value="#E71224"/>
    </inkml:brush>
  </inkml:definitions>
  <inkml:trace contextRef="#ctx0" brushRef="#br0">61 1 24575,'-9'25'0,"1"27"0,2-1 0,2 1 0,6 81 0,-1-54 0,-8 212 0,2-140 0,-6 4 0,-1 19 0,11-94 0,5 166 0,0-214 0,2-1 0,1 0 0,1 0 0,2-1 0,13 30 0,-4-22 0,35 53 0,-34-59 0,0 1 0,19 48 0,-36-74 0,11 30 0,1-1 0,2 0 0,39 61 0,9 4 0,-9-42 0,-27-28-1365,-20-23-5461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12.583"/>
    </inkml:context>
    <inkml:brush xml:id="br0">
      <inkml:brushProperty name="width" value="0.35" units="cm"/>
      <inkml:brushProperty name="height" value="0.35" units="cm"/>
      <inkml:brushProperty name="color" value="#E71224"/>
    </inkml:brush>
  </inkml:definitions>
  <inkml:trace contextRef="#ctx0" brushRef="#br0">1 0 24575,'0'2'0,"0"3"0,0 2 0,0 4 0,0 2 0,0 3 0,0 3 0,0 2 0,0-1 0,0 0 0,0 2 0,0-3 0,0-1 0,0-2 0,0-2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13.441"/>
    </inkml:context>
    <inkml:brush xml:id="br0">
      <inkml:brushProperty name="width" value="0.35" units="cm"/>
      <inkml:brushProperty name="height" value="0.35" units="cm"/>
      <inkml:brushProperty name="color" value="#E71224"/>
    </inkml:brush>
  </inkml:definitions>
  <inkml:trace contextRef="#ctx0" brushRef="#br0">9 0 24575,'-2'0'0,"-1"2"0,1 5 0,0 6 0,3 12 0,0 13 0,1 7 0,0 4 0,1 1 0,1-3 0,-1-2 0,0-7 0,-2-6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14.698"/>
    </inkml:context>
    <inkml:brush xml:id="br0">
      <inkml:brushProperty name="width" value="0.35" units="cm"/>
      <inkml:brushProperty name="height" value="0.35" units="cm"/>
      <inkml:brushProperty name="color" value="#E71224"/>
    </inkml:brush>
  </inkml:definitions>
  <inkml:trace contextRef="#ctx0" brushRef="#br0">0 1 24575,'1'8'0,"0"0"0,0 0 0,1 0 0,3 10 0,3 16 0,2 36 0,27 96 0,-29-125-1365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7:15.761"/>
    </inkml:context>
    <inkml:brush xml:id="br0">
      <inkml:brushProperty name="width" value="0.35" units="cm"/>
      <inkml:brushProperty name="height" value="0.35" units="cm"/>
      <inkml:brushProperty name="color" value="#E71224"/>
    </inkml:brush>
  </inkml:definitions>
  <inkml:trace contextRef="#ctx0" brushRef="#br0">0 1 24575,'0'6'0,"0"6"0,0 6 0,0 5 0,0 6 0,0 4 0,0 3 0,0-2 0,0 1 0,0-3 0,0-3 0,0-1 0,0-5 0,0-3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8:06.476"/>
    </inkml:context>
    <inkml:brush xml:id="br0">
      <inkml:brushProperty name="width" value="0.35" units="cm"/>
      <inkml:brushProperty name="height" value="0.35" units="cm"/>
      <inkml:brushProperty name="color" value="#E71224"/>
    </inkml:brush>
  </inkml:definitions>
  <inkml:trace contextRef="#ctx0" brushRef="#br0">13376 747 24575,'-649'0'0,"400"-21"0,184 14 0,-110-11 0,139 14 0,-43-11 0,-4-1 0,-8 2 0,-106-13 0,-96-7 0,-72-7 0,65 14 0,140 7 0,-40-3 0,11 12 0,-152-3 0,-127-25 0,440 36 0,-71-16 0,62 11 0,-58-5 0,-228-10 0,256 19 0,-182-3 0,-249-22 0,248 10 0,52-3 0,64 5 0,-251-15 0,-46 21 0,24 2 0,57-30 0,98 11 0,-29-8 0,-171-12 0,196 34 0,-402-9 0,285 17 0,-136 1 0,403 12 0,-120 23 0,63-6 0,-25 4 0,-120 12 0,-18-28 0,147-1 0,-62 0 0,-377-11 0,598-1 0,-1-1 0,1-1 0,-30-9 0,30 7 0,1 1 0,-1 0 0,-36-1 0,31 4 0,-1-1 0,1-2 0,-34-9 0,-21-3 0,6 2 0,-21-2 0,-19 13-279,90 3-807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8:07.411"/>
    </inkml:context>
    <inkml:brush xml:id="br0">
      <inkml:brushProperty name="width" value="0.35" units="cm"/>
      <inkml:brushProperty name="height" value="0.35" units="cm"/>
      <inkml:brushProperty name="color" value="#E71224"/>
    </inkml:brush>
  </inkml:definitions>
  <inkml:trace contextRef="#ctx0" brushRef="#br0">0 417 24575,'0'-416'-1365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8:08.681"/>
    </inkml:context>
    <inkml:brush xml:id="br0">
      <inkml:brushProperty name="width" value="0.35" units="cm"/>
      <inkml:brushProperty name="height" value="0.35" units="cm"/>
      <inkml:brushProperty name="color" value="#E71224"/>
    </inkml:brush>
  </inkml:definitions>
  <inkml:trace contextRef="#ctx0" brushRef="#br0">146 791 24575,'-1'-1'0,"0"1"0,0-1 0,1 0 0,-1 1 0,0-1 0,1 0 0,-1 0 0,1 1 0,-1-1 0,1 0 0,-1 0 0,1 0 0,0 0 0,-1 0 0,1 0 0,0 0 0,0 1 0,-1-1 0,1 0 0,0 0 0,0 0 0,0 0 0,0 0 0,1-2 0,-2 0 0,-5-86 0,1 20 0,-25-130 0,4 62 0,15 73 0,6 41 0,-14-37 0,10 36 0,-6-30 0,6 9-1365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0T11:18:09.634"/>
    </inkml:context>
    <inkml:brush xml:id="br0">
      <inkml:brushProperty name="width" value="0.35" units="cm"/>
      <inkml:brushProperty name="height" value="0.35" units="cm"/>
      <inkml:brushProperty name="color" value="#E71224"/>
    </inkml:brush>
  </inkml:definitions>
  <inkml:trace contextRef="#ctx0" brushRef="#br0">36 352 24575,'0'-27'0,"1"2"0,-1 1 0,-1-1 0,-1 1 0,-1 0 0,-10-35 0,8 41-195,1 1 0,1-1 0,0 0 0,1 0 0,1 0 0,1-19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2T09:29:26.700"/>
    </inkml:context>
    <inkml:brush xml:id="br0">
      <inkml:brushProperty name="width" value="0.035" units="cm"/>
      <inkml:brushProperty name="height" value="0.035" units="cm"/>
      <inkml:brushProperty name="color" value="#E71224"/>
    </inkml:brush>
  </inkml:definitions>
  <inkml:trace contextRef="#ctx0" brushRef="#br0">85 0 24575,'-1'17'0,"0"0"0,-9 33 0,-2 16 0,10-31 0,2-24 0,-1 1 0,0 0 0,0 0 0,-2-1 0,1 1 0,-1-1 0,-1 1 0,0-1 0,-9 19 0,8-21 0,1 0 0,0 0 0,1 0 0,0 0 0,1 1 0,0-1 0,0 1 0,0 14 0,3 83 0,2-53 0,28 286 0,-13-196 0,16 183 0,-25-272 0,2 0 0,22 66 0,-12-50 0,-7-30 0,2 0 0,28 53 0,9 21 0,-36-80 0,31 50 0,-25-46 0,-1-1 0,1 0 0,2-1 0,59 65 0,-52-68 0,-18-18 0,0-1 0,1-1 0,1 0 0,21 14 0,-28-21 0,0-1 0,-1 2 0,0-1 0,9 12 0,29 24 0,86 64-1365,-119-97-5461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2T09:29:32.239"/>
    </inkml:context>
    <inkml:brush xml:id="br0">
      <inkml:brushProperty name="width" value="0.035" units="cm"/>
      <inkml:brushProperty name="height" value="0.035" units="cm"/>
      <inkml:brushProperty name="color" value="#E71224"/>
    </inkml:brush>
  </inkml:definitions>
  <inkml:trace contextRef="#ctx0" brushRef="#br0">219 1111 24575,'-3'0'0,"-1"-1"0,1 0 0,-1 0 0,1 0 0,-1-1 0,1 1 0,-1-1 0,1 1 0,0-1 0,0 0 0,0-1 0,0 1 0,1 0 0,-1-1 0,0 0 0,1 1 0,0-1 0,0 0 0,0 0 0,0-1 0,0 1 0,0 0 0,-1-5 0,-6-13 0,1 0 0,-9-34 0,14 44 0,-4-11 0,1 0 0,1 0 0,0 0 0,2 0 0,1-1 0,0 1 0,2-1 0,1 1 0,0-1 0,8-32 0,15-41 0,58-198 0,-74 266 0,-2 0 0,-1-1 0,3-37 0,5-36 0,-13 100 0,0 1 0,0 0 0,1-1 0,-1 1 0,0 0 0,0-1 0,1 1 0,-1 0 0,1 0 0,-1-1 0,1 1 0,-1 0 0,1 0 0,0 0 0,0 0 0,0 0 0,-1 0 0,3-2 0,-2 3 0,0 1 0,-1-1 0,1 1 0,0 0 0,-1-1 0,1 1 0,-1 0 0,1-1 0,-1 1 0,1 0 0,-1-1 0,1 1 0,-1 0 0,0 0 0,0 0 0,1-1 0,-1 1 0,0 0 0,0 0 0,0 1 0,10 56 0,-4 36 0,-11 157 0,-1-217 0,-1 1 0,-21 61 0,5-23 0,10-32 0,-1 0 0,-2-1 0,-30 55 0,28-59 0,-18 54 0,10-23 0,26-65 0,0-1 0,-1 0 0,1 0 0,-1 1 0,1-1 0,-1 0 0,0 0 0,1 0 0,-1 0 0,0 0 0,0 0 0,0 0 0,0 0 0,0 0 0,0 0 0,0 0 0,-1 0 0,1-1 0,1 0 0,-1 0 0,1 0 0,-1 0 0,1 0 0,0-1 0,-1 1 0,1 0 0,-1 0 0,1-1 0,-1 1 0,1 0 0,0-1 0,-1 1 0,1 0 0,0-1 0,-1 1 0,1 0 0,0-1 0,-1 1 0,1-1 0,0 1 0,0-1 0,0 1 0,-1-1 0,1 1 0,0-1 0,0 0 0,-8-49 0,10 26 0,0 1 0,2-1 0,1 1 0,0 0 0,2 0 0,1 0 0,19-38 0,-1-3 0,-16 33 0,-1 0 0,-2-1 0,4-32 0,-2 7 0,-9 57 0,0-1 0,0 1 0,0 0 0,0-1 0,0 1 0,0 0 0,0-1 0,0 1 0,0 0 0,0-1 0,0 1 0,0 0 0,0-1 0,0 1 0,0 0 0,0-1 0,0 1 0,0 0 0,1-1 0,-1 1 0,0 0 0,0-1 0,0 1 0,1 0 0,-1 0 0,0-1 0,0 1 0,1 0 0,-1 0 0,0 0 0,1-1 0,-1 1 0,0 0 0,1 0 0,-1 0 0,0 0 0,1 0 0,-1 0 0,0-1 0,1 1 0,-1 0 0,0 0 0,1 0 0,-1 0 0,1 0 0,12 17 0,8 30 0,-11-8 0,-1 1 0,-2 0 0,-1 0 0,-3 0 0,-2 68 0,2 15 0,15-14 0,-20-97 0,-4-18 0,-6-21 0,-5-36 0,2-1 0,-8-96 0,23 188 0,-1 0 0,-9 53 0,-4 32 0,14-106 0,-1 0 0,0 0 0,0 0 0,-1 0 0,-4 13 0,6-19 0,0 0 0,-1 0 0,1 0 0,-1-1 0,1 1 0,-1 0 0,1 0 0,-1 0 0,0 0 0,1-1 0,-1 1 0,0 0 0,0-1 0,1 1 0,-1 0 0,0-1 0,0 1 0,0-1 0,0 1 0,0-1 0,0 0 0,0 1 0,0-1 0,0 0 0,0 0 0,0 1 0,0-1 0,0 0 0,0 0 0,0 0 0,0 0 0,0 0 0,0-1 0,0 1 0,0 0 0,0 0 0,0-1 0,0 1 0,0-1 0,1 1 0,-1-1 0,0 1 0,0-1 0,0 1 0,0-1 0,1 0 0,-1 1 0,0-1 0,0 0 0,1 0 0,-1 0 0,-5-5 0,1 1 0,1-1 0,-1 0 0,1 0 0,0-1 0,0 1 0,1-1 0,0 0 0,0 0 0,-3-10 0,-15-83 0,10 45 0,8 155 0,2-42 0,0-38 0,0 1 0,1-1 0,1 0 0,1 1 0,1-1 0,1 0 0,1 0 0,0 0 0,10 23 0,24 39 0,27 49 0,-44-88 0,-1 2 0,27 87 0,-38-98 0,0 0 0,-3 1 0,-1 0 0,-1 0 0,-1 58 0,-3-83 10,0-1 0,1 1 0,0-1 0,1 0-1,0 1 1,0-1 0,1-1 0,0 1 0,1 0 0,0-1-1,0 0 1,8 9 0,-4-5-309,-1 0 1,-1 1-1,0 0 1,7 20-1,-6-7-6527</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2T09:29:36.608"/>
    </inkml:context>
    <inkml:brush xml:id="br0">
      <inkml:brushProperty name="width" value="0.035" units="cm"/>
      <inkml:brushProperty name="height" value="0.035" units="cm"/>
      <inkml:brushProperty name="color" value="#E71224"/>
    </inkml:brush>
  </inkml:definitions>
  <inkml:trace contextRef="#ctx0" brushRef="#br0">109 712 24575,'-1'95'0,"3"106"0,19-110 0,-84-385 0,63 291 0,-8-36 0,7 30 0,7 27 0,5 18 0,48 183 0,-44-168 0,-10-44 0,-2-18 0,-3-17 0,-5-21 0,-12-205 0,20 230 0,4 37 0,8 43 0,-14-53 0,10 57 0,-3 0 0,1 82 0,-7-101 0,-8-108 0,-18-83 0,39 277 0,-4 1 0,-8 144 0,-4-311 0,-12-76 0,0-9 0,11-229 0,3 181 0,-1 169 0,0-1 0,0 1 0,0 0 0,0 0 0,-1-1 0,1 1 0,-1 0 0,0 0 0,0 0 0,0 0 0,0 0 0,-1 0 0,1 0 0,-1 0 0,0 0 0,0 1 0,0-1 0,-2-2 0,2 4 0,0 0 0,0 1 0,0-1 0,0 0 0,0 1 0,0-1 0,0 1 0,0-1 0,0 1 0,0 0 0,0 0 0,0 0 0,0 0 0,0 1 0,0-1 0,0 0 0,0 1 0,0-1 0,0 1 0,0 0 0,1 0 0,-1-1 0,0 1 0,0 0 0,1 1 0,-1-1 0,0 0 0,1 0 0,-1 1 0,-1 1 0,-5 4 0,0 0 0,1 0 0,0 1 0,0 0 0,0 0 0,1 1 0,1 0 0,-1 0 0,1 0 0,-6 17 0,11-26 0,0 0 0,0 0 0,0 0 0,0 0 0,0 0 0,0-1 0,-1 1 0,1 0 0,0 0 0,0 0 0,0 0 0,0 0 0,0 0 0,0 0 0,0 0 0,-1 0 0,1 0 0,0 0 0,0 0 0,0 0 0,0 0 0,0 0 0,0 0 0,0 1 0,0-1 0,-1 0 0,1 0 0,0 0 0,0 0 0,0 0 0,0 0 0,0 0 0,0 0 0,0 0 0,0 0 0,0 0 0,0 0 0,0 0 0,0 1 0,-1-1 0,1-21 0,5-31 0,3 23 0,20-49 0,-2 9 0,17-38 0,-26 69 0,16-53 0,11-54-1365,-37 116-5461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2CD7F507-1D01-4514-B77C-1B3026338879}" type="datetimeFigureOut">
              <a:rPr lang="en-GB" smtClean="0"/>
              <a:t>08/09/2026</a:t>
            </a:fld>
            <a:endParaRPr lang="en-GB"/>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F05096E-C6B4-42A5-B3A7-2307796E33CA}" type="slidenum">
              <a:rPr lang="en-GB" smtClean="0"/>
              <a:t>‹#›</a:t>
            </a:fld>
            <a:endParaRPr lang="en-GB"/>
          </a:p>
        </p:txBody>
      </p:sp>
    </p:spTree>
    <p:extLst>
      <p:ext uri="{BB962C8B-B14F-4D97-AF65-F5344CB8AC3E}">
        <p14:creationId xmlns:p14="http://schemas.microsoft.com/office/powerpoint/2010/main" val="3939224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F05096E-C6B4-42A5-B3A7-2307796E33CA}" type="slidenum">
              <a:rPr lang="en-GB" smtClean="0"/>
              <a:t>1</a:t>
            </a:fld>
            <a:endParaRPr lang="en-GB"/>
          </a:p>
        </p:txBody>
      </p:sp>
    </p:spTree>
    <p:extLst>
      <p:ext uri="{BB962C8B-B14F-4D97-AF65-F5344CB8AC3E}">
        <p14:creationId xmlns:p14="http://schemas.microsoft.com/office/powerpoint/2010/main" val="260925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05096E-C6B4-42A5-B3A7-2307796E33CA}" type="slidenum">
              <a:rPr lang="en-GB" smtClean="0"/>
              <a:t>7</a:t>
            </a:fld>
            <a:endParaRPr lang="en-GB"/>
          </a:p>
        </p:txBody>
      </p:sp>
    </p:spTree>
    <p:extLst>
      <p:ext uri="{BB962C8B-B14F-4D97-AF65-F5344CB8AC3E}">
        <p14:creationId xmlns:p14="http://schemas.microsoft.com/office/powerpoint/2010/main" val="3948417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435E641-F258-4407-938F-E3ED99C5D6BB}" type="slidenum">
              <a:rPr lang="en-GB" smtClean="0"/>
              <a:t>8</a:t>
            </a:fld>
            <a:endParaRPr lang="en-GB"/>
          </a:p>
        </p:txBody>
      </p:sp>
    </p:spTree>
    <p:extLst>
      <p:ext uri="{BB962C8B-B14F-4D97-AF65-F5344CB8AC3E}">
        <p14:creationId xmlns:p14="http://schemas.microsoft.com/office/powerpoint/2010/main" val="1332722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05096E-C6B4-42A5-B3A7-2307796E33CA}" type="slidenum">
              <a:rPr lang="en-GB" smtClean="0"/>
              <a:t>24</a:t>
            </a:fld>
            <a:endParaRPr lang="en-GB"/>
          </a:p>
        </p:txBody>
      </p:sp>
    </p:spTree>
    <p:extLst>
      <p:ext uri="{BB962C8B-B14F-4D97-AF65-F5344CB8AC3E}">
        <p14:creationId xmlns:p14="http://schemas.microsoft.com/office/powerpoint/2010/main" val="18032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9/8/2026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33014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9/8/2026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72815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9/8/2026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30058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9/8/2026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749816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9/8/2026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1620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9/8/2026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35884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9/8/2026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7079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9/8/2026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61139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9/8/2026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85095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9/8/2026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47969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9/8/2026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2033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9/8/2026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283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5" r:id="rId6"/>
    <p:sldLayoutId id="2147483751" r:id="rId7"/>
    <p:sldLayoutId id="2147483752" r:id="rId8"/>
    <p:sldLayoutId id="2147483753" r:id="rId9"/>
    <p:sldLayoutId id="2147483754" r:id="rId10"/>
    <p:sldLayoutId id="2147483756"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encrypted-tbn0.gstatic.com/images?q=tbn:ANd9GcS4pwdnDZbMVNxMjEf3eUtaXUPJAlsSBIucqw&amp;s" TargetMode="External"/><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hyperlink" Target="https://www.nrhosting.com/wp-content/uploads/2021/01/Information-Technology-868x490.jpg.webp" TargetMode="Externa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3" Type="http://schemas.openxmlformats.org/officeDocument/2006/relationships/customXml" Target="../ink/ink1.xml"/><Relationship Id="rId18" Type="http://schemas.openxmlformats.org/officeDocument/2006/relationships/image" Target="../media/image22.png"/><Relationship Id="rId26" Type="http://schemas.openxmlformats.org/officeDocument/2006/relationships/image" Target="../media/image26.png"/><Relationship Id="rId39" Type="http://schemas.openxmlformats.org/officeDocument/2006/relationships/customXml" Target="../ink/ink14.xml"/><Relationship Id="rId21" Type="http://schemas.openxmlformats.org/officeDocument/2006/relationships/customXml" Target="../ink/ink5.xml"/><Relationship Id="rId34" Type="http://schemas.openxmlformats.org/officeDocument/2006/relationships/image" Target="../media/image30.png"/><Relationship Id="rId42"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image" Target="../media/image9.png"/><Relationship Id="rId16" Type="http://schemas.openxmlformats.org/officeDocument/2006/relationships/image" Target="../media/image21.png"/><Relationship Id="rId29" Type="http://schemas.openxmlformats.org/officeDocument/2006/relationships/customXml" Target="../ink/ink9.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25.png"/><Relationship Id="rId32" Type="http://schemas.openxmlformats.org/officeDocument/2006/relationships/image" Target="../media/image29.png"/><Relationship Id="rId37" Type="http://schemas.openxmlformats.org/officeDocument/2006/relationships/customXml" Target="../ink/ink13.xml"/><Relationship Id="rId40" Type="http://schemas.openxmlformats.org/officeDocument/2006/relationships/image" Target="../media/image33.png"/><Relationship Id="rId45" Type="http://schemas.openxmlformats.org/officeDocument/2006/relationships/customXml" Target="../ink/ink17.xml"/><Relationship Id="rId5" Type="http://schemas.openxmlformats.org/officeDocument/2006/relationships/image" Target="../media/image12.png"/><Relationship Id="rId15" Type="http://schemas.openxmlformats.org/officeDocument/2006/relationships/customXml" Target="../ink/ink2.xml"/><Relationship Id="rId23" Type="http://schemas.openxmlformats.org/officeDocument/2006/relationships/customXml" Target="../ink/ink6.xml"/><Relationship Id="rId28" Type="http://schemas.openxmlformats.org/officeDocument/2006/relationships/image" Target="../media/image27.png"/><Relationship Id="rId36" Type="http://schemas.openxmlformats.org/officeDocument/2006/relationships/image" Target="../media/image31.png"/><Relationship Id="rId10" Type="http://schemas.openxmlformats.org/officeDocument/2006/relationships/image" Target="../media/image17.png"/><Relationship Id="rId19" Type="http://schemas.openxmlformats.org/officeDocument/2006/relationships/customXml" Target="../ink/ink4.xml"/><Relationship Id="rId31" Type="http://schemas.openxmlformats.org/officeDocument/2006/relationships/customXml" Target="../ink/ink10.xml"/><Relationship Id="rId44" Type="http://schemas.openxmlformats.org/officeDocument/2006/relationships/image" Target="../media/image35.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 Id="rId22" Type="http://schemas.openxmlformats.org/officeDocument/2006/relationships/image" Target="../media/image24.png"/><Relationship Id="rId27" Type="http://schemas.openxmlformats.org/officeDocument/2006/relationships/customXml" Target="../ink/ink8.xml"/><Relationship Id="rId30" Type="http://schemas.openxmlformats.org/officeDocument/2006/relationships/image" Target="../media/image28.png"/><Relationship Id="rId35" Type="http://schemas.openxmlformats.org/officeDocument/2006/relationships/customXml" Target="../ink/ink12.xml"/><Relationship Id="rId43" Type="http://schemas.openxmlformats.org/officeDocument/2006/relationships/customXml" Target="../ink/ink16.xml"/><Relationship Id="rId8" Type="http://schemas.openxmlformats.org/officeDocument/2006/relationships/image" Target="../media/image15.png"/><Relationship Id="rId3" Type="http://schemas.openxmlformats.org/officeDocument/2006/relationships/image" Target="../media/image10.png"/><Relationship Id="rId12" Type="http://schemas.openxmlformats.org/officeDocument/2006/relationships/image" Target="../media/image19.png"/><Relationship Id="rId17" Type="http://schemas.openxmlformats.org/officeDocument/2006/relationships/customXml" Target="../ink/ink3.xml"/><Relationship Id="rId25" Type="http://schemas.openxmlformats.org/officeDocument/2006/relationships/customXml" Target="../ink/ink7.xml"/><Relationship Id="rId33" Type="http://schemas.openxmlformats.org/officeDocument/2006/relationships/customXml" Target="../ink/ink11.xml"/><Relationship Id="rId38" Type="http://schemas.openxmlformats.org/officeDocument/2006/relationships/image" Target="../media/image32.png"/><Relationship Id="rId46" Type="http://schemas.openxmlformats.org/officeDocument/2006/relationships/image" Target="../media/image36.png"/><Relationship Id="rId20" Type="http://schemas.openxmlformats.org/officeDocument/2006/relationships/image" Target="../media/image23.png"/><Relationship Id="rId41" Type="http://schemas.openxmlformats.org/officeDocument/2006/relationships/customXml" Target="../ink/ink15.xml"/></Relationships>
</file>

<file path=ppt/slides/_rels/slide10.xml.rels><?xml version="1.0" encoding="UTF-8" standalone="yes"?>
<Relationships xmlns="http://schemas.openxmlformats.org/package/2006/relationships"><Relationship Id="rId26" Type="http://schemas.openxmlformats.org/officeDocument/2006/relationships/customXml" Target="../ink/ink23.xml"/><Relationship Id="rId21" Type="http://schemas.openxmlformats.org/officeDocument/2006/relationships/image" Target="../media/image43.png"/><Relationship Id="rId42" Type="http://schemas.openxmlformats.org/officeDocument/2006/relationships/customXml" Target="../ink/ink31.xml"/><Relationship Id="rId47" Type="http://schemas.openxmlformats.org/officeDocument/2006/relationships/image" Target="../media/image56.png"/><Relationship Id="rId63" Type="http://schemas.openxmlformats.org/officeDocument/2006/relationships/image" Target="../media/image64.png"/><Relationship Id="rId68" Type="http://schemas.openxmlformats.org/officeDocument/2006/relationships/customXml" Target="../ink/ink44.xml"/><Relationship Id="rId84" Type="http://schemas.openxmlformats.org/officeDocument/2006/relationships/customXml" Target="../ink/ink52.xml"/><Relationship Id="rId16" Type="http://schemas.openxmlformats.org/officeDocument/2006/relationships/customXml" Target="../ink/ink18.xml"/><Relationship Id="rId11" Type="http://schemas.openxmlformats.org/officeDocument/2006/relationships/image" Target="../media/image19.png"/><Relationship Id="rId32" Type="http://schemas.openxmlformats.org/officeDocument/2006/relationships/customXml" Target="../ink/ink26.xml"/><Relationship Id="rId37" Type="http://schemas.openxmlformats.org/officeDocument/2006/relationships/image" Target="../media/image51.png"/><Relationship Id="rId53" Type="http://schemas.openxmlformats.org/officeDocument/2006/relationships/image" Target="../media/image59.png"/><Relationship Id="rId58" Type="http://schemas.openxmlformats.org/officeDocument/2006/relationships/customXml" Target="../ink/ink39.xml"/><Relationship Id="rId74" Type="http://schemas.openxmlformats.org/officeDocument/2006/relationships/customXml" Target="../ink/ink47.xml"/><Relationship Id="rId79" Type="http://schemas.openxmlformats.org/officeDocument/2006/relationships/image" Target="../media/image72.png"/><Relationship Id="rId5" Type="http://schemas.openxmlformats.org/officeDocument/2006/relationships/image" Target="../media/image13.png"/><Relationship Id="rId19" Type="http://schemas.openxmlformats.org/officeDocument/2006/relationships/image" Target="../media/image42.png"/><Relationship Id="rId14" Type="http://schemas.openxmlformats.org/officeDocument/2006/relationships/image" Target="../media/image39.png"/><Relationship Id="rId22" Type="http://schemas.openxmlformats.org/officeDocument/2006/relationships/customXml" Target="../ink/ink21.xml"/><Relationship Id="rId27" Type="http://schemas.openxmlformats.org/officeDocument/2006/relationships/image" Target="../media/image46.png"/><Relationship Id="rId30" Type="http://schemas.openxmlformats.org/officeDocument/2006/relationships/customXml" Target="../ink/ink25.xml"/><Relationship Id="rId35" Type="http://schemas.openxmlformats.org/officeDocument/2006/relationships/image" Target="../media/image50.png"/><Relationship Id="rId43" Type="http://schemas.openxmlformats.org/officeDocument/2006/relationships/image" Target="../media/image54.png"/><Relationship Id="rId48" Type="http://schemas.openxmlformats.org/officeDocument/2006/relationships/customXml" Target="../ink/ink34.xml"/><Relationship Id="rId56" Type="http://schemas.openxmlformats.org/officeDocument/2006/relationships/customXml" Target="../ink/ink38.xml"/><Relationship Id="rId64" Type="http://schemas.openxmlformats.org/officeDocument/2006/relationships/customXml" Target="../ink/ink42.xml"/><Relationship Id="rId69" Type="http://schemas.openxmlformats.org/officeDocument/2006/relationships/image" Target="../media/image67.png"/><Relationship Id="rId77" Type="http://schemas.openxmlformats.org/officeDocument/2006/relationships/image" Target="../media/image71.png"/><Relationship Id="rId8" Type="http://schemas.openxmlformats.org/officeDocument/2006/relationships/image" Target="../media/image16.png"/><Relationship Id="rId51" Type="http://schemas.openxmlformats.org/officeDocument/2006/relationships/image" Target="../media/image58.png"/><Relationship Id="rId72" Type="http://schemas.openxmlformats.org/officeDocument/2006/relationships/customXml" Target="../ink/ink46.xml"/><Relationship Id="rId80" Type="http://schemas.openxmlformats.org/officeDocument/2006/relationships/customXml" Target="../ink/ink50.xml"/><Relationship Id="rId85" Type="http://schemas.openxmlformats.org/officeDocument/2006/relationships/image" Target="../media/image75.png"/><Relationship Id="rId3" Type="http://schemas.openxmlformats.org/officeDocument/2006/relationships/image" Target="../media/image11.png"/><Relationship Id="rId12" Type="http://schemas.openxmlformats.org/officeDocument/2006/relationships/image" Target="../media/image37.png"/><Relationship Id="rId17" Type="http://schemas.openxmlformats.org/officeDocument/2006/relationships/image" Target="../media/image41.png"/><Relationship Id="rId25" Type="http://schemas.openxmlformats.org/officeDocument/2006/relationships/image" Target="../media/image45.png"/><Relationship Id="rId33" Type="http://schemas.openxmlformats.org/officeDocument/2006/relationships/image" Target="../media/image49.png"/><Relationship Id="rId38" Type="http://schemas.openxmlformats.org/officeDocument/2006/relationships/customXml" Target="../ink/ink29.xml"/><Relationship Id="rId46" Type="http://schemas.openxmlformats.org/officeDocument/2006/relationships/customXml" Target="../ink/ink33.xml"/><Relationship Id="rId59" Type="http://schemas.openxmlformats.org/officeDocument/2006/relationships/image" Target="../media/image62.png"/><Relationship Id="rId67" Type="http://schemas.openxmlformats.org/officeDocument/2006/relationships/image" Target="../media/image66.png"/><Relationship Id="rId20" Type="http://schemas.openxmlformats.org/officeDocument/2006/relationships/customXml" Target="../ink/ink20.xml"/><Relationship Id="rId41" Type="http://schemas.openxmlformats.org/officeDocument/2006/relationships/image" Target="../media/image53.png"/><Relationship Id="rId54" Type="http://schemas.openxmlformats.org/officeDocument/2006/relationships/customXml" Target="../ink/ink37.xml"/><Relationship Id="rId62" Type="http://schemas.openxmlformats.org/officeDocument/2006/relationships/customXml" Target="../ink/ink41.xml"/><Relationship Id="rId70" Type="http://schemas.openxmlformats.org/officeDocument/2006/relationships/customXml" Target="../ink/ink45.xml"/><Relationship Id="rId75" Type="http://schemas.openxmlformats.org/officeDocument/2006/relationships/image" Target="../media/image70.png"/><Relationship Id="rId83"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14.png"/><Relationship Id="rId15" Type="http://schemas.openxmlformats.org/officeDocument/2006/relationships/image" Target="../media/image40.png"/><Relationship Id="rId23" Type="http://schemas.openxmlformats.org/officeDocument/2006/relationships/image" Target="../media/image44.png"/><Relationship Id="rId28" Type="http://schemas.openxmlformats.org/officeDocument/2006/relationships/customXml" Target="../ink/ink24.xml"/><Relationship Id="rId36" Type="http://schemas.openxmlformats.org/officeDocument/2006/relationships/customXml" Target="../ink/ink28.xml"/><Relationship Id="rId49" Type="http://schemas.openxmlformats.org/officeDocument/2006/relationships/image" Target="../media/image57.png"/><Relationship Id="rId57" Type="http://schemas.openxmlformats.org/officeDocument/2006/relationships/image" Target="../media/image61.png"/><Relationship Id="rId10" Type="http://schemas.openxmlformats.org/officeDocument/2006/relationships/image" Target="../media/image18.png"/><Relationship Id="rId31" Type="http://schemas.openxmlformats.org/officeDocument/2006/relationships/image" Target="../media/image48.png"/><Relationship Id="rId44" Type="http://schemas.openxmlformats.org/officeDocument/2006/relationships/customXml" Target="../ink/ink32.xml"/><Relationship Id="rId52" Type="http://schemas.openxmlformats.org/officeDocument/2006/relationships/customXml" Target="../ink/ink36.xml"/><Relationship Id="rId60" Type="http://schemas.openxmlformats.org/officeDocument/2006/relationships/customXml" Target="../ink/ink40.xml"/><Relationship Id="rId65" Type="http://schemas.openxmlformats.org/officeDocument/2006/relationships/image" Target="../media/image65.png"/><Relationship Id="rId73" Type="http://schemas.openxmlformats.org/officeDocument/2006/relationships/image" Target="../media/image69.png"/><Relationship Id="rId78" Type="http://schemas.openxmlformats.org/officeDocument/2006/relationships/customXml" Target="../ink/ink49.xml"/><Relationship Id="rId81" Type="http://schemas.openxmlformats.org/officeDocument/2006/relationships/image" Target="../media/image73.png"/><Relationship Id="rId4" Type="http://schemas.openxmlformats.org/officeDocument/2006/relationships/image" Target="../media/image12.png"/><Relationship Id="rId9" Type="http://schemas.openxmlformats.org/officeDocument/2006/relationships/image" Target="../media/image17.png"/><Relationship Id="rId13" Type="http://schemas.openxmlformats.org/officeDocument/2006/relationships/image" Target="../media/image38.png"/><Relationship Id="rId18" Type="http://schemas.openxmlformats.org/officeDocument/2006/relationships/customXml" Target="../ink/ink19.xml"/><Relationship Id="rId39" Type="http://schemas.openxmlformats.org/officeDocument/2006/relationships/image" Target="../media/image52.png"/><Relationship Id="rId34" Type="http://schemas.openxmlformats.org/officeDocument/2006/relationships/customXml" Target="../ink/ink27.xml"/><Relationship Id="rId50" Type="http://schemas.openxmlformats.org/officeDocument/2006/relationships/customXml" Target="../ink/ink35.xml"/><Relationship Id="rId55" Type="http://schemas.openxmlformats.org/officeDocument/2006/relationships/image" Target="../media/image60.png"/><Relationship Id="rId76" Type="http://schemas.openxmlformats.org/officeDocument/2006/relationships/customXml" Target="../ink/ink48.xml"/><Relationship Id="rId7" Type="http://schemas.openxmlformats.org/officeDocument/2006/relationships/image" Target="../media/image15.png"/><Relationship Id="rId71" Type="http://schemas.openxmlformats.org/officeDocument/2006/relationships/image" Target="../media/image68.png"/><Relationship Id="rId2" Type="http://schemas.openxmlformats.org/officeDocument/2006/relationships/image" Target="../media/image10.png"/><Relationship Id="rId29" Type="http://schemas.openxmlformats.org/officeDocument/2006/relationships/image" Target="../media/image47.png"/><Relationship Id="rId24" Type="http://schemas.openxmlformats.org/officeDocument/2006/relationships/customXml" Target="../ink/ink22.xml"/><Relationship Id="rId40" Type="http://schemas.openxmlformats.org/officeDocument/2006/relationships/customXml" Target="../ink/ink30.xml"/><Relationship Id="rId45" Type="http://schemas.openxmlformats.org/officeDocument/2006/relationships/image" Target="../media/image55.png"/><Relationship Id="rId66" Type="http://schemas.openxmlformats.org/officeDocument/2006/relationships/customXml" Target="../ink/ink43.xml"/><Relationship Id="rId61" Type="http://schemas.openxmlformats.org/officeDocument/2006/relationships/image" Target="../media/image63.png"/><Relationship Id="rId82" Type="http://schemas.openxmlformats.org/officeDocument/2006/relationships/customXml" Target="../ink/ink51.xml"/></Relationships>
</file>

<file path=ppt/slides/_rels/slide11.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F078E1-1831-856F-14B8-6D24B97C479B}"/>
              </a:ext>
            </a:extLst>
          </p:cNvPr>
          <p:cNvSpPr>
            <a:spLocks noGrp="1"/>
          </p:cNvSpPr>
          <p:nvPr>
            <p:ph type="ctrTitle"/>
          </p:nvPr>
        </p:nvSpPr>
        <p:spPr>
          <a:xfrm>
            <a:off x="5604552" y="871758"/>
            <a:ext cx="5825448" cy="3871143"/>
          </a:xfrm>
        </p:spPr>
        <p:txBody>
          <a:bodyPr>
            <a:normAutofit/>
          </a:bodyPr>
          <a:lstStyle/>
          <a:p>
            <a:r>
              <a:rPr lang="en-GB"/>
              <a:t>UNIT 3 </a:t>
            </a:r>
            <a:br>
              <a:rPr lang="en-GB">
                <a:effectLst/>
              </a:rPr>
            </a:br>
            <a:r>
              <a:rPr lang="en-GB"/>
              <a:t>Digital </a:t>
            </a:r>
            <a:br>
              <a:rPr lang="en-GB">
                <a:effectLst/>
              </a:rPr>
            </a:br>
            <a:r>
              <a:rPr lang="en-GB"/>
              <a:t>Portfolio </a:t>
            </a:r>
            <a:br>
              <a:rPr lang="en-GB">
                <a:effectLst/>
              </a:rPr>
            </a:br>
            <a:endParaRPr lang="en-GB"/>
          </a:p>
        </p:txBody>
      </p:sp>
      <p:sp>
        <p:nvSpPr>
          <p:cNvPr id="3" name="Subtitle 2">
            <a:extLst>
              <a:ext uri="{FF2B5EF4-FFF2-40B4-BE49-F238E27FC236}">
                <a16:creationId xmlns:a16="http://schemas.microsoft.com/office/drawing/2014/main" id="{BCDC4BD5-575E-2184-8174-0566801A9C4F}"/>
              </a:ext>
            </a:extLst>
          </p:cNvPr>
          <p:cNvSpPr>
            <a:spLocks noGrp="1"/>
          </p:cNvSpPr>
          <p:nvPr>
            <p:ph type="subTitle" idx="1"/>
          </p:nvPr>
        </p:nvSpPr>
        <p:spPr>
          <a:xfrm>
            <a:off x="5619964" y="4785543"/>
            <a:ext cx="5322013" cy="1005657"/>
          </a:xfrm>
        </p:spPr>
        <p:txBody>
          <a:bodyPr>
            <a:normAutofit/>
          </a:bodyPr>
          <a:lstStyle/>
          <a:p>
            <a:r>
              <a:rPr lang="en-GB"/>
              <a:t>Shahzaib Asim</a:t>
            </a:r>
            <a:endParaRPr lang="en-GB">
              <a:effectLst/>
            </a:endParaRPr>
          </a:p>
          <a:p>
            <a:endParaRPr lang="en-GB"/>
          </a:p>
        </p:txBody>
      </p:sp>
      <p:pic>
        <p:nvPicPr>
          <p:cNvPr id="14" name="Picture 13">
            <a:extLst>
              <a:ext uri="{FF2B5EF4-FFF2-40B4-BE49-F238E27FC236}">
                <a16:creationId xmlns:a16="http://schemas.microsoft.com/office/drawing/2014/main" id="{A2D895B2-1344-1082-70BF-81417F5A44B3}"/>
              </a:ext>
            </a:extLst>
          </p:cNvPr>
          <p:cNvPicPr>
            <a:picLocks noChangeAspect="1"/>
          </p:cNvPicPr>
          <p:nvPr/>
        </p:nvPicPr>
        <p:blipFill>
          <a:blip r:embed="rId3"/>
          <a:srcRect l="19099" r="9790"/>
          <a:stretch>
            <a:fillRect/>
          </a:stretch>
        </p:blipFill>
        <p:spPr>
          <a:xfrm>
            <a:off x="1" y="10"/>
            <a:ext cx="4876799" cy="6857989"/>
          </a:xfrm>
          <a:prstGeom prst="rect">
            <a:avLst/>
          </a:prstGeom>
        </p:spPr>
      </p:pic>
      <p:cxnSp>
        <p:nvCxnSpPr>
          <p:cNvPr id="42" name="Straight Connector 41">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410358"/>
      </p:ext>
    </p:extLst>
  </p:cSld>
  <p:clrMapOvr>
    <a:masterClrMapping/>
  </p:clrMapOvr>
  <mc:AlternateContent xmlns:mc="http://schemas.openxmlformats.org/markup-compatibility/2006" xmlns:p14="http://schemas.microsoft.com/office/powerpoint/2010/main">
    <mc:Choice Requires="p14">
      <p:transition spd="slow" p14:dur="2000" advTm="2593"/>
    </mc:Choice>
    <mc:Fallback xmlns="">
      <p:transition spd="slow" advTm="2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DC2C-616E-0695-AF94-5D74C17FEE91}"/>
              </a:ext>
            </a:extLst>
          </p:cNvPr>
          <p:cNvSpPr>
            <a:spLocks noGrp="1"/>
          </p:cNvSpPr>
          <p:nvPr>
            <p:ph type="title"/>
          </p:nvPr>
        </p:nvSpPr>
        <p:spPr/>
        <p:txBody>
          <a:bodyPr/>
          <a:lstStyle/>
          <a:p>
            <a:pPr algn="ctr"/>
            <a:r>
              <a:rPr lang="en-GB">
                <a:ea typeface="+mj-lt"/>
                <a:cs typeface="+mj-lt"/>
              </a:rPr>
              <a:t>Purpose of  the Digital Portfolio</a:t>
            </a:r>
            <a:endParaRPr lang="en-US"/>
          </a:p>
        </p:txBody>
      </p:sp>
      <p:sp>
        <p:nvSpPr>
          <p:cNvPr id="3" name="Content Placeholder 2">
            <a:extLst>
              <a:ext uri="{FF2B5EF4-FFF2-40B4-BE49-F238E27FC236}">
                <a16:creationId xmlns:a16="http://schemas.microsoft.com/office/drawing/2014/main" id="{E5BD5266-B1F8-B6B3-C914-E7AA8F5F0440}"/>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digital portfolio is to present my skills, coursework, and achievements to potential employers such as Leyton Tech World. The portfolio allows employers to see examples of the work I have completed during my BTEC course, including written documents, images, videos, and assignments from different units. This helps demonstrate my abilities, creativity, and understanding of IT. The portfolio is designed to make it easy for employers to review my work and assess whether I am suitable for an apprenticeship or job in the IT industry.</a:t>
            </a:r>
            <a:endParaRPr lang="en-GB"/>
          </a:p>
        </p:txBody>
      </p:sp>
    </p:spTree>
    <p:extLst>
      <p:ext uri="{BB962C8B-B14F-4D97-AF65-F5344CB8AC3E}">
        <p14:creationId xmlns:p14="http://schemas.microsoft.com/office/powerpoint/2010/main" val="291766499"/>
      </p:ext>
    </p:extLst>
  </p:cSld>
  <p:clrMapOvr>
    <a:masterClrMapping/>
  </p:clrMapOvr>
  <mc:AlternateContent xmlns:mc="http://schemas.openxmlformats.org/markup-compatibility/2006" xmlns:p14="http://schemas.microsoft.com/office/powerpoint/2010/main">
    <mc:Choice Requires="p14">
      <p:transition spd="slow" p14:dur="2000" advTm="3256"/>
    </mc:Choice>
    <mc:Fallback xmlns="">
      <p:transition spd="slow" advTm="325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B783-22B4-7DF1-E2FF-2046D98B2BF5}"/>
              </a:ext>
            </a:extLst>
          </p:cNvPr>
          <p:cNvSpPr>
            <a:spLocks noGrp="1"/>
          </p:cNvSpPr>
          <p:nvPr>
            <p:ph type="title"/>
          </p:nvPr>
        </p:nvSpPr>
        <p:spPr/>
        <p:txBody>
          <a:bodyPr/>
          <a:lstStyle/>
          <a:p>
            <a:pPr algn="ctr"/>
            <a:r>
              <a:rPr lang="en-GB">
                <a:ea typeface="+mj-lt"/>
                <a:cs typeface="+mj-lt"/>
              </a:rPr>
              <a:t>User Needs</a:t>
            </a:r>
            <a:endParaRPr lang="en-US"/>
          </a:p>
        </p:txBody>
      </p:sp>
      <p:sp>
        <p:nvSpPr>
          <p:cNvPr id="3" name="Content Placeholder 2">
            <a:extLst>
              <a:ext uri="{FF2B5EF4-FFF2-40B4-BE49-F238E27FC236}">
                <a16:creationId xmlns:a16="http://schemas.microsoft.com/office/drawing/2014/main" id="{847CD930-9B5A-CBBA-21AD-C4678EB5E845}"/>
              </a:ext>
            </a:extLst>
          </p:cNvPr>
          <p:cNvSpPr>
            <a:spLocks noGrp="1"/>
          </p:cNvSpPr>
          <p:nvPr>
            <p:ph idx="1"/>
          </p:nvPr>
        </p:nvSpPr>
        <p:spPr/>
        <p:txBody>
          <a:bodyPr vert="horz" lIns="91440" tIns="45720" rIns="91440" bIns="45720" rtlCol="0" anchor="t">
            <a:normAutofit/>
          </a:bodyPr>
          <a:lstStyle/>
          <a:p>
            <a:r>
              <a:rPr lang="en-GB">
                <a:ea typeface="+mn-lt"/>
                <a:cs typeface="+mn-lt"/>
              </a:rPr>
              <a:t>The main users of the digital portfolio are employers, teachers, and assessors who want to review my work. They need a portfolio that is clear, organised, and easy to navigate. The website should include simple navigation so users can move between pages easily and quickly find the information they need. It should also present content such as assignments, images, and videos in a clear layout so users can understand my skills and experience. The design should be professional and visually appealing to make a good impression on potential employers.</a:t>
            </a:r>
            <a:endParaRPr lang="en-GB"/>
          </a:p>
        </p:txBody>
      </p:sp>
    </p:spTree>
    <p:extLst>
      <p:ext uri="{BB962C8B-B14F-4D97-AF65-F5344CB8AC3E}">
        <p14:creationId xmlns:p14="http://schemas.microsoft.com/office/powerpoint/2010/main" val="1211065789"/>
      </p:ext>
    </p:extLst>
  </p:cSld>
  <p:clrMapOvr>
    <a:masterClrMapping/>
  </p:clrMapOvr>
  <mc:AlternateContent xmlns:mc="http://schemas.openxmlformats.org/markup-compatibility/2006" xmlns:p14="http://schemas.microsoft.com/office/powerpoint/2010/main">
    <mc:Choice Requires="p14">
      <p:transition spd="slow" p14:dur="2000" advTm="31"/>
    </mc:Choice>
    <mc:Fallback xmlns="">
      <p:transition spd="slow" advTm="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4">
            <a:extLst>
              <a:ext uri="{FF2B5EF4-FFF2-40B4-BE49-F238E27FC236}">
                <a16:creationId xmlns:a16="http://schemas.microsoft.com/office/drawing/2014/main" id="{7D994CCE-6300-8859-6ED5-0BD5453B71DC}"/>
              </a:ext>
            </a:extLst>
          </p:cNvPr>
          <p:cNvGraphicFramePr>
            <a:graphicFrameLocks noGrp="1"/>
          </p:cNvGraphicFramePr>
          <p:nvPr>
            <p:ph idx="1"/>
            <p:extLst>
              <p:ext uri="{D42A27DB-BD31-4B8C-83A1-F6EECF244321}">
                <p14:modId xmlns:p14="http://schemas.microsoft.com/office/powerpoint/2010/main" val="105904552"/>
              </p:ext>
            </p:extLst>
          </p:nvPr>
        </p:nvGraphicFramePr>
        <p:xfrm>
          <a:off x="658369" y="987551"/>
          <a:ext cx="10350745" cy="4973122"/>
        </p:xfrm>
        <a:graphic>
          <a:graphicData uri="http://schemas.openxmlformats.org/drawingml/2006/table">
            <a:tbl>
              <a:tblPr bandRow="1">
                <a:tableStyleId>{5C22544A-7EE6-4342-B048-85BDC9FD1C3A}</a:tableStyleId>
              </a:tblPr>
              <a:tblGrid>
                <a:gridCol w="1511272">
                  <a:extLst>
                    <a:ext uri="{9D8B030D-6E8A-4147-A177-3AD203B41FA5}">
                      <a16:colId xmlns:a16="http://schemas.microsoft.com/office/drawing/2014/main" val="1297393031"/>
                    </a:ext>
                  </a:extLst>
                </a:gridCol>
                <a:gridCol w="1874887">
                  <a:extLst>
                    <a:ext uri="{9D8B030D-6E8A-4147-A177-3AD203B41FA5}">
                      <a16:colId xmlns:a16="http://schemas.microsoft.com/office/drawing/2014/main" val="2569952331"/>
                    </a:ext>
                  </a:extLst>
                </a:gridCol>
                <a:gridCol w="3422300">
                  <a:extLst>
                    <a:ext uri="{9D8B030D-6E8A-4147-A177-3AD203B41FA5}">
                      <a16:colId xmlns:a16="http://schemas.microsoft.com/office/drawing/2014/main" val="1954612302"/>
                    </a:ext>
                  </a:extLst>
                </a:gridCol>
                <a:gridCol w="2031014">
                  <a:extLst>
                    <a:ext uri="{9D8B030D-6E8A-4147-A177-3AD203B41FA5}">
                      <a16:colId xmlns:a16="http://schemas.microsoft.com/office/drawing/2014/main" val="3256173434"/>
                    </a:ext>
                  </a:extLst>
                </a:gridCol>
                <a:gridCol w="1511272">
                  <a:extLst>
                    <a:ext uri="{9D8B030D-6E8A-4147-A177-3AD203B41FA5}">
                      <a16:colId xmlns:a16="http://schemas.microsoft.com/office/drawing/2014/main" val="1857799185"/>
                    </a:ext>
                  </a:extLst>
                </a:gridCol>
              </a:tblGrid>
              <a:tr h="226051">
                <a:tc>
                  <a:txBody>
                    <a:bodyPr/>
                    <a:lstStyle/>
                    <a:p>
                      <a:pPr>
                        <a:buNone/>
                      </a:pPr>
                      <a:r>
                        <a:rPr lang="en-GB" sz="800"/>
                        <a:t>Date</a:t>
                      </a:r>
                    </a:p>
                  </a:txBody>
                  <a:tcPr marL="38638" marR="38638" marT="19319" marB="19319" anchor="ctr">
                    <a:lnL>
                      <a:noFill/>
                    </a:lnL>
                    <a:lnR>
                      <a:noFill/>
                    </a:lnR>
                    <a:lnT>
                      <a:noFill/>
                    </a:lnT>
                    <a:lnB>
                      <a:noFill/>
                    </a:lnB>
                    <a:noFill/>
                  </a:tcPr>
                </a:tc>
                <a:tc>
                  <a:txBody>
                    <a:bodyPr/>
                    <a:lstStyle/>
                    <a:p>
                      <a:pPr>
                        <a:buNone/>
                      </a:pPr>
                      <a:r>
                        <a:rPr lang="en-GB" sz="800"/>
                        <a:t>Task</a:t>
                      </a:r>
                    </a:p>
                  </a:txBody>
                  <a:tcPr marL="38638" marR="38638" marT="19319" marB="19319" anchor="ctr">
                    <a:lnL>
                      <a:noFill/>
                    </a:lnL>
                    <a:lnR>
                      <a:noFill/>
                    </a:lnR>
                    <a:lnT>
                      <a:noFill/>
                    </a:lnT>
                    <a:lnB>
                      <a:noFill/>
                    </a:lnB>
                    <a:noFill/>
                  </a:tcPr>
                </a:tc>
                <a:tc>
                  <a:txBody>
                    <a:bodyPr/>
                    <a:lstStyle/>
                    <a:p>
                      <a:pPr>
                        <a:buNone/>
                      </a:pPr>
                      <a:r>
                        <a:rPr lang="en-GB" sz="800"/>
                        <a:t>Description</a:t>
                      </a:r>
                    </a:p>
                  </a:txBody>
                  <a:tcPr marL="38638" marR="38638" marT="19319" marB="19319" anchor="ctr">
                    <a:lnL>
                      <a:noFill/>
                    </a:lnL>
                    <a:lnR>
                      <a:noFill/>
                    </a:lnR>
                    <a:lnT>
                      <a:noFill/>
                    </a:lnT>
                    <a:lnB>
                      <a:noFill/>
                    </a:lnB>
                    <a:noFill/>
                  </a:tcPr>
                </a:tc>
                <a:tc>
                  <a:txBody>
                    <a:bodyPr/>
                    <a:lstStyle/>
                    <a:p>
                      <a:pPr>
                        <a:buNone/>
                      </a:pPr>
                      <a:r>
                        <a:rPr lang="en-GB" sz="800"/>
                        <a:t>How long to complete</a:t>
                      </a:r>
                    </a:p>
                  </a:txBody>
                  <a:tcPr marL="38638" marR="38638" marT="19319" marB="19319" anchor="ctr">
                    <a:lnL>
                      <a:noFill/>
                    </a:lnL>
                    <a:lnR>
                      <a:noFill/>
                    </a:lnR>
                    <a:lnT>
                      <a:noFill/>
                    </a:lnT>
                    <a:lnB>
                      <a:noFill/>
                    </a:lnB>
                    <a:noFill/>
                  </a:tcPr>
                </a:tc>
                <a:tc>
                  <a:txBody>
                    <a:bodyPr/>
                    <a:lstStyle/>
                    <a:p>
                      <a:pPr>
                        <a:buNone/>
                      </a:pPr>
                      <a:r>
                        <a:rPr lang="en-GB" sz="800"/>
                        <a:t>Finished by</a:t>
                      </a:r>
                    </a:p>
                  </a:txBody>
                  <a:tcPr marL="38638" marR="38638" marT="19319" marB="19319" anchor="ctr">
                    <a:lnL>
                      <a:noFill/>
                    </a:lnL>
                    <a:lnR>
                      <a:noFill/>
                    </a:lnR>
                    <a:lnT>
                      <a:noFill/>
                    </a:lnT>
                    <a:lnB>
                      <a:noFill/>
                    </a:lnB>
                    <a:noFill/>
                  </a:tcPr>
                </a:tc>
                <a:extLst>
                  <a:ext uri="{0D108BD9-81ED-4DB2-BD59-A6C34878D82A}">
                    <a16:rowId xmlns:a16="http://schemas.microsoft.com/office/drawing/2014/main" val="714270839"/>
                  </a:ext>
                </a:extLst>
              </a:tr>
              <a:tr h="226051">
                <a:tc>
                  <a:txBody>
                    <a:bodyPr/>
                    <a:lstStyle/>
                    <a:p>
                      <a:pPr>
                        <a:buNone/>
                      </a:pPr>
                      <a:r>
                        <a:rPr lang="en-GB" sz="800"/>
                        <a:t>08/12/2025</a:t>
                      </a:r>
                    </a:p>
                  </a:txBody>
                  <a:tcPr marL="38638" marR="38638" marT="19319" marB="19319" anchor="ctr">
                    <a:lnL>
                      <a:noFill/>
                    </a:lnL>
                    <a:lnR>
                      <a:noFill/>
                    </a:lnR>
                    <a:lnT>
                      <a:noFill/>
                    </a:lnT>
                    <a:lnB>
                      <a:noFill/>
                    </a:lnB>
                    <a:noFill/>
                  </a:tcPr>
                </a:tc>
                <a:tc>
                  <a:txBody>
                    <a:bodyPr/>
                    <a:lstStyle/>
                    <a:p>
                      <a:pPr>
                        <a:buNone/>
                      </a:pPr>
                      <a:r>
                        <a:rPr lang="en-GB" sz="800"/>
                        <a:t>Describe audience &amp; purpose</a:t>
                      </a:r>
                    </a:p>
                  </a:txBody>
                  <a:tcPr marL="38638" marR="38638" marT="19319" marB="19319" anchor="ctr">
                    <a:lnL>
                      <a:noFill/>
                    </a:lnL>
                    <a:lnR>
                      <a:noFill/>
                    </a:lnR>
                    <a:lnT>
                      <a:noFill/>
                    </a:lnT>
                    <a:lnB>
                      <a:noFill/>
                    </a:lnB>
                    <a:noFill/>
                  </a:tcPr>
                </a:tc>
                <a:tc>
                  <a:txBody>
                    <a:bodyPr/>
                    <a:lstStyle/>
                    <a:p>
                      <a:pPr>
                        <a:buNone/>
                      </a:pPr>
                      <a:r>
                        <a:rPr lang="en-GB" sz="800"/>
                        <a:t>Identified target audience and purpose of the digital portfolio</a:t>
                      </a:r>
                    </a:p>
                  </a:txBody>
                  <a:tcPr marL="38638" marR="38638" marT="19319" marB="19319" anchor="ctr">
                    <a:lnL>
                      <a:noFill/>
                    </a:lnL>
                    <a:lnR>
                      <a:noFill/>
                    </a:lnR>
                    <a:lnT>
                      <a:noFill/>
                    </a:lnT>
                    <a:lnB>
                      <a:noFill/>
                    </a:lnB>
                    <a:noFill/>
                  </a:tcPr>
                </a:tc>
                <a:tc>
                  <a:txBody>
                    <a:bodyPr/>
                    <a:lstStyle/>
                    <a:p>
                      <a:pPr>
                        <a:buNone/>
                      </a:pPr>
                      <a:r>
                        <a:rPr lang="en-GB" sz="800"/>
                        <a:t>15–30 minutes</a:t>
                      </a:r>
                    </a:p>
                  </a:txBody>
                  <a:tcPr marL="38638" marR="38638" marT="19319" marB="19319" anchor="ctr">
                    <a:lnL>
                      <a:noFill/>
                    </a:lnL>
                    <a:lnR>
                      <a:noFill/>
                    </a:lnR>
                    <a:lnT>
                      <a:noFill/>
                    </a:lnT>
                    <a:lnB>
                      <a:noFill/>
                    </a:lnB>
                    <a:noFill/>
                  </a:tcPr>
                </a:tc>
                <a:tc>
                  <a:txBody>
                    <a:bodyPr/>
                    <a:lstStyle/>
                    <a:p>
                      <a:pPr>
                        <a:buNone/>
                      </a:pPr>
                      <a:r>
                        <a:rPr lang="en-GB" sz="800"/>
                        <a:t>08/12/2025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401623404"/>
                  </a:ext>
                </a:extLst>
              </a:tr>
              <a:tr h="226051">
                <a:tc>
                  <a:txBody>
                    <a:bodyPr/>
                    <a:lstStyle/>
                    <a:p>
                      <a:pPr>
                        <a:buNone/>
                      </a:pPr>
                      <a:r>
                        <a:rPr lang="en-GB" sz="800"/>
                        <a:t>08/12/2025</a:t>
                      </a:r>
                    </a:p>
                  </a:txBody>
                  <a:tcPr marL="38638" marR="38638" marT="19319" marB="19319" anchor="ctr">
                    <a:lnL>
                      <a:noFill/>
                    </a:lnL>
                    <a:lnR>
                      <a:noFill/>
                    </a:lnR>
                    <a:lnT>
                      <a:noFill/>
                    </a:lnT>
                    <a:lnB>
                      <a:noFill/>
                    </a:lnB>
                    <a:noFill/>
                  </a:tcPr>
                </a:tc>
                <a:tc>
                  <a:txBody>
                    <a:bodyPr/>
                    <a:lstStyle/>
                    <a:p>
                      <a:pPr>
                        <a:buNone/>
                      </a:pPr>
                      <a:r>
                        <a:rPr lang="en-GB" sz="800"/>
                        <a:t>Produce timeline</a:t>
                      </a:r>
                    </a:p>
                  </a:txBody>
                  <a:tcPr marL="38638" marR="38638" marT="19319" marB="19319" anchor="ctr">
                    <a:lnL>
                      <a:noFill/>
                    </a:lnL>
                    <a:lnR>
                      <a:noFill/>
                    </a:lnR>
                    <a:lnT>
                      <a:noFill/>
                    </a:lnT>
                    <a:lnB>
                      <a:noFill/>
                    </a:lnB>
                    <a:noFill/>
                  </a:tcPr>
                </a:tc>
                <a:tc>
                  <a:txBody>
                    <a:bodyPr/>
                    <a:lstStyle/>
                    <a:p>
                      <a:pPr>
                        <a:buNone/>
                      </a:pPr>
                      <a:r>
                        <a:rPr lang="en-GB" sz="800"/>
                        <a:t>Created a timeline to plan the project stages</a:t>
                      </a:r>
                    </a:p>
                  </a:txBody>
                  <a:tcPr marL="38638" marR="38638" marT="19319" marB="19319" anchor="ctr">
                    <a:lnL>
                      <a:noFill/>
                    </a:lnL>
                    <a:lnR>
                      <a:noFill/>
                    </a:lnR>
                    <a:lnT>
                      <a:noFill/>
                    </a:lnT>
                    <a:lnB>
                      <a:noFill/>
                    </a:lnB>
                    <a:noFill/>
                  </a:tcPr>
                </a:tc>
                <a:tc>
                  <a:txBody>
                    <a:bodyPr/>
                    <a:lstStyle/>
                    <a:p>
                      <a:pPr>
                        <a:buNone/>
                      </a:pPr>
                      <a:r>
                        <a:rPr lang="en-GB" sz="800"/>
                        <a:t>30–45 minutes</a:t>
                      </a:r>
                    </a:p>
                  </a:txBody>
                  <a:tcPr marL="38638" marR="38638" marT="19319" marB="19319" anchor="ctr">
                    <a:lnL>
                      <a:noFill/>
                    </a:lnL>
                    <a:lnR>
                      <a:noFill/>
                    </a:lnR>
                    <a:lnT>
                      <a:noFill/>
                    </a:lnT>
                    <a:lnB>
                      <a:noFill/>
                    </a:lnB>
                    <a:noFill/>
                  </a:tcPr>
                </a:tc>
                <a:tc>
                  <a:txBody>
                    <a:bodyPr/>
                    <a:lstStyle/>
                    <a:p>
                      <a:pPr>
                        <a:buNone/>
                      </a:pPr>
                      <a:r>
                        <a:rPr lang="en-GB" sz="800"/>
                        <a:t>08/12/2025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1198351588"/>
                  </a:ext>
                </a:extLst>
              </a:tr>
              <a:tr h="226051">
                <a:tc>
                  <a:txBody>
                    <a:bodyPr/>
                    <a:lstStyle/>
                    <a:p>
                      <a:pPr>
                        <a:buNone/>
                      </a:pPr>
                      <a:r>
                        <a:rPr lang="en-GB" sz="800"/>
                        <a:t>09/12/2025</a:t>
                      </a:r>
                    </a:p>
                  </a:txBody>
                  <a:tcPr marL="38638" marR="38638" marT="19319" marB="19319" anchor="ctr">
                    <a:lnL>
                      <a:noFill/>
                    </a:lnL>
                    <a:lnR>
                      <a:noFill/>
                    </a:lnR>
                    <a:lnT>
                      <a:noFill/>
                    </a:lnT>
                    <a:lnB>
                      <a:noFill/>
                    </a:lnB>
                    <a:noFill/>
                  </a:tcPr>
                </a:tc>
                <a:tc>
                  <a:txBody>
                    <a:bodyPr/>
                    <a:lstStyle/>
                    <a:p>
                      <a:pPr>
                        <a:buNone/>
                      </a:pPr>
                      <a:r>
                        <a:rPr lang="en-GB" sz="800"/>
                        <a:t>Create storyboards</a:t>
                      </a:r>
                    </a:p>
                  </a:txBody>
                  <a:tcPr marL="38638" marR="38638" marT="19319" marB="19319" anchor="ctr">
                    <a:lnL>
                      <a:noFill/>
                    </a:lnL>
                    <a:lnR>
                      <a:noFill/>
                    </a:lnR>
                    <a:lnT>
                      <a:noFill/>
                    </a:lnT>
                    <a:lnB>
                      <a:noFill/>
                    </a:lnB>
                    <a:noFill/>
                  </a:tcPr>
                </a:tc>
                <a:tc>
                  <a:txBody>
                    <a:bodyPr/>
                    <a:lstStyle/>
                    <a:p>
                      <a:pPr>
                        <a:buNone/>
                      </a:pPr>
                      <a:r>
                        <a:rPr lang="en-GB" sz="800"/>
                        <a:t>Designed layouts for pages and content structure</a:t>
                      </a:r>
                    </a:p>
                  </a:txBody>
                  <a:tcPr marL="38638" marR="38638" marT="19319" marB="19319" anchor="ctr">
                    <a:lnL>
                      <a:noFill/>
                    </a:lnL>
                    <a:lnR>
                      <a:noFill/>
                    </a:lnR>
                    <a:lnT>
                      <a:noFill/>
                    </a:lnT>
                    <a:lnB>
                      <a:noFill/>
                    </a:lnB>
                    <a:noFill/>
                  </a:tcPr>
                </a:tc>
                <a:tc>
                  <a:txBody>
                    <a:bodyPr/>
                    <a:lstStyle/>
                    <a:p>
                      <a:pPr>
                        <a:buNone/>
                      </a:pPr>
                      <a:r>
                        <a:rPr lang="en-GB" sz="800"/>
                        <a:t>1 hour – 1 hour 30 minutes</a:t>
                      </a:r>
                    </a:p>
                  </a:txBody>
                  <a:tcPr marL="38638" marR="38638" marT="19319" marB="19319" anchor="ctr">
                    <a:lnL>
                      <a:noFill/>
                    </a:lnL>
                    <a:lnR>
                      <a:noFill/>
                    </a:lnR>
                    <a:lnT>
                      <a:noFill/>
                    </a:lnT>
                    <a:lnB>
                      <a:noFill/>
                    </a:lnB>
                    <a:noFill/>
                  </a:tcPr>
                </a:tc>
                <a:tc>
                  <a:txBody>
                    <a:bodyPr/>
                    <a:lstStyle/>
                    <a:p>
                      <a:pPr>
                        <a:buNone/>
                      </a:pPr>
                      <a:r>
                        <a:rPr lang="en-GB" sz="800"/>
                        <a:t>09/12/2025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4145311411"/>
                  </a:ext>
                </a:extLst>
              </a:tr>
              <a:tr h="226051">
                <a:tc>
                  <a:txBody>
                    <a:bodyPr/>
                    <a:lstStyle/>
                    <a:p>
                      <a:pPr>
                        <a:buNone/>
                      </a:pPr>
                      <a:r>
                        <a:rPr lang="en-GB" sz="800"/>
                        <a:t>09/12/2025</a:t>
                      </a:r>
                    </a:p>
                  </a:txBody>
                  <a:tcPr marL="38638" marR="38638" marT="19319" marB="19319" anchor="ctr">
                    <a:lnL>
                      <a:noFill/>
                    </a:lnL>
                    <a:lnR>
                      <a:noFill/>
                    </a:lnR>
                    <a:lnT>
                      <a:noFill/>
                    </a:lnT>
                    <a:lnB>
                      <a:noFill/>
                    </a:lnB>
                    <a:noFill/>
                  </a:tcPr>
                </a:tc>
                <a:tc>
                  <a:txBody>
                    <a:bodyPr/>
                    <a:lstStyle/>
                    <a:p>
                      <a:pPr>
                        <a:buNone/>
                      </a:pPr>
                      <a:r>
                        <a:rPr lang="en-GB" sz="800"/>
                        <a:t>Structure chart</a:t>
                      </a:r>
                    </a:p>
                  </a:txBody>
                  <a:tcPr marL="38638" marR="38638" marT="19319" marB="19319" anchor="ctr">
                    <a:lnL>
                      <a:noFill/>
                    </a:lnL>
                    <a:lnR>
                      <a:noFill/>
                    </a:lnR>
                    <a:lnT>
                      <a:noFill/>
                    </a:lnT>
                    <a:lnB>
                      <a:noFill/>
                    </a:lnB>
                    <a:noFill/>
                  </a:tcPr>
                </a:tc>
                <a:tc>
                  <a:txBody>
                    <a:bodyPr/>
                    <a:lstStyle/>
                    <a:p>
                      <a:pPr>
                        <a:buNone/>
                      </a:pPr>
                      <a:r>
                        <a:rPr lang="en-GB" sz="800"/>
                        <a:t>Created navigation structure of the website</a:t>
                      </a:r>
                    </a:p>
                  </a:txBody>
                  <a:tcPr marL="38638" marR="38638" marT="19319" marB="19319" anchor="ctr">
                    <a:lnL>
                      <a:noFill/>
                    </a:lnL>
                    <a:lnR>
                      <a:noFill/>
                    </a:lnR>
                    <a:lnT>
                      <a:noFill/>
                    </a:lnT>
                    <a:lnB>
                      <a:noFill/>
                    </a:lnB>
                    <a:noFill/>
                  </a:tcPr>
                </a:tc>
                <a:tc>
                  <a:txBody>
                    <a:bodyPr/>
                    <a:lstStyle/>
                    <a:p>
                      <a:pPr>
                        <a:buNone/>
                      </a:pPr>
                      <a:r>
                        <a:rPr lang="en-GB" sz="800"/>
                        <a:t>45 minutes – 1 hour</a:t>
                      </a:r>
                    </a:p>
                  </a:txBody>
                  <a:tcPr marL="38638" marR="38638" marT="19319" marB="19319" anchor="ctr">
                    <a:lnL>
                      <a:noFill/>
                    </a:lnL>
                    <a:lnR>
                      <a:noFill/>
                    </a:lnR>
                    <a:lnT>
                      <a:noFill/>
                    </a:lnT>
                    <a:lnB>
                      <a:noFill/>
                    </a:lnB>
                    <a:noFill/>
                  </a:tcPr>
                </a:tc>
                <a:tc>
                  <a:txBody>
                    <a:bodyPr/>
                    <a:lstStyle/>
                    <a:p>
                      <a:pPr>
                        <a:buNone/>
                      </a:pPr>
                      <a:r>
                        <a:rPr lang="en-GB" sz="800"/>
                        <a:t>09/12/2025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2268031916"/>
                  </a:ext>
                </a:extLst>
              </a:tr>
              <a:tr h="226051">
                <a:tc>
                  <a:txBody>
                    <a:bodyPr/>
                    <a:lstStyle/>
                    <a:p>
                      <a:pPr>
                        <a:buNone/>
                      </a:pPr>
                      <a:r>
                        <a:rPr lang="en-GB" sz="800" dirty="0"/>
                        <a:t>10/12/2025</a:t>
                      </a:r>
                    </a:p>
                  </a:txBody>
                  <a:tcPr marL="38638" marR="38638" marT="19319" marB="19319" anchor="ctr">
                    <a:lnL>
                      <a:noFill/>
                    </a:lnL>
                    <a:lnR>
                      <a:noFill/>
                    </a:lnR>
                    <a:lnT>
                      <a:noFill/>
                    </a:lnT>
                    <a:lnB>
                      <a:noFill/>
                    </a:lnB>
                    <a:noFill/>
                  </a:tcPr>
                </a:tc>
                <a:tc>
                  <a:txBody>
                    <a:bodyPr/>
                    <a:lstStyle/>
                    <a:p>
                      <a:pPr>
                        <a:buNone/>
                      </a:pPr>
                      <a:r>
                        <a:rPr lang="en-GB" sz="800"/>
                        <a:t>Research assets</a:t>
                      </a:r>
                    </a:p>
                  </a:txBody>
                  <a:tcPr marL="38638" marR="38638" marT="19319" marB="19319" anchor="ctr">
                    <a:lnL>
                      <a:noFill/>
                    </a:lnL>
                    <a:lnR>
                      <a:noFill/>
                    </a:lnR>
                    <a:lnT>
                      <a:noFill/>
                    </a:lnT>
                    <a:lnB>
                      <a:noFill/>
                    </a:lnB>
                    <a:noFill/>
                  </a:tcPr>
                </a:tc>
                <a:tc>
                  <a:txBody>
                    <a:bodyPr/>
                    <a:lstStyle/>
                    <a:p>
                      <a:pPr>
                        <a:buNone/>
                      </a:pPr>
                      <a:r>
                        <a:rPr lang="en-GB" sz="800"/>
                        <a:t>Found images, content, and references for use</a:t>
                      </a:r>
                    </a:p>
                  </a:txBody>
                  <a:tcPr marL="38638" marR="38638" marT="19319" marB="19319" anchor="ctr">
                    <a:lnL>
                      <a:noFill/>
                    </a:lnL>
                    <a:lnR>
                      <a:noFill/>
                    </a:lnR>
                    <a:lnT>
                      <a:noFill/>
                    </a:lnT>
                    <a:lnB>
                      <a:noFill/>
                    </a:lnB>
                    <a:noFill/>
                  </a:tcPr>
                </a:tc>
                <a:tc>
                  <a:txBody>
                    <a:bodyPr/>
                    <a:lstStyle/>
                    <a:p>
                      <a:pPr>
                        <a:buNone/>
                      </a:pPr>
                      <a:r>
                        <a:rPr lang="en-GB" sz="800"/>
                        <a:t>30–45 minutes</a:t>
                      </a:r>
                    </a:p>
                  </a:txBody>
                  <a:tcPr marL="38638" marR="38638" marT="19319" marB="19319" anchor="ctr">
                    <a:lnL>
                      <a:noFill/>
                    </a:lnL>
                    <a:lnR>
                      <a:noFill/>
                    </a:lnR>
                    <a:lnT>
                      <a:noFill/>
                    </a:lnT>
                    <a:lnB>
                      <a:noFill/>
                    </a:lnB>
                    <a:noFill/>
                  </a:tcPr>
                </a:tc>
                <a:tc>
                  <a:txBody>
                    <a:bodyPr/>
                    <a:lstStyle/>
                    <a:p>
                      <a:pPr>
                        <a:buNone/>
                      </a:pPr>
                      <a:r>
                        <a:rPr lang="en-GB" sz="800"/>
                        <a:t>10/12/2025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793691135"/>
                  </a:ext>
                </a:extLst>
              </a:tr>
              <a:tr h="226051">
                <a:tc>
                  <a:txBody>
                    <a:bodyPr/>
                    <a:lstStyle/>
                    <a:p>
                      <a:pPr>
                        <a:buNone/>
                      </a:pPr>
                      <a:r>
                        <a:rPr lang="en-GB" sz="800"/>
                        <a:t>10/12/2025</a:t>
                      </a:r>
                    </a:p>
                  </a:txBody>
                  <a:tcPr marL="38638" marR="38638" marT="19319" marB="19319" anchor="ctr">
                    <a:lnL>
                      <a:noFill/>
                    </a:lnL>
                    <a:lnR>
                      <a:noFill/>
                    </a:lnR>
                    <a:lnT>
                      <a:noFill/>
                    </a:lnT>
                    <a:lnB>
                      <a:noFill/>
                    </a:lnB>
                    <a:noFill/>
                  </a:tcPr>
                </a:tc>
                <a:tc>
                  <a:txBody>
                    <a:bodyPr/>
                    <a:lstStyle/>
                    <a:p>
                      <a:pPr>
                        <a:buNone/>
                      </a:pPr>
                      <a:r>
                        <a:rPr lang="en-GB" sz="800"/>
                        <a:t>Design alternatives</a:t>
                      </a:r>
                    </a:p>
                  </a:txBody>
                  <a:tcPr marL="38638" marR="38638" marT="19319" marB="19319" anchor="ctr">
                    <a:lnL>
                      <a:noFill/>
                    </a:lnL>
                    <a:lnR>
                      <a:noFill/>
                    </a:lnR>
                    <a:lnT>
                      <a:noFill/>
                    </a:lnT>
                    <a:lnB>
                      <a:noFill/>
                    </a:lnB>
                    <a:noFill/>
                  </a:tcPr>
                </a:tc>
                <a:tc>
                  <a:txBody>
                    <a:bodyPr/>
                    <a:lstStyle/>
                    <a:p>
                      <a:pPr>
                        <a:buNone/>
                      </a:pPr>
                      <a:r>
                        <a:rPr lang="en-GB" sz="800"/>
                        <a:t>Created different design ideas for the portfolio</a:t>
                      </a:r>
                    </a:p>
                  </a:txBody>
                  <a:tcPr marL="38638" marR="38638" marT="19319" marB="19319" anchor="ctr">
                    <a:lnL>
                      <a:noFill/>
                    </a:lnL>
                    <a:lnR>
                      <a:noFill/>
                    </a:lnR>
                    <a:lnT>
                      <a:noFill/>
                    </a:lnT>
                    <a:lnB>
                      <a:noFill/>
                    </a:lnB>
                    <a:noFill/>
                  </a:tcPr>
                </a:tc>
                <a:tc>
                  <a:txBody>
                    <a:bodyPr/>
                    <a:lstStyle/>
                    <a:p>
                      <a:pPr>
                        <a:buNone/>
                      </a:pPr>
                      <a:r>
                        <a:rPr lang="en-GB" sz="800"/>
                        <a:t>45 minutes – 1 hour</a:t>
                      </a:r>
                    </a:p>
                  </a:txBody>
                  <a:tcPr marL="38638" marR="38638" marT="19319" marB="19319" anchor="ctr">
                    <a:lnL>
                      <a:noFill/>
                    </a:lnL>
                    <a:lnR>
                      <a:noFill/>
                    </a:lnR>
                    <a:lnT>
                      <a:noFill/>
                    </a:lnT>
                    <a:lnB>
                      <a:noFill/>
                    </a:lnB>
                    <a:noFill/>
                  </a:tcPr>
                </a:tc>
                <a:tc>
                  <a:txBody>
                    <a:bodyPr/>
                    <a:lstStyle/>
                    <a:p>
                      <a:pPr>
                        <a:buNone/>
                      </a:pPr>
                      <a:r>
                        <a:rPr lang="en-GB" sz="800"/>
                        <a:t>10/12/2025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635653389"/>
                  </a:ext>
                </a:extLst>
              </a:tr>
              <a:tr h="226051">
                <a:tc>
                  <a:txBody>
                    <a:bodyPr/>
                    <a:lstStyle/>
                    <a:p>
                      <a:pPr>
                        <a:buNone/>
                      </a:pPr>
                      <a:r>
                        <a:rPr lang="en-GB" sz="800"/>
                        <a:t>11/12/2025</a:t>
                      </a:r>
                    </a:p>
                  </a:txBody>
                  <a:tcPr marL="38638" marR="38638" marT="19319" marB="19319" anchor="ctr">
                    <a:lnL>
                      <a:noFill/>
                    </a:lnL>
                    <a:lnR>
                      <a:noFill/>
                    </a:lnR>
                    <a:lnT>
                      <a:noFill/>
                    </a:lnT>
                    <a:lnB>
                      <a:noFill/>
                    </a:lnB>
                    <a:noFill/>
                  </a:tcPr>
                </a:tc>
                <a:tc>
                  <a:txBody>
                    <a:bodyPr/>
                    <a:lstStyle/>
                    <a:p>
                      <a:pPr>
                        <a:buNone/>
                      </a:pPr>
                      <a:r>
                        <a:rPr lang="en-GB" sz="800"/>
                        <a:t>Justify design (purpose)</a:t>
                      </a:r>
                    </a:p>
                  </a:txBody>
                  <a:tcPr marL="38638" marR="38638" marT="19319" marB="19319" anchor="ctr">
                    <a:lnL>
                      <a:noFill/>
                    </a:lnL>
                    <a:lnR>
                      <a:noFill/>
                    </a:lnR>
                    <a:lnT>
                      <a:noFill/>
                    </a:lnT>
                    <a:lnB>
                      <a:noFill/>
                    </a:lnB>
                    <a:noFill/>
                  </a:tcPr>
                </a:tc>
                <a:tc>
                  <a:txBody>
                    <a:bodyPr/>
                    <a:lstStyle/>
                    <a:p>
                      <a:pPr>
                        <a:buNone/>
                      </a:pPr>
                      <a:r>
                        <a:rPr lang="en-GB" sz="800"/>
                        <a:t>Explained how design meets the purpose</a:t>
                      </a:r>
                    </a:p>
                  </a:txBody>
                  <a:tcPr marL="38638" marR="38638" marT="19319" marB="19319" anchor="ctr">
                    <a:lnL>
                      <a:noFill/>
                    </a:lnL>
                    <a:lnR>
                      <a:noFill/>
                    </a:lnR>
                    <a:lnT>
                      <a:noFill/>
                    </a:lnT>
                    <a:lnB>
                      <a:noFill/>
                    </a:lnB>
                    <a:noFill/>
                  </a:tcPr>
                </a:tc>
                <a:tc>
                  <a:txBody>
                    <a:bodyPr/>
                    <a:lstStyle/>
                    <a:p>
                      <a:pPr>
                        <a:buNone/>
                      </a:pPr>
                      <a:r>
                        <a:rPr lang="en-GB" sz="800"/>
                        <a:t>1 hour</a:t>
                      </a:r>
                    </a:p>
                  </a:txBody>
                  <a:tcPr marL="38638" marR="38638" marT="19319" marB="19319" anchor="ctr">
                    <a:lnL>
                      <a:noFill/>
                    </a:lnL>
                    <a:lnR>
                      <a:noFill/>
                    </a:lnR>
                    <a:lnT>
                      <a:noFill/>
                    </a:lnT>
                    <a:lnB>
                      <a:noFill/>
                    </a:lnB>
                    <a:noFill/>
                  </a:tcPr>
                </a:tc>
                <a:tc>
                  <a:txBody>
                    <a:bodyPr/>
                    <a:lstStyle/>
                    <a:p>
                      <a:pPr>
                        <a:buNone/>
                      </a:pPr>
                      <a:r>
                        <a:rPr lang="en-GB" sz="800"/>
                        <a:t>11/12/2025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1602365172"/>
                  </a:ext>
                </a:extLst>
              </a:tr>
              <a:tr h="226051">
                <a:tc>
                  <a:txBody>
                    <a:bodyPr/>
                    <a:lstStyle/>
                    <a:p>
                      <a:pPr>
                        <a:buNone/>
                      </a:pPr>
                      <a:r>
                        <a:rPr lang="en-GB" sz="800" dirty="0"/>
                        <a:t>11/12/2025</a:t>
                      </a:r>
                    </a:p>
                  </a:txBody>
                  <a:tcPr marL="38638" marR="38638" marT="19319" marB="19319" anchor="ctr">
                    <a:lnL>
                      <a:noFill/>
                    </a:lnL>
                    <a:lnR>
                      <a:noFill/>
                    </a:lnR>
                    <a:lnT>
                      <a:noFill/>
                    </a:lnT>
                    <a:lnB>
                      <a:noFill/>
                    </a:lnB>
                    <a:noFill/>
                  </a:tcPr>
                </a:tc>
                <a:tc>
                  <a:txBody>
                    <a:bodyPr/>
                    <a:lstStyle/>
                    <a:p>
                      <a:pPr>
                        <a:buNone/>
                      </a:pPr>
                      <a:r>
                        <a:rPr lang="en-GB" sz="800"/>
                        <a:t>Justify design (audience)</a:t>
                      </a:r>
                    </a:p>
                  </a:txBody>
                  <a:tcPr marL="38638" marR="38638" marT="19319" marB="19319" anchor="ctr">
                    <a:lnL>
                      <a:noFill/>
                    </a:lnL>
                    <a:lnR>
                      <a:noFill/>
                    </a:lnR>
                    <a:lnT>
                      <a:noFill/>
                    </a:lnT>
                    <a:lnB>
                      <a:noFill/>
                    </a:lnB>
                    <a:noFill/>
                  </a:tcPr>
                </a:tc>
                <a:tc>
                  <a:txBody>
                    <a:bodyPr/>
                    <a:lstStyle/>
                    <a:p>
                      <a:pPr>
                        <a:buNone/>
                      </a:pPr>
                      <a:r>
                        <a:rPr lang="en-GB" sz="800"/>
                        <a:t>Explained how design meets audience needs</a:t>
                      </a:r>
                    </a:p>
                  </a:txBody>
                  <a:tcPr marL="38638" marR="38638" marT="19319" marB="19319" anchor="ctr">
                    <a:lnL>
                      <a:noFill/>
                    </a:lnL>
                    <a:lnR>
                      <a:noFill/>
                    </a:lnR>
                    <a:lnT>
                      <a:noFill/>
                    </a:lnT>
                    <a:lnB>
                      <a:noFill/>
                    </a:lnB>
                    <a:noFill/>
                  </a:tcPr>
                </a:tc>
                <a:tc>
                  <a:txBody>
                    <a:bodyPr/>
                    <a:lstStyle/>
                    <a:p>
                      <a:pPr>
                        <a:buNone/>
                      </a:pPr>
                      <a:r>
                        <a:rPr lang="en-GB" sz="800"/>
                        <a:t>1 hour</a:t>
                      </a:r>
                    </a:p>
                  </a:txBody>
                  <a:tcPr marL="38638" marR="38638" marT="19319" marB="19319" anchor="ctr">
                    <a:lnL>
                      <a:noFill/>
                    </a:lnL>
                    <a:lnR>
                      <a:noFill/>
                    </a:lnR>
                    <a:lnT>
                      <a:noFill/>
                    </a:lnT>
                    <a:lnB>
                      <a:noFill/>
                    </a:lnB>
                    <a:noFill/>
                  </a:tcPr>
                </a:tc>
                <a:tc>
                  <a:txBody>
                    <a:bodyPr/>
                    <a:lstStyle/>
                    <a:p>
                      <a:pPr>
                        <a:buNone/>
                      </a:pPr>
                      <a:r>
                        <a:rPr lang="en-GB" sz="800"/>
                        <a:t>11/12/2025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569228145"/>
                  </a:ext>
                </a:extLst>
              </a:tr>
              <a:tr h="226051">
                <a:tc>
                  <a:txBody>
                    <a:bodyPr/>
                    <a:lstStyle/>
                    <a:p>
                      <a:pPr>
                        <a:buNone/>
                      </a:pPr>
                      <a:r>
                        <a:rPr lang="en-GB" sz="800"/>
                        <a:t>12/12/2025</a:t>
                      </a:r>
                    </a:p>
                  </a:txBody>
                  <a:tcPr marL="38638" marR="38638" marT="19319" marB="19319" anchor="ctr">
                    <a:lnL>
                      <a:noFill/>
                    </a:lnL>
                    <a:lnR>
                      <a:noFill/>
                    </a:lnR>
                    <a:lnT>
                      <a:noFill/>
                    </a:lnT>
                    <a:lnB>
                      <a:noFill/>
                    </a:lnB>
                    <a:noFill/>
                  </a:tcPr>
                </a:tc>
                <a:tc>
                  <a:txBody>
                    <a:bodyPr/>
                    <a:lstStyle/>
                    <a:p>
                      <a:pPr>
                        <a:buNone/>
                      </a:pPr>
                      <a:r>
                        <a:rPr lang="en-GB" sz="800"/>
                        <a:t>Prepare content</a:t>
                      </a:r>
                    </a:p>
                  </a:txBody>
                  <a:tcPr marL="38638" marR="38638" marT="19319" marB="19319" anchor="ctr">
                    <a:lnL>
                      <a:noFill/>
                    </a:lnL>
                    <a:lnR>
                      <a:noFill/>
                    </a:lnR>
                    <a:lnT>
                      <a:noFill/>
                    </a:lnT>
                    <a:lnB>
                      <a:noFill/>
                    </a:lnB>
                    <a:noFill/>
                  </a:tcPr>
                </a:tc>
                <a:tc>
                  <a:txBody>
                    <a:bodyPr/>
                    <a:lstStyle/>
                    <a:p>
                      <a:pPr>
                        <a:buNone/>
                      </a:pPr>
                      <a:r>
                        <a:rPr lang="en-GB" sz="800"/>
                        <a:t>Organised files and prepared portfolio content</a:t>
                      </a:r>
                    </a:p>
                  </a:txBody>
                  <a:tcPr marL="38638" marR="38638" marT="19319" marB="19319" anchor="ctr">
                    <a:lnL>
                      <a:noFill/>
                    </a:lnL>
                    <a:lnR>
                      <a:noFill/>
                    </a:lnR>
                    <a:lnT>
                      <a:noFill/>
                    </a:lnT>
                    <a:lnB>
                      <a:noFill/>
                    </a:lnB>
                    <a:noFill/>
                  </a:tcPr>
                </a:tc>
                <a:tc>
                  <a:txBody>
                    <a:bodyPr/>
                    <a:lstStyle/>
                    <a:p>
                      <a:pPr>
                        <a:buNone/>
                      </a:pPr>
                      <a:r>
                        <a:rPr lang="en-GB" sz="800"/>
                        <a:t>30–45 minutes</a:t>
                      </a:r>
                    </a:p>
                  </a:txBody>
                  <a:tcPr marL="38638" marR="38638" marT="19319" marB="19319" anchor="ctr">
                    <a:lnL>
                      <a:noFill/>
                    </a:lnL>
                    <a:lnR>
                      <a:noFill/>
                    </a:lnR>
                    <a:lnT>
                      <a:noFill/>
                    </a:lnT>
                    <a:lnB>
                      <a:noFill/>
                    </a:lnB>
                    <a:noFill/>
                  </a:tcPr>
                </a:tc>
                <a:tc>
                  <a:txBody>
                    <a:bodyPr/>
                    <a:lstStyle/>
                    <a:p>
                      <a:pPr>
                        <a:buNone/>
                      </a:pPr>
                      <a:r>
                        <a:rPr lang="en-GB" sz="800"/>
                        <a:t>12/12/2025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1063467687"/>
                  </a:ext>
                </a:extLst>
              </a:tr>
              <a:tr h="226051">
                <a:tc>
                  <a:txBody>
                    <a:bodyPr/>
                    <a:lstStyle/>
                    <a:p>
                      <a:pPr>
                        <a:buNone/>
                      </a:pPr>
                      <a:r>
                        <a:rPr lang="en-GB" sz="800"/>
                        <a:t>12/12/2025</a:t>
                      </a:r>
                    </a:p>
                  </a:txBody>
                  <a:tcPr marL="38638" marR="38638" marT="19319" marB="19319" anchor="ctr">
                    <a:lnL>
                      <a:noFill/>
                    </a:lnL>
                    <a:lnR>
                      <a:noFill/>
                    </a:lnR>
                    <a:lnT>
                      <a:noFill/>
                    </a:lnT>
                    <a:lnB>
                      <a:noFill/>
                    </a:lnB>
                    <a:noFill/>
                  </a:tcPr>
                </a:tc>
                <a:tc>
                  <a:txBody>
                    <a:bodyPr/>
                    <a:lstStyle/>
                    <a:p>
                      <a:pPr>
                        <a:buNone/>
                      </a:pPr>
                      <a:r>
                        <a:rPr lang="en-GB" sz="800"/>
                        <a:t>Create website pages</a:t>
                      </a:r>
                    </a:p>
                  </a:txBody>
                  <a:tcPr marL="38638" marR="38638" marT="19319" marB="19319" anchor="ctr">
                    <a:lnL>
                      <a:noFill/>
                    </a:lnL>
                    <a:lnR>
                      <a:noFill/>
                    </a:lnR>
                    <a:lnT>
                      <a:noFill/>
                    </a:lnT>
                    <a:lnB>
                      <a:noFill/>
                    </a:lnB>
                    <a:noFill/>
                  </a:tcPr>
                </a:tc>
                <a:tc>
                  <a:txBody>
                    <a:bodyPr/>
                    <a:lstStyle/>
                    <a:p>
                      <a:pPr>
                        <a:buNone/>
                      </a:pPr>
                      <a:r>
                        <a:rPr lang="en-GB" sz="800"/>
                        <a:t>Built homepage and section pages</a:t>
                      </a:r>
                    </a:p>
                  </a:txBody>
                  <a:tcPr marL="38638" marR="38638" marT="19319" marB="19319" anchor="ctr">
                    <a:lnL>
                      <a:noFill/>
                    </a:lnL>
                    <a:lnR>
                      <a:noFill/>
                    </a:lnR>
                    <a:lnT>
                      <a:noFill/>
                    </a:lnT>
                    <a:lnB>
                      <a:noFill/>
                    </a:lnB>
                    <a:noFill/>
                  </a:tcPr>
                </a:tc>
                <a:tc>
                  <a:txBody>
                    <a:bodyPr/>
                    <a:lstStyle/>
                    <a:p>
                      <a:pPr>
                        <a:buNone/>
                      </a:pPr>
                      <a:r>
                        <a:rPr lang="en-GB" sz="800"/>
                        <a:t>1 hour – 1 hour 15 minutes</a:t>
                      </a:r>
                    </a:p>
                  </a:txBody>
                  <a:tcPr marL="38638" marR="38638" marT="19319" marB="19319" anchor="ctr">
                    <a:lnL>
                      <a:noFill/>
                    </a:lnL>
                    <a:lnR>
                      <a:noFill/>
                    </a:lnR>
                    <a:lnT>
                      <a:noFill/>
                    </a:lnT>
                    <a:lnB>
                      <a:noFill/>
                    </a:lnB>
                    <a:noFill/>
                  </a:tcPr>
                </a:tc>
                <a:tc>
                  <a:txBody>
                    <a:bodyPr/>
                    <a:lstStyle/>
                    <a:p>
                      <a:pPr>
                        <a:buNone/>
                      </a:pPr>
                      <a:r>
                        <a:rPr lang="en-GB" sz="800"/>
                        <a:t>12/12/2025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2040710389"/>
                  </a:ext>
                </a:extLst>
              </a:tr>
              <a:tr h="226051">
                <a:tc>
                  <a:txBody>
                    <a:bodyPr/>
                    <a:lstStyle/>
                    <a:p>
                      <a:pPr>
                        <a:buNone/>
                      </a:pPr>
                      <a:r>
                        <a:rPr lang="en-GB" sz="800"/>
                        <a:t>13/12/2025</a:t>
                      </a:r>
                    </a:p>
                  </a:txBody>
                  <a:tcPr marL="38638" marR="38638" marT="19319" marB="19319" anchor="ctr">
                    <a:lnL>
                      <a:noFill/>
                    </a:lnL>
                    <a:lnR>
                      <a:noFill/>
                    </a:lnR>
                    <a:lnT>
                      <a:noFill/>
                    </a:lnT>
                    <a:lnB>
                      <a:noFill/>
                    </a:lnB>
                    <a:noFill/>
                  </a:tcPr>
                </a:tc>
                <a:tc>
                  <a:txBody>
                    <a:bodyPr/>
                    <a:lstStyle/>
                    <a:p>
                      <a:pPr>
                        <a:buNone/>
                      </a:pPr>
                      <a:r>
                        <a:rPr lang="en-GB" sz="800"/>
                        <a:t>Create contact page</a:t>
                      </a:r>
                    </a:p>
                  </a:txBody>
                  <a:tcPr marL="38638" marR="38638" marT="19319" marB="19319" anchor="ctr">
                    <a:lnL>
                      <a:noFill/>
                    </a:lnL>
                    <a:lnR>
                      <a:noFill/>
                    </a:lnR>
                    <a:lnT>
                      <a:noFill/>
                    </a:lnT>
                    <a:lnB>
                      <a:noFill/>
                    </a:lnB>
                    <a:noFill/>
                  </a:tcPr>
                </a:tc>
                <a:tc>
                  <a:txBody>
                    <a:bodyPr/>
                    <a:lstStyle/>
                    <a:p>
                      <a:pPr>
                        <a:buNone/>
                      </a:pPr>
                      <a:r>
                        <a:rPr lang="en-GB" sz="800"/>
                        <a:t>Designed and added contact section</a:t>
                      </a:r>
                    </a:p>
                  </a:txBody>
                  <a:tcPr marL="38638" marR="38638" marT="19319" marB="19319" anchor="ctr">
                    <a:lnL>
                      <a:noFill/>
                    </a:lnL>
                    <a:lnR>
                      <a:noFill/>
                    </a:lnR>
                    <a:lnT>
                      <a:noFill/>
                    </a:lnT>
                    <a:lnB>
                      <a:noFill/>
                    </a:lnB>
                    <a:noFill/>
                  </a:tcPr>
                </a:tc>
                <a:tc>
                  <a:txBody>
                    <a:bodyPr/>
                    <a:lstStyle/>
                    <a:p>
                      <a:pPr>
                        <a:buNone/>
                      </a:pPr>
                      <a:r>
                        <a:rPr lang="en-GB" sz="800"/>
                        <a:t>45 minutes – 1 hour</a:t>
                      </a:r>
                    </a:p>
                  </a:txBody>
                  <a:tcPr marL="38638" marR="38638" marT="19319" marB="19319" anchor="ctr">
                    <a:lnL>
                      <a:noFill/>
                    </a:lnL>
                    <a:lnR>
                      <a:noFill/>
                    </a:lnR>
                    <a:lnT>
                      <a:noFill/>
                    </a:lnT>
                    <a:lnB>
                      <a:noFill/>
                    </a:lnB>
                    <a:noFill/>
                  </a:tcPr>
                </a:tc>
                <a:tc>
                  <a:txBody>
                    <a:bodyPr/>
                    <a:lstStyle/>
                    <a:p>
                      <a:pPr>
                        <a:buNone/>
                      </a:pPr>
                      <a:r>
                        <a:rPr lang="en-GB" sz="800"/>
                        <a:t>13/12/2025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273953351"/>
                  </a:ext>
                </a:extLst>
              </a:tr>
              <a:tr h="226051">
                <a:tc>
                  <a:txBody>
                    <a:bodyPr/>
                    <a:lstStyle/>
                    <a:p>
                      <a:pPr>
                        <a:buNone/>
                      </a:pPr>
                      <a:r>
                        <a:rPr lang="en-GB" sz="800"/>
                        <a:t>13/12/2025</a:t>
                      </a:r>
                    </a:p>
                  </a:txBody>
                  <a:tcPr marL="38638" marR="38638" marT="19319" marB="19319" anchor="ctr">
                    <a:lnL>
                      <a:noFill/>
                    </a:lnL>
                    <a:lnR>
                      <a:noFill/>
                    </a:lnR>
                    <a:lnT>
                      <a:noFill/>
                    </a:lnT>
                    <a:lnB>
                      <a:noFill/>
                    </a:lnB>
                    <a:noFill/>
                  </a:tcPr>
                </a:tc>
                <a:tc>
                  <a:txBody>
                    <a:bodyPr/>
                    <a:lstStyle/>
                    <a:p>
                      <a:pPr>
                        <a:buNone/>
                      </a:pPr>
                      <a:r>
                        <a:rPr lang="en-GB" sz="800"/>
                        <a:t>Testing</a:t>
                      </a:r>
                    </a:p>
                  </a:txBody>
                  <a:tcPr marL="38638" marR="38638" marT="19319" marB="19319" anchor="ctr">
                    <a:lnL>
                      <a:noFill/>
                    </a:lnL>
                    <a:lnR>
                      <a:noFill/>
                    </a:lnR>
                    <a:lnT>
                      <a:noFill/>
                    </a:lnT>
                    <a:lnB>
                      <a:noFill/>
                    </a:lnB>
                    <a:noFill/>
                  </a:tcPr>
                </a:tc>
                <a:tc>
                  <a:txBody>
                    <a:bodyPr/>
                    <a:lstStyle/>
                    <a:p>
                      <a:pPr>
                        <a:buNone/>
                      </a:pPr>
                      <a:r>
                        <a:rPr lang="en-GB" sz="800"/>
                        <a:t>Tested website on different browsers and devices</a:t>
                      </a:r>
                    </a:p>
                  </a:txBody>
                  <a:tcPr marL="38638" marR="38638" marT="19319" marB="19319" anchor="ctr">
                    <a:lnL>
                      <a:noFill/>
                    </a:lnL>
                    <a:lnR>
                      <a:noFill/>
                    </a:lnR>
                    <a:lnT>
                      <a:noFill/>
                    </a:lnT>
                    <a:lnB>
                      <a:noFill/>
                    </a:lnB>
                    <a:noFill/>
                  </a:tcPr>
                </a:tc>
                <a:tc>
                  <a:txBody>
                    <a:bodyPr/>
                    <a:lstStyle/>
                    <a:p>
                      <a:pPr>
                        <a:buNone/>
                      </a:pPr>
                      <a:r>
                        <a:rPr lang="en-GB" sz="800"/>
                        <a:t>30–45 minutes</a:t>
                      </a:r>
                    </a:p>
                  </a:txBody>
                  <a:tcPr marL="38638" marR="38638" marT="19319" marB="19319" anchor="ctr">
                    <a:lnL>
                      <a:noFill/>
                    </a:lnL>
                    <a:lnR>
                      <a:noFill/>
                    </a:lnR>
                    <a:lnT>
                      <a:noFill/>
                    </a:lnT>
                    <a:lnB>
                      <a:noFill/>
                    </a:lnB>
                    <a:noFill/>
                  </a:tcPr>
                </a:tc>
                <a:tc>
                  <a:txBody>
                    <a:bodyPr/>
                    <a:lstStyle/>
                    <a:p>
                      <a:pPr>
                        <a:buNone/>
                      </a:pPr>
                      <a:r>
                        <a:rPr lang="en-GB" sz="800"/>
                        <a:t>13/12/2025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292339805"/>
                  </a:ext>
                </a:extLst>
              </a:tr>
              <a:tr h="226051">
                <a:tc>
                  <a:txBody>
                    <a:bodyPr/>
                    <a:lstStyle/>
                    <a:p>
                      <a:pPr>
                        <a:buNone/>
                      </a:pPr>
                      <a:r>
                        <a:rPr lang="en-GB" sz="800"/>
                        <a:t>14/12/2025</a:t>
                      </a:r>
                    </a:p>
                  </a:txBody>
                  <a:tcPr marL="38638" marR="38638" marT="19319" marB="19319" anchor="ctr">
                    <a:lnL>
                      <a:noFill/>
                    </a:lnL>
                    <a:lnR>
                      <a:noFill/>
                    </a:lnR>
                    <a:lnT>
                      <a:noFill/>
                    </a:lnT>
                    <a:lnB>
                      <a:noFill/>
                    </a:lnB>
                    <a:noFill/>
                  </a:tcPr>
                </a:tc>
                <a:tc>
                  <a:txBody>
                    <a:bodyPr/>
                    <a:lstStyle/>
                    <a:p>
                      <a:pPr>
                        <a:buNone/>
                      </a:pPr>
                      <a:r>
                        <a:rPr lang="en-GB" sz="800"/>
                        <a:t>Organise content</a:t>
                      </a:r>
                    </a:p>
                  </a:txBody>
                  <a:tcPr marL="38638" marR="38638" marT="19319" marB="19319" anchor="ctr">
                    <a:lnL>
                      <a:noFill/>
                    </a:lnL>
                    <a:lnR>
                      <a:noFill/>
                    </a:lnR>
                    <a:lnT>
                      <a:noFill/>
                    </a:lnT>
                    <a:lnB>
                      <a:noFill/>
                    </a:lnB>
                    <a:noFill/>
                  </a:tcPr>
                </a:tc>
                <a:tc>
                  <a:txBody>
                    <a:bodyPr/>
                    <a:lstStyle/>
                    <a:p>
                      <a:pPr>
                        <a:buNone/>
                      </a:pPr>
                      <a:r>
                        <a:rPr lang="en-GB" sz="800"/>
                        <a:t>Improved structure and file organisation</a:t>
                      </a:r>
                    </a:p>
                  </a:txBody>
                  <a:tcPr marL="38638" marR="38638" marT="19319" marB="19319" anchor="ctr">
                    <a:lnL>
                      <a:noFill/>
                    </a:lnL>
                    <a:lnR>
                      <a:noFill/>
                    </a:lnR>
                    <a:lnT>
                      <a:noFill/>
                    </a:lnT>
                    <a:lnB>
                      <a:noFill/>
                    </a:lnB>
                    <a:noFill/>
                  </a:tcPr>
                </a:tc>
                <a:tc>
                  <a:txBody>
                    <a:bodyPr/>
                    <a:lstStyle/>
                    <a:p>
                      <a:pPr>
                        <a:buNone/>
                      </a:pPr>
                      <a:r>
                        <a:rPr lang="en-GB" sz="800"/>
                        <a:t>1 hour – 1 hour 15 minutes</a:t>
                      </a:r>
                    </a:p>
                  </a:txBody>
                  <a:tcPr marL="38638" marR="38638" marT="19319" marB="19319" anchor="ctr">
                    <a:lnL>
                      <a:noFill/>
                    </a:lnL>
                    <a:lnR>
                      <a:noFill/>
                    </a:lnR>
                    <a:lnT>
                      <a:noFill/>
                    </a:lnT>
                    <a:lnB>
                      <a:noFill/>
                    </a:lnB>
                    <a:noFill/>
                  </a:tcPr>
                </a:tc>
                <a:tc>
                  <a:txBody>
                    <a:bodyPr/>
                    <a:lstStyle/>
                    <a:p>
                      <a:pPr>
                        <a:buNone/>
                      </a:pPr>
                      <a:r>
                        <a:rPr lang="en-GB" sz="800"/>
                        <a:t>14/12/2025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227253568"/>
                  </a:ext>
                </a:extLst>
              </a:tr>
              <a:tr h="226051">
                <a:tc>
                  <a:txBody>
                    <a:bodyPr/>
                    <a:lstStyle/>
                    <a:p>
                      <a:pPr>
                        <a:buNone/>
                      </a:pPr>
                      <a:r>
                        <a:rPr lang="en-GB" sz="800"/>
                        <a:t>14/12/2025</a:t>
                      </a:r>
                    </a:p>
                  </a:txBody>
                  <a:tcPr marL="38638" marR="38638" marT="19319" marB="19319" anchor="ctr">
                    <a:lnL>
                      <a:noFill/>
                    </a:lnL>
                    <a:lnR>
                      <a:noFill/>
                    </a:lnR>
                    <a:lnT>
                      <a:noFill/>
                    </a:lnT>
                    <a:lnB>
                      <a:noFill/>
                    </a:lnB>
                    <a:noFill/>
                  </a:tcPr>
                </a:tc>
                <a:tc>
                  <a:txBody>
                    <a:bodyPr/>
                    <a:lstStyle/>
                    <a:p>
                      <a:pPr>
                        <a:buNone/>
                      </a:pPr>
                      <a:r>
                        <a:rPr lang="en-GB" sz="800"/>
                        <a:t>Add assets</a:t>
                      </a:r>
                    </a:p>
                  </a:txBody>
                  <a:tcPr marL="38638" marR="38638" marT="19319" marB="19319" anchor="ctr">
                    <a:lnL>
                      <a:noFill/>
                    </a:lnL>
                    <a:lnR>
                      <a:noFill/>
                    </a:lnR>
                    <a:lnT>
                      <a:noFill/>
                    </a:lnT>
                    <a:lnB>
                      <a:noFill/>
                    </a:lnB>
                    <a:noFill/>
                  </a:tcPr>
                </a:tc>
                <a:tc>
                  <a:txBody>
                    <a:bodyPr/>
                    <a:lstStyle/>
                    <a:p>
                      <a:pPr>
                        <a:buNone/>
                      </a:pPr>
                      <a:r>
                        <a:rPr lang="en-GB" sz="800"/>
                        <a:t>Added images and content to pages</a:t>
                      </a:r>
                    </a:p>
                  </a:txBody>
                  <a:tcPr marL="38638" marR="38638" marT="19319" marB="19319" anchor="ctr">
                    <a:lnL>
                      <a:noFill/>
                    </a:lnL>
                    <a:lnR>
                      <a:noFill/>
                    </a:lnR>
                    <a:lnT>
                      <a:noFill/>
                    </a:lnT>
                    <a:lnB>
                      <a:noFill/>
                    </a:lnB>
                    <a:noFill/>
                  </a:tcPr>
                </a:tc>
                <a:tc>
                  <a:txBody>
                    <a:bodyPr/>
                    <a:lstStyle/>
                    <a:p>
                      <a:pPr>
                        <a:buNone/>
                      </a:pPr>
                      <a:r>
                        <a:rPr lang="en-GB" sz="800"/>
                        <a:t>1 hour – 1 hour 30 minutes</a:t>
                      </a:r>
                    </a:p>
                  </a:txBody>
                  <a:tcPr marL="38638" marR="38638" marT="19319" marB="19319" anchor="ctr">
                    <a:lnL>
                      <a:noFill/>
                    </a:lnL>
                    <a:lnR>
                      <a:noFill/>
                    </a:lnR>
                    <a:lnT>
                      <a:noFill/>
                    </a:lnT>
                    <a:lnB>
                      <a:noFill/>
                    </a:lnB>
                    <a:noFill/>
                  </a:tcPr>
                </a:tc>
                <a:tc>
                  <a:txBody>
                    <a:bodyPr/>
                    <a:lstStyle/>
                    <a:p>
                      <a:pPr>
                        <a:buNone/>
                      </a:pPr>
                      <a:r>
                        <a:rPr lang="en-GB" sz="800"/>
                        <a:t>14/12/2025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2879672782"/>
                  </a:ext>
                </a:extLst>
              </a:tr>
              <a:tr h="226051">
                <a:tc>
                  <a:txBody>
                    <a:bodyPr/>
                    <a:lstStyle/>
                    <a:p>
                      <a:pPr>
                        <a:buNone/>
                      </a:pPr>
                      <a:r>
                        <a:rPr lang="en-GB" sz="800"/>
                        <a:t>15/12/2025</a:t>
                      </a:r>
                    </a:p>
                  </a:txBody>
                  <a:tcPr marL="38638" marR="38638" marT="19319" marB="19319" anchor="ctr">
                    <a:lnL>
                      <a:noFill/>
                    </a:lnL>
                    <a:lnR>
                      <a:noFill/>
                    </a:lnR>
                    <a:lnT>
                      <a:noFill/>
                    </a:lnT>
                    <a:lnB>
                      <a:noFill/>
                    </a:lnB>
                    <a:noFill/>
                  </a:tcPr>
                </a:tc>
                <a:tc>
                  <a:txBody>
                    <a:bodyPr/>
                    <a:lstStyle/>
                    <a:p>
                      <a:pPr>
                        <a:buNone/>
                      </a:pPr>
                      <a:r>
                        <a:rPr lang="en-GB" sz="800"/>
                        <a:t>Improve navigation</a:t>
                      </a:r>
                    </a:p>
                  </a:txBody>
                  <a:tcPr marL="38638" marR="38638" marT="19319" marB="19319" anchor="ctr">
                    <a:lnL>
                      <a:noFill/>
                    </a:lnL>
                    <a:lnR>
                      <a:noFill/>
                    </a:lnR>
                    <a:lnT>
                      <a:noFill/>
                    </a:lnT>
                    <a:lnB>
                      <a:noFill/>
                    </a:lnB>
                    <a:noFill/>
                  </a:tcPr>
                </a:tc>
                <a:tc>
                  <a:txBody>
                    <a:bodyPr/>
                    <a:lstStyle/>
                    <a:p>
                      <a:pPr>
                        <a:buNone/>
                      </a:pPr>
                      <a:r>
                        <a:rPr lang="en-GB" sz="800"/>
                        <a:t>Ensured consistent navigation across pages</a:t>
                      </a:r>
                    </a:p>
                  </a:txBody>
                  <a:tcPr marL="38638" marR="38638" marT="19319" marB="19319" anchor="ctr">
                    <a:lnL>
                      <a:noFill/>
                    </a:lnL>
                    <a:lnR>
                      <a:noFill/>
                    </a:lnR>
                    <a:lnT>
                      <a:noFill/>
                    </a:lnT>
                    <a:lnB>
                      <a:noFill/>
                    </a:lnB>
                    <a:noFill/>
                  </a:tcPr>
                </a:tc>
                <a:tc>
                  <a:txBody>
                    <a:bodyPr/>
                    <a:lstStyle/>
                    <a:p>
                      <a:pPr>
                        <a:buNone/>
                      </a:pPr>
                      <a:r>
                        <a:rPr lang="en-GB" sz="800"/>
                        <a:t>1 hour – 1 hour 30 minutes</a:t>
                      </a:r>
                    </a:p>
                  </a:txBody>
                  <a:tcPr marL="38638" marR="38638" marT="19319" marB="19319" anchor="ctr">
                    <a:lnL>
                      <a:noFill/>
                    </a:lnL>
                    <a:lnR>
                      <a:noFill/>
                    </a:lnR>
                    <a:lnT>
                      <a:noFill/>
                    </a:lnT>
                    <a:lnB>
                      <a:noFill/>
                    </a:lnB>
                    <a:noFill/>
                  </a:tcPr>
                </a:tc>
                <a:tc>
                  <a:txBody>
                    <a:bodyPr/>
                    <a:lstStyle/>
                    <a:p>
                      <a:pPr>
                        <a:buNone/>
                      </a:pPr>
                      <a:r>
                        <a:rPr lang="en-GB" sz="800"/>
                        <a:t>15/12/2025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864615069"/>
                  </a:ext>
                </a:extLst>
              </a:tr>
              <a:tr h="226051">
                <a:tc>
                  <a:txBody>
                    <a:bodyPr/>
                    <a:lstStyle/>
                    <a:p>
                      <a:pPr>
                        <a:buNone/>
                      </a:pPr>
                      <a:r>
                        <a:rPr lang="en-GB" sz="800"/>
                        <a:t>15/12/2025</a:t>
                      </a:r>
                    </a:p>
                  </a:txBody>
                  <a:tcPr marL="38638" marR="38638" marT="19319" marB="19319" anchor="ctr">
                    <a:lnL>
                      <a:noFill/>
                    </a:lnL>
                    <a:lnR>
                      <a:noFill/>
                    </a:lnR>
                    <a:lnT>
                      <a:noFill/>
                    </a:lnT>
                    <a:lnB>
                      <a:noFill/>
                    </a:lnB>
                    <a:noFill/>
                  </a:tcPr>
                </a:tc>
                <a:tc>
                  <a:txBody>
                    <a:bodyPr/>
                    <a:lstStyle/>
                    <a:p>
                      <a:pPr>
                        <a:buNone/>
                      </a:pPr>
                      <a:r>
                        <a:rPr lang="en-GB" sz="800"/>
                        <a:t>Add commentary</a:t>
                      </a:r>
                    </a:p>
                  </a:txBody>
                  <a:tcPr marL="38638" marR="38638" marT="19319" marB="19319" anchor="ctr">
                    <a:lnL>
                      <a:noFill/>
                    </a:lnL>
                    <a:lnR>
                      <a:noFill/>
                    </a:lnR>
                    <a:lnT>
                      <a:noFill/>
                    </a:lnT>
                    <a:lnB>
                      <a:noFill/>
                    </a:lnB>
                    <a:noFill/>
                  </a:tcPr>
                </a:tc>
                <a:tc>
                  <a:txBody>
                    <a:bodyPr/>
                    <a:lstStyle/>
                    <a:p>
                      <a:pPr>
                        <a:buNone/>
                      </a:pPr>
                      <a:r>
                        <a:rPr lang="en-GB" sz="800"/>
                        <a:t>Added explanations for portfolio content</a:t>
                      </a:r>
                    </a:p>
                  </a:txBody>
                  <a:tcPr marL="38638" marR="38638" marT="19319" marB="19319" anchor="ctr">
                    <a:lnL>
                      <a:noFill/>
                    </a:lnL>
                    <a:lnR>
                      <a:noFill/>
                    </a:lnR>
                    <a:lnT>
                      <a:noFill/>
                    </a:lnT>
                    <a:lnB>
                      <a:noFill/>
                    </a:lnB>
                    <a:noFill/>
                  </a:tcPr>
                </a:tc>
                <a:tc>
                  <a:txBody>
                    <a:bodyPr/>
                    <a:lstStyle/>
                    <a:p>
                      <a:pPr>
                        <a:buNone/>
                      </a:pPr>
                      <a:r>
                        <a:rPr lang="en-GB" sz="800"/>
                        <a:t>1 hour – 1 hour 30 minutes</a:t>
                      </a:r>
                    </a:p>
                  </a:txBody>
                  <a:tcPr marL="38638" marR="38638" marT="19319" marB="19319" anchor="ctr">
                    <a:lnL>
                      <a:noFill/>
                    </a:lnL>
                    <a:lnR>
                      <a:noFill/>
                    </a:lnR>
                    <a:lnT>
                      <a:noFill/>
                    </a:lnT>
                    <a:lnB>
                      <a:noFill/>
                    </a:lnB>
                    <a:noFill/>
                  </a:tcPr>
                </a:tc>
                <a:tc>
                  <a:txBody>
                    <a:bodyPr/>
                    <a:lstStyle/>
                    <a:p>
                      <a:pPr>
                        <a:buNone/>
                      </a:pPr>
                      <a:r>
                        <a:rPr lang="en-GB" sz="800"/>
                        <a:t>15/12/2025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602564080"/>
                  </a:ext>
                </a:extLst>
              </a:tr>
              <a:tr h="226051">
                <a:tc>
                  <a:txBody>
                    <a:bodyPr/>
                    <a:lstStyle/>
                    <a:p>
                      <a:pPr>
                        <a:buNone/>
                      </a:pPr>
                      <a:r>
                        <a:rPr lang="en-GB" sz="800"/>
                        <a:t>16/12/2025</a:t>
                      </a:r>
                    </a:p>
                  </a:txBody>
                  <a:tcPr marL="38638" marR="38638" marT="19319" marB="19319" anchor="ctr">
                    <a:lnL>
                      <a:noFill/>
                    </a:lnL>
                    <a:lnR>
                      <a:noFill/>
                    </a:lnR>
                    <a:lnT>
                      <a:noFill/>
                    </a:lnT>
                    <a:lnB>
                      <a:noFill/>
                    </a:lnB>
                    <a:noFill/>
                  </a:tcPr>
                </a:tc>
                <a:tc>
                  <a:txBody>
                    <a:bodyPr/>
                    <a:lstStyle/>
                    <a:p>
                      <a:pPr>
                        <a:buNone/>
                      </a:pPr>
                      <a:r>
                        <a:rPr lang="en-GB" sz="800"/>
                        <a:t>Gather feedback</a:t>
                      </a:r>
                    </a:p>
                  </a:txBody>
                  <a:tcPr marL="38638" marR="38638" marT="19319" marB="19319" anchor="ctr">
                    <a:lnL>
                      <a:noFill/>
                    </a:lnL>
                    <a:lnR>
                      <a:noFill/>
                    </a:lnR>
                    <a:lnT>
                      <a:noFill/>
                    </a:lnT>
                    <a:lnB>
                      <a:noFill/>
                    </a:lnB>
                    <a:noFill/>
                  </a:tcPr>
                </a:tc>
                <a:tc>
                  <a:txBody>
                    <a:bodyPr/>
                    <a:lstStyle/>
                    <a:p>
                      <a:pPr>
                        <a:buNone/>
                      </a:pPr>
                      <a:r>
                        <a:rPr lang="en-GB" sz="800"/>
                        <a:t>Collected feedback from others</a:t>
                      </a:r>
                    </a:p>
                  </a:txBody>
                  <a:tcPr marL="38638" marR="38638" marT="19319" marB="19319" anchor="ctr">
                    <a:lnL>
                      <a:noFill/>
                    </a:lnL>
                    <a:lnR>
                      <a:noFill/>
                    </a:lnR>
                    <a:lnT>
                      <a:noFill/>
                    </a:lnT>
                    <a:lnB>
                      <a:noFill/>
                    </a:lnB>
                    <a:noFill/>
                  </a:tcPr>
                </a:tc>
                <a:tc>
                  <a:txBody>
                    <a:bodyPr/>
                    <a:lstStyle/>
                    <a:p>
                      <a:pPr>
                        <a:buNone/>
                      </a:pPr>
                      <a:r>
                        <a:rPr lang="en-GB" sz="800"/>
                        <a:t>30–45 minutes</a:t>
                      </a:r>
                    </a:p>
                  </a:txBody>
                  <a:tcPr marL="38638" marR="38638" marT="19319" marB="19319" anchor="ctr">
                    <a:lnL>
                      <a:noFill/>
                    </a:lnL>
                    <a:lnR>
                      <a:noFill/>
                    </a:lnR>
                    <a:lnT>
                      <a:noFill/>
                    </a:lnT>
                    <a:lnB>
                      <a:noFill/>
                    </a:lnB>
                    <a:noFill/>
                  </a:tcPr>
                </a:tc>
                <a:tc>
                  <a:txBody>
                    <a:bodyPr/>
                    <a:lstStyle/>
                    <a:p>
                      <a:pPr>
                        <a:buNone/>
                      </a:pPr>
                      <a:r>
                        <a:rPr lang="en-GB" sz="800"/>
                        <a:t>16/12/2025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1785033320"/>
                  </a:ext>
                </a:extLst>
              </a:tr>
              <a:tr h="226051">
                <a:tc>
                  <a:txBody>
                    <a:bodyPr/>
                    <a:lstStyle/>
                    <a:p>
                      <a:pPr>
                        <a:buNone/>
                      </a:pPr>
                      <a:r>
                        <a:rPr lang="en-GB" sz="800"/>
                        <a:t>16/12/2025</a:t>
                      </a:r>
                    </a:p>
                  </a:txBody>
                  <a:tcPr marL="38638" marR="38638" marT="19319" marB="19319" anchor="ctr">
                    <a:lnL>
                      <a:noFill/>
                    </a:lnL>
                    <a:lnR>
                      <a:noFill/>
                    </a:lnR>
                    <a:lnT>
                      <a:noFill/>
                    </a:lnT>
                    <a:lnB>
                      <a:noFill/>
                    </a:lnB>
                    <a:noFill/>
                  </a:tcPr>
                </a:tc>
                <a:tc>
                  <a:txBody>
                    <a:bodyPr/>
                    <a:lstStyle/>
                    <a:p>
                      <a:pPr>
                        <a:buNone/>
                      </a:pPr>
                      <a:r>
                        <a:rPr lang="en-GB" sz="800"/>
                        <a:t>Refine portfolio</a:t>
                      </a:r>
                    </a:p>
                  </a:txBody>
                  <a:tcPr marL="38638" marR="38638" marT="19319" marB="19319" anchor="ctr">
                    <a:lnL>
                      <a:noFill/>
                    </a:lnL>
                    <a:lnR>
                      <a:noFill/>
                    </a:lnR>
                    <a:lnT>
                      <a:noFill/>
                    </a:lnT>
                    <a:lnB>
                      <a:noFill/>
                    </a:lnB>
                    <a:noFill/>
                  </a:tcPr>
                </a:tc>
                <a:tc>
                  <a:txBody>
                    <a:bodyPr/>
                    <a:lstStyle/>
                    <a:p>
                      <a:pPr>
                        <a:buNone/>
                      </a:pPr>
                      <a:r>
                        <a:rPr lang="en-GB" sz="800"/>
                        <a:t>Improved design and navigation based on feedback</a:t>
                      </a:r>
                    </a:p>
                  </a:txBody>
                  <a:tcPr marL="38638" marR="38638" marT="19319" marB="19319" anchor="ctr">
                    <a:lnL>
                      <a:noFill/>
                    </a:lnL>
                    <a:lnR>
                      <a:noFill/>
                    </a:lnR>
                    <a:lnT>
                      <a:noFill/>
                    </a:lnT>
                    <a:lnB>
                      <a:noFill/>
                    </a:lnB>
                    <a:noFill/>
                  </a:tcPr>
                </a:tc>
                <a:tc>
                  <a:txBody>
                    <a:bodyPr/>
                    <a:lstStyle/>
                    <a:p>
                      <a:pPr>
                        <a:buNone/>
                      </a:pPr>
                      <a:r>
                        <a:rPr lang="en-GB" sz="800"/>
                        <a:t>45 minutes – 1 hour</a:t>
                      </a:r>
                    </a:p>
                  </a:txBody>
                  <a:tcPr marL="38638" marR="38638" marT="19319" marB="19319" anchor="ctr">
                    <a:lnL>
                      <a:noFill/>
                    </a:lnL>
                    <a:lnR>
                      <a:noFill/>
                    </a:lnR>
                    <a:lnT>
                      <a:noFill/>
                    </a:lnT>
                    <a:lnB>
                      <a:noFill/>
                    </a:lnB>
                    <a:noFill/>
                  </a:tcPr>
                </a:tc>
                <a:tc>
                  <a:txBody>
                    <a:bodyPr/>
                    <a:lstStyle/>
                    <a:p>
                      <a:pPr>
                        <a:buNone/>
                      </a:pPr>
                      <a:r>
                        <a:rPr lang="en-GB" sz="800"/>
                        <a:t>16/12/2025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2531030772"/>
                  </a:ext>
                </a:extLst>
              </a:tr>
              <a:tr h="226051">
                <a:tc>
                  <a:txBody>
                    <a:bodyPr/>
                    <a:lstStyle/>
                    <a:p>
                      <a:pPr>
                        <a:buNone/>
                      </a:pPr>
                      <a:r>
                        <a:rPr lang="en-GB" sz="800"/>
                        <a:t>17/12/2025</a:t>
                      </a:r>
                    </a:p>
                  </a:txBody>
                  <a:tcPr marL="38638" marR="38638" marT="19319" marB="19319" anchor="ctr">
                    <a:lnL>
                      <a:noFill/>
                    </a:lnL>
                    <a:lnR>
                      <a:noFill/>
                    </a:lnR>
                    <a:lnT>
                      <a:noFill/>
                    </a:lnT>
                    <a:lnB>
                      <a:noFill/>
                    </a:lnB>
                    <a:noFill/>
                  </a:tcPr>
                </a:tc>
                <a:tc>
                  <a:txBody>
                    <a:bodyPr/>
                    <a:lstStyle/>
                    <a:p>
                      <a:pPr>
                        <a:buNone/>
                      </a:pPr>
                      <a:r>
                        <a:rPr lang="en-GB" sz="800"/>
                        <a:t>Explain suitability</a:t>
                      </a:r>
                    </a:p>
                  </a:txBody>
                  <a:tcPr marL="38638" marR="38638" marT="19319" marB="19319" anchor="ctr">
                    <a:lnL>
                      <a:noFill/>
                    </a:lnL>
                    <a:lnR>
                      <a:noFill/>
                    </a:lnR>
                    <a:lnT>
                      <a:noFill/>
                    </a:lnT>
                    <a:lnB>
                      <a:noFill/>
                    </a:lnB>
                    <a:noFill/>
                  </a:tcPr>
                </a:tc>
                <a:tc>
                  <a:txBody>
                    <a:bodyPr/>
                    <a:lstStyle/>
                    <a:p>
                      <a:pPr>
                        <a:buNone/>
                      </a:pPr>
                      <a:r>
                        <a:rPr lang="en-GB" sz="800"/>
                        <a:t>Explained how portfolio suits audience and purpose</a:t>
                      </a:r>
                    </a:p>
                  </a:txBody>
                  <a:tcPr marL="38638" marR="38638" marT="19319" marB="19319" anchor="ctr">
                    <a:lnL>
                      <a:noFill/>
                    </a:lnL>
                    <a:lnR>
                      <a:noFill/>
                    </a:lnR>
                    <a:lnT>
                      <a:noFill/>
                    </a:lnT>
                    <a:lnB>
                      <a:noFill/>
                    </a:lnB>
                    <a:noFill/>
                  </a:tcPr>
                </a:tc>
                <a:tc>
                  <a:txBody>
                    <a:bodyPr/>
                    <a:lstStyle/>
                    <a:p>
                      <a:pPr>
                        <a:buNone/>
                      </a:pPr>
                      <a:r>
                        <a:rPr lang="en-GB" sz="800"/>
                        <a:t>30–45 minutes</a:t>
                      </a:r>
                    </a:p>
                  </a:txBody>
                  <a:tcPr marL="38638" marR="38638" marT="19319" marB="19319" anchor="ctr">
                    <a:lnL>
                      <a:noFill/>
                    </a:lnL>
                    <a:lnR>
                      <a:noFill/>
                    </a:lnR>
                    <a:lnT>
                      <a:noFill/>
                    </a:lnT>
                    <a:lnB>
                      <a:noFill/>
                    </a:lnB>
                    <a:noFill/>
                  </a:tcPr>
                </a:tc>
                <a:tc>
                  <a:txBody>
                    <a:bodyPr/>
                    <a:lstStyle/>
                    <a:p>
                      <a:pPr>
                        <a:buNone/>
                      </a:pPr>
                      <a:r>
                        <a:rPr lang="en-GB" sz="800"/>
                        <a:t>17/12/2025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098028037"/>
                  </a:ext>
                </a:extLst>
              </a:tr>
              <a:tr h="226051">
                <a:tc>
                  <a:txBody>
                    <a:bodyPr/>
                    <a:lstStyle/>
                    <a:p>
                      <a:pPr>
                        <a:buNone/>
                      </a:pPr>
                      <a:r>
                        <a:rPr lang="en-GB" sz="800"/>
                        <a:t>17/12/2025</a:t>
                      </a:r>
                    </a:p>
                  </a:txBody>
                  <a:tcPr marL="38638" marR="38638" marT="19319" marB="19319" anchor="ctr">
                    <a:lnL>
                      <a:noFill/>
                    </a:lnL>
                    <a:lnR>
                      <a:noFill/>
                    </a:lnR>
                    <a:lnT>
                      <a:noFill/>
                    </a:lnT>
                    <a:lnB>
                      <a:noFill/>
                    </a:lnB>
                    <a:noFill/>
                  </a:tcPr>
                </a:tc>
                <a:tc>
                  <a:txBody>
                    <a:bodyPr/>
                    <a:lstStyle/>
                    <a:p>
                      <a:pPr>
                        <a:buNone/>
                      </a:pPr>
                      <a:r>
                        <a:rPr lang="en-GB" sz="800"/>
                        <a:t>Review effectiveness</a:t>
                      </a:r>
                    </a:p>
                  </a:txBody>
                  <a:tcPr marL="38638" marR="38638" marT="19319" marB="19319" anchor="ctr">
                    <a:lnL>
                      <a:noFill/>
                    </a:lnL>
                    <a:lnR>
                      <a:noFill/>
                    </a:lnR>
                    <a:lnT>
                      <a:noFill/>
                    </a:lnT>
                    <a:lnB>
                      <a:noFill/>
                    </a:lnB>
                    <a:noFill/>
                  </a:tcPr>
                </a:tc>
                <a:tc>
                  <a:txBody>
                    <a:bodyPr/>
                    <a:lstStyle/>
                    <a:p>
                      <a:pPr>
                        <a:buNone/>
                      </a:pPr>
                      <a:r>
                        <a:rPr lang="en-GB" sz="800"/>
                        <a:t>Reviewed portfolio using feedback</a:t>
                      </a:r>
                    </a:p>
                  </a:txBody>
                  <a:tcPr marL="38638" marR="38638" marT="19319" marB="19319" anchor="ctr">
                    <a:lnL>
                      <a:noFill/>
                    </a:lnL>
                    <a:lnR>
                      <a:noFill/>
                    </a:lnR>
                    <a:lnT>
                      <a:noFill/>
                    </a:lnT>
                    <a:lnB>
                      <a:noFill/>
                    </a:lnB>
                    <a:noFill/>
                  </a:tcPr>
                </a:tc>
                <a:tc>
                  <a:txBody>
                    <a:bodyPr/>
                    <a:lstStyle/>
                    <a:p>
                      <a:pPr>
                        <a:buNone/>
                      </a:pPr>
                      <a:r>
                        <a:rPr lang="en-GB" sz="800"/>
                        <a:t>45 minutes – 1 hour</a:t>
                      </a:r>
                    </a:p>
                  </a:txBody>
                  <a:tcPr marL="38638" marR="38638" marT="19319" marB="19319" anchor="ctr">
                    <a:lnL>
                      <a:noFill/>
                    </a:lnL>
                    <a:lnR>
                      <a:noFill/>
                    </a:lnR>
                    <a:lnT>
                      <a:noFill/>
                    </a:lnT>
                    <a:lnB>
                      <a:noFill/>
                    </a:lnB>
                    <a:noFill/>
                  </a:tcPr>
                </a:tc>
                <a:tc>
                  <a:txBody>
                    <a:bodyPr/>
                    <a:lstStyle/>
                    <a:p>
                      <a:pPr>
                        <a:buNone/>
                      </a:pPr>
                      <a:r>
                        <a:rPr lang="en-GB" sz="800"/>
                        <a:t>17/12/2025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4126222687"/>
                  </a:ext>
                </a:extLst>
              </a:tr>
              <a:tr h="226051">
                <a:tc>
                  <a:txBody>
                    <a:bodyPr/>
                    <a:lstStyle/>
                    <a:p>
                      <a:pPr>
                        <a:buNone/>
                      </a:pPr>
                      <a:r>
                        <a:rPr lang="en-GB" sz="800"/>
                        <a:t>17/12/2025</a:t>
                      </a:r>
                    </a:p>
                  </a:txBody>
                  <a:tcPr marL="38638" marR="38638" marT="19319" marB="19319" anchor="ctr">
                    <a:lnL>
                      <a:noFill/>
                    </a:lnL>
                    <a:lnR>
                      <a:noFill/>
                    </a:lnR>
                    <a:lnT>
                      <a:noFill/>
                    </a:lnT>
                    <a:lnB>
                      <a:noFill/>
                    </a:lnB>
                    <a:noFill/>
                  </a:tcPr>
                </a:tc>
                <a:tc>
                  <a:txBody>
                    <a:bodyPr/>
                    <a:lstStyle/>
                    <a:p>
                      <a:pPr>
                        <a:buNone/>
                      </a:pPr>
                      <a:r>
                        <a:rPr lang="en-GB" sz="800"/>
                        <a:t>Final evaluation</a:t>
                      </a:r>
                    </a:p>
                  </a:txBody>
                  <a:tcPr marL="38638" marR="38638" marT="19319" marB="19319" anchor="ctr">
                    <a:lnL>
                      <a:noFill/>
                    </a:lnL>
                    <a:lnR>
                      <a:noFill/>
                    </a:lnR>
                    <a:lnT>
                      <a:noFill/>
                    </a:lnT>
                    <a:lnB>
                      <a:noFill/>
                    </a:lnB>
                    <a:noFill/>
                  </a:tcPr>
                </a:tc>
                <a:tc>
                  <a:txBody>
                    <a:bodyPr/>
                    <a:lstStyle/>
                    <a:p>
                      <a:pPr>
                        <a:buNone/>
                      </a:pPr>
                      <a:r>
                        <a:rPr lang="en-GB" sz="800" dirty="0"/>
                        <a:t>Evaluated final product and suggested improvements</a:t>
                      </a:r>
                    </a:p>
                  </a:txBody>
                  <a:tcPr marL="38638" marR="38638" marT="19319" marB="19319" anchor="ctr">
                    <a:lnL>
                      <a:noFill/>
                    </a:lnL>
                    <a:lnR>
                      <a:noFill/>
                    </a:lnR>
                    <a:lnT>
                      <a:noFill/>
                    </a:lnT>
                    <a:lnB>
                      <a:noFill/>
                    </a:lnB>
                    <a:noFill/>
                  </a:tcPr>
                </a:tc>
                <a:tc>
                  <a:txBody>
                    <a:bodyPr/>
                    <a:lstStyle/>
                    <a:p>
                      <a:pPr>
                        <a:buNone/>
                      </a:pPr>
                      <a:r>
                        <a:rPr lang="en-GB" sz="800"/>
                        <a:t>1–2 hours</a:t>
                      </a:r>
                    </a:p>
                  </a:txBody>
                  <a:tcPr marL="38638" marR="38638" marT="19319" marB="19319" anchor="ctr">
                    <a:lnL>
                      <a:noFill/>
                    </a:lnL>
                    <a:lnR>
                      <a:noFill/>
                    </a:lnR>
                    <a:lnT>
                      <a:noFill/>
                    </a:lnT>
                    <a:lnB>
                      <a:noFill/>
                    </a:lnB>
                    <a:noFill/>
                  </a:tcPr>
                </a:tc>
                <a:tc>
                  <a:txBody>
                    <a:bodyPr/>
                    <a:lstStyle/>
                    <a:p>
                      <a:pPr>
                        <a:buNone/>
                      </a:pPr>
                      <a:r>
                        <a:rPr lang="en-GB" sz="800" dirty="0"/>
                        <a:t>17/12/2025</a:t>
                      </a:r>
                    </a:p>
                  </a:txBody>
                  <a:tcPr marL="38638" marR="38638" marT="19319" marB="19319" anchor="ctr">
                    <a:lnL>
                      <a:noFill/>
                    </a:lnL>
                    <a:lnR>
                      <a:noFill/>
                    </a:lnR>
                    <a:lnT>
                      <a:noFill/>
                    </a:lnT>
                    <a:lnB>
                      <a:noFill/>
                    </a:lnB>
                    <a:noFill/>
                  </a:tcPr>
                </a:tc>
                <a:extLst>
                  <a:ext uri="{0D108BD9-81ED-4DB2-BD59-A6C34878D82A}">
                    <a16:rowId xmlns:a16="http://schemas.microsoft.com/office/drawing/2014/main" val="3483254567"/>
                  </a:ext>
                </a:extLst>
              </a:tr>
            </a:tbl>
          </a:graphicData>
        </a:graphic>
      </p:graphicFrame>
      <p:sp>
        <p:nvSpPr>
          <p:cNvPr id="6" name="TextBox 5">
            <a:extLst>
              <a:ext uri="{FF2B5EF4-FFF2-40B4-BE49-F238E27FC236}">
                <a16:creationId xmlns:a16="http://schemas.microsoft.com/office/drawing/2014/main" id="{81CF8AB3-7911-59E9-A90B-CDB5337406B0}"/>
              </a:ext>
            </a:extLst>
          </p:cNvPr>
          <p:cNvSpPr txBox="1"/>
          <p:nvPr/>
        </p:nvSpPr>
        <p:spPr>
          <a:xfrm>
            <a:off x="4750325" y="173211"/>
            <a:ext cx="40574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Time line Assignment 1 </a:t>
            </a:r>
          </a:p>
        </p:txBody>
      </p:sp>
    </p:spTree>
    <p:extLst>
      <p:ext uri="{BB962C8B-B14F-4D97-AF65-F5344CB8AC3E}">
        <p14:creationId xmlns:p14="http://schemas.microsoft.com/office/powerpoint/2010/main" val="70066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2AD94B0-9376-BF72-35B3-B7B4D89DF01D}"/>
              </a:ext>
            </a:extLst>
          </p:cNvPr>
          <p:cNvSpPr txBox="1"/>
          <p:nvPr/>
        </p:nvSpPr>
        <p:spPr>
          <a:xfrm>
            <a:off x="2816994" y="231933"/>
            <a:ext cx="6230754" cy="60546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a:spcBef>
                <a:spcPct val="0"/>
              </a:spcBef>
              <a:spcAft>
                <a:spcPts val="600"/>
              </a:spcAft>
            </a:pPr>
            <a:r>
              <a:rPr lang="en-US" sz="4000" cap="all" spc="30">
                <a:latin typeface="+mj-lt"/>
                <a:ea typeface="+mj-ea"/>
                <a:cs typeface="+mj-cs"/>
              </a:rPr>
              <a:t>Time line Assignment 2 </a:t>
            </a:r>
          </a:p>
        </p:txBody>
      </p:sp>
      <p:cxnSp>
        <p:nvCxnSpPr>
          <p:cNvPr id="29" name="Straight Connector 28">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Content Placeholder 1">
            <a:extLst>
              <a:ext uri="{FF2B5EF4-FFF2-40B4-BE49-F238E27FC236}">
                <a16:creationId xmlns:a16="http://schemas.microsoft.com/office/drawing/2014/main" id="{987E8D2E-65B4-4CDA-5287-1414F910284A}"/>
              </a:ext>
            </a:extLst>
          </p:cNvPr>
          <p:cNvGraphicFramePr>
            <a:graphicFrameLocks noGrp="1"/>
          </p:cNvGraphicFramePr>
          <p:nvPr>
            <p:ph idx="1"/>
            <p:extLst>
              <p:ext uri="{D42A27DB-BD31-4B8C-83A1-F6EECF244321}">
                <p14:modId xmlns:p14="http://schemas.microsoft.com/office/powerpoint/2010/main" val="4114458277"/>
              </p:ext>
            </p:extLst>
          </p:nvPr>
        </p:nvGraphicFramePr>
        <p:xfrm>
          <a:off x="182880" y="1069332"/>
          <a:ext cx="11935327" cy="5579842"/>
        </p:xfrm>
        <a:graphic>
          <a:graphicData uri="http://schemas.openxmlformats.org/drawingml/2006/table">
            <a:tbl>
              <a:tblPr/>
              <a:tblGrid>
                <a:gridCol w="1443174">
                  <a:extLst>
                    <a:ext uri="{9D8B030D-6E8A-4147-A177-3AD203B41FA5}">
                      <a16:colId xmlns:a16="http://schemas.microsoft.com/office/drawing/2014/main" val="1288551430"/>
                    </a:ext>
                  </a:extLst>
                </a:gridCol>
                <a:gridCol w="2207865">
                  <a:extLst>
                    <a:ext uri="{9D8B030D-6E8A-4147-A177-3AD203B41FA5}">
                      <a16:colId xmlns:a16="http://schemas.microsoft.com/office/drawing/2014/main" val="1467003289"/>
                    </a:ext>
                  </a:extLst>
                </a:gridCol>
                <a:gridCol w="4920975">
                  <a:extLst>
                    <a:ext uri="{9D8B030D-6E8A-4147-A177-3AD203B41FA5}">
                      <a16:colId xmlns:a16="http://schemas.microsoft.com/office/drawing/2014/main" val="3981998537"/>
                    </a:ext>
                  </a:extLst>
                </a:gridCol>
                <a:gridCol w="1920139">
                  <a:extLst>
                    <a:ext uri="{9D8B030D-6E8A-4147-A177-3AD203B41FA5}">
                      <a16:colId xmlns:a16="http://schemas.microsoft.com/office/drawing/2014/main" val="93869097"/>
                    </a:ext>
                  </a:extLst>
                </a:gridCol>
                <a:gridCol w="1443174">
                  <a:extLst>
                    <a:ext uri="{9D8B030D-6E8A-4147-A177-3AD203B41FA5}">
                      <a16:colId xmlns:a16="http://schemas.microsoft.com/office/drawing/2014/main" val="1065250800"/>
                    </a:ext>
                  </a:extLst>
                </a:gridCol>
              </a:tblGrid>
              <a:tr h="256587">
                <a:tc>
                  <a:txBody>
                    <a:bodyPr/>
                    <a:lstStyle/>
                    <a:p>
                      <a:pPr>
                        <a:buNone/>
                      </a:pPr>
                      <a:r>
                        <a:rPr lang="en-GB" sz="900"/>
                        <a:t>Date</a:t>
                      </a:r>
                    </a:p>
                  </a:txBody>
                  <a:tcPr marL="13209" marR="13209" marT="6605" marB="6605" anchor="ctr">
                    <a:lnL>
                      <a:noFill/>
                    </a:lnL>
                    <a:lnR>
                      <a:noFill/>
                    </a:lnR>
                    <a:lnT>
                      <a:noFill/>
                    </a:lnT>
                    <a:lnB>
                      <a:noFill/>
                    </a:lnB>
                    <a:noFill/>
                  </a:tcPr>
                </a:tc>
                <a:tc>
                  <a:txBody>
                    <a:bodyPr/>
                    <a:lstStyle/>
                    <a:p>
                      <a:pPr>
                        <a:buNone/>
                      </a:pPr>
                      <a:r>
                        <a:rPr lang="en-GB" sz="900"/>
                        <a:t>Task</a:t>
                      </a:r>
                    </a:p>
                  </a:txBody>
                  <a:tcPr marL="13209" marR="13209" marT="6605" marB="6605" anchor="ctr">
                    <a:lnL>
                      <a:noFill/>
                    </a:lnL>
                    <a:lnR>
                      <a:noFill/>
                    </a:lnR>
                    <a:lnT>
                      <a:noFill/>
                    </a:lnT>
                    <a:lnB>
                      <a:noFill/>
                    </a:lnB>
                    <a:noFill/>
                  </a:tcPr>
                </a:tc>
                <a:tc>
                  <a:txBody>
                    <a:bodyPr/>
                    <a:lstStyle/>
                    <a:p>
                      <a:pPr>
                        <a:buNone/>
                      </a:pPr>
                      <a:r>
                        <a:rPr lang="en-GB" sz="900"/>
                        <a:t>Description</a:t>
                      </a:r>
                    </a:p>
                  </a:txBody>
                  <a:tcPr marL="13209" marR="13209" marT="6605" marB="6605" anchor="ctr">
                    <a:lnL>
                      <a:noFill/>
                    </a:lnL>
                    <a:lnR>
                      <a:noFill/>
                    </a:lnR>
                    <a:lnT>
                      <a:noFill/>
                    </a:lnT>
                    <a:lnB>
                      <a:noFill/>
                    </a:lnB>
                    <a:noFill/>
                  </a:tcPr>
                </a:tc>
                <a:tc>
                  <a:txBody>
                    <a:bodyPr/>
                    <a:lstStyle/>
                    <a:p>
                      <a:pPr>
                        <a:buNone/>
                      </a:pPr>
                      <a:r>
                        <a:rPr lang="en-GB" sz="900"/>
                        <a:t>How long to complete</a:t>
                      </a:r>
                    </a:p>
                  </a:txBody>
                  <a:tcPr marL="13209" marR="13209" marT="6605" marB="6605" anchor="ctr">
                    <a:lnL>
                      <a:noFill/>
                    </a:lnL>
                    <a:lnR>
                      <a:noFill/>
                    </a:lnR>
                    <a:lnT>
                      <a:noFill/>
                    </a:lnT>
                    <a:lnB>
                      <a:noFill/>
                    </a:lnB>
                    <a:noFill/>
                  </a:tcPr>
                </a:tc>
                <a:tc>
                  <a:txBody>
                    <a:bodyPr/>
                    <a:lstStyle/>
                    <a:p>
                      <a:pPr>
                        <a:buNone/>
                      </a:pPr>
                      <a:r>
                        <a:rPr lang="en-GB" sz="900"/>
                        <a:t>Finished by</a:t>
                      </a:r>
                    </a:p>
                  </a:txBody>
                  <a:tcPr marL="13209" marR="13209" marT="6605" marB="6605" anchor="ctr">
                    <a:lnL>
                      <a:noFill/>
                    </a:lnL>
                    <a:lnR>
                      <a:noFill/>
                    </a:lnR>
                    <a:lnT>
                      <a:noFill/>
                    </a:lnT>
                    <a:lnB>
                      <a:noFill/>
                    </a:lnB>
                    <a:noFill/>
                  </a:tcPr>
                </a:tc>
                <a:extLst>
                  <a:ext uri="{0D108BD9-81ED-4DB2-BD59-A6C34878D82A}">
                    <a16:rowId xmlns:a16="http://schemas.microsoft.com/office/drawing/2014/main" val="2750544422"/>
                  </a:ext>
                </a:extLst>
              </a:tr>
              <a:tr h="256587">
                <a:tc>
                  <a:txBody>
                    <a:bodyPr/>
                    <a:lstStyle/>
                    <a:p>
                      <a:pPr>
                        <a:buNone/>
                      </a:pPr>
                      <a:r>
                        <a:rPr lang="en-GB" sz="900"/>
                        <a:t>30th January 2026</a:t>
                      </a:r>
                    </a:p>
                  </a:txBody>
                  <a:tcPr marL="13209" marR="13209" marT="6605" marB="6605" anchor="ctr">
                    <a:lnL>
                      <a:noFill/>
                    </a:lnL>
                    <a:lnR>
                      <a:noFill/>
                    </a:lnR>
                    <a:lnT>
                      <a:noFill/>
                    </a:lnT>
                    <a:lnB>
                      <a:noFill/>
                    </a:lnB>
                    <a:noFill/>
                  </a:tcPr>
                </a:tc>
                <a:tc>
                  <a:txBody>
                    <a:bodyPr/>
                    <a:lstStyle/>
                    <a:p>
                      <a:pPr>
                        <a:buNone/>
                      </a:pPr>
                      <a:r>
                        <a:rPr lang="en-GB" sz="900"/>
                        <a:t>Read Assignment 2 brief</a:t>
                      </a:r>
                    </a:p>
                  </a:txBody>
                  <a:tcPr marL="13209" marR="13209" marT="6605" marB="6605" anchor="ctr">
                    <a:lnL>
                      <a:noFill/>
                    </a:lnL>
                    <a:lnR>
                      <a:noFill/>
                    </a:lnR>
                    <a:lnT>
                      <a:noFill/>
                    </a:lnT>
                    <a:lnB>
                      <a:noFill/>
                    </a:lnB>
                    <a:noFill/>
                  </a:tcPr>
                </a:tc>
                <a:tc>
                  <a:txBody>
                    <a:bodyPr/>
                    <a:lstStyle/>
                    <a:p>
                      <a:pPr>
                        <a:buNone/>
                      </a:pPr>
                      <a:r>
                        <a:rPr lang="en-GB" sz="900" dirty="0"/>
                        <a:t>Read and understood the requirements for Assignment 2</a:t>
                      </a:r>
                    </a:p>
                  </a:txBody>
                  <a:tcPr marL="13209" marR="13209" marT="6605" marB="6605" anchor="ctr">
                    <a:lnL>
                      <a:noFill/>
                    </a:lnL>
                    <a:lnR>
                      <a:noFill/>
                    </a:lnR>
                    <a:lnT>
                      <a:noFill/>
                    </a:lnT>
                    <a:lnB>
                      <a:noFill/>
                    </a:lnB>
                    <a:noFill/>
                  </a:tcPr>
                </a:tc>
                <a:tc>
                  <a:txBody>
                    <a:bodyPr/>
                    <a:lstStyle/>
                    <a:p>
                      <a:pPr>
                        <a:buNone/>
                      </a:pPr>
                      <a:r>
                        <a:rPr lang="en-GB" sz="900"/>
                        <a:t>20–30 minutes</a:t>
                      </a:r>
                    </a:p>
                  </a:txBody>
                  <a:tcPr marL="13209" marR="13209" marT="6605" marB="6605" anchor="ctr">
                    <a:lnL>
                      <a:noFill/>
                    </a:lnL>
                    <a:lnR>
                      <a:noFill/>
                    </a:lnR>
                    <a:lnT>
                      <a:noFill/>
                    </a:lnT>
                    <a:lnB>
                      <a:noFill/>
                    </a:lnB>
                    <a:noFill/>
                  </a:tcPr>
                </a:tc>
                <a:tc>
                  <a:txBody>
                    <a:bodyPr/>
                    <a:lstStyle/>
                    <a:p>
                      <a:pPr>
                        <a:buNone/>
                      </a:pPr>
                      <a:r>
                        <a:rPr lang="en-GB" sz="900"/>
                        <a:t>30th January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919691784"/>
                  </a:ext>
                </a:extLst>
              </a:tr>
              <a:tr h="256587">
                <a:tc>
                  <a:txBody>
                    <a:bodyPr/>
                    <a:lstStyle/>
                    <a:p>
                      <a:pPr>
                        <a:buNone/>
                      </a:pPr>
                      <a:r>
                        <a:rPr lang="en-GB" sz="900"/>
                        <a:t>2nd February 2026</a:t>
                      </a:r>
                    </a:p>
                  </a:txBody>
                  <a:tcPr marL="13209" marR="13209" marT="6605" marB="6605" anchor="ctr">
                    <a:lnL>
                      <a:noFill/>
                    </a:lnL>
                    <a:lnR>
                      <a:noFill/>
                    </a:lnR>
                    <a:lnT>
                      <a:noFill/>
                    </a:lnT>
                    <a:lnB>
                      <a:noFill/>
                    </a:lnB>
                    <a:noFill/>
                  </a:tcPr>
                </a:tc>
                <a:tc>
                  <a:txBody>
                    <a:bodyPr/>
                    <a:lstStyle/>
                    <a:p>
                      <a:pPr>
                        <a:buNone/>
                      </a:pPr>
                      <a:r>
                        <a:rPr lang="en-GB" sz="900"/>
                        <a:t>Research digital portfolios</a:t>
                      </a:r>
                    </a:p>
                  </a:txBody>
                  <a:tcPr marL="13209" marR="13209" marT="6605" marB="6605" anchor="ctr">
                    <a:lnL>
                      <a:noFill/>
                    </a:lnL>
                    <a:lnR>
                      <a:noFill/>
                    </a:lnR>
                    <a:lnT>
                      <a:noFill/>
                    </a:lnT>
                    <a:lnB>
                      <a:noFill/>
                    </a:lnB>
                    <a:noFill/>
                  </a:tcPr>
                </a:tc>
                <a:tc>
                  <a:txBody>
                    <a:bodyPr/>
                    <a:lstStyle/>
                    <a:p>
                      <a:pPr>
                        <a:buNone/>
                      </a:pPr>
                      <a:r>
                        <a:rPr lang="en-GB" sz="900"/>
                        <a:t>Researched examples of professional digital portfolios and websites</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2nd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115526051"/>
                  </a:ext>
                </a:extLst>
              </a:tr>
              <a:tr h="448102">
                <a:tc>
                  <a:txBody>
                    <a:bodyPr/>
                    <a:lstStyle/>
                    <a:p>
                      <a:pPr>
                        <a:buNone/>
                      </a:pPr>
                      <a:r>
                        <a:rPr lang="en-GB" sz="900"/>
                        <a:t>5th February 2026</a:t>
                      </a:r>
                    </a:p>
                  </a:txBody>
                  <a:tcPr marL="13209" marR="13209" marT="6605" marB="6605" anchor="ctr">
                    <a:lnL>
                      <a:noFill/>
                    </a:lnL>
                    <a:lnR>
                      <a:noFill/>
                    </a:lnR>
                    <a:lnT>
                      <a:noFill/>
                    </a:lnT>
                    <a:lnB>
                      <a:noFill/>
                    </a:lnB>
                    <a:noFill/>
                  </a:tcPr>
                </a:tc>
                <a:tc>
                  <a:txBody>
                    <a:bodyPr/>
                    <a:lstStyle/>
                    <a:p>
                      <a:pPr>
                        <a:buNone/>
                      </a:pPr>
                      <a:r>
                        <a:rPr lang="en-GB" sz="900"/>
                        <a:t>Analyse audience needs</a:t>
                      </a:r>
                    </a:p>
                  </a:txBody>
                  <a:tcPr marL="13209" marR="13209" marT="6605" marB="6605" anchor="ctr">
                    <a:lnL>
                      <a:noFill/>
                    </a:lnL>
                    <a:lnR>
                      <a:noFill/>
                    </a:lnR>
                    <a:lnT>
                      <a:noFill/>
                    </a:lnT>
                    <a:lnB>
                      <a:noFill/>
                    </a:lnB>
                    <a:noFill/>
                  </a:tcPr>
                </a:tc>
                <a:tc>
                  <a:txBody>
                    <a:bodyPr/>
                    <a:lstStyle/>
                    <a:p>
                      <a:pPr>
                        <a:buNone/>
                      </a:pPr>
                      <a:r>
                        <a:rPr lang="en-GB" sz="900"/>
                        <a:t>Identified what employers, teachers, and students need from the portfolio</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5th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45178816"/>
                  </a:ext>
                </a:extLst>
              </a:tr>
              <a:tr h="256587">
                <a:tc>
                  <a:txBody>
                    <a:bodyPr/>
                    <a:lstStyle/>
                    <a:p>
                      <a:pPr>
                        <a:buNone/>
                      </a:pPr>
                      <a:r>
                        <a:rPr lang="en-GB" sz="900"/>
                        <a:t>9th February 2026</a:t>
                      </a:r>
                    </a:p>
                  </a:txBody>
                  <a:tcPr marL="13209" marR="13209" marT="6605" marB="6605" anchor="ctr">
                    <a:lnL>
                      <a:noFill/>
                    </a:lnL>
                    <a:lnR>
                      <a:noFill/>
                    </a:lnR>
                    <a:lnT>
                      <a:noFill/>
                    </a:lnT>
                    <a:lnB>
                      <a:noFill/>
                    </a:lnB>
                    <a:noFill/>
                  </a:tcPr>
                </a:tc>
                <a:tc>
                  <a:txBody>
                    <a:bodyPr/>
                    <a:lstStyle/>
                    <a:p>
                      <a:pPr>
                        <a:buNone/>
                      </a:pPr>
                      <a:r>
                        <a:rPr lang="en-GB" sz="900"/>
                        <a:t>Create design ideas</a:t>
                      </a:r>
                    </a:p>
                  </a:txBody>
                  <a:tcPr marL="13209" marR="13209" marT="6605" marB="6605" anchor="ctr">
                    <a:lnL>
                      <a:noFill/>
                    </a:lnL>
                    <a:lnR>
                      <a:noFill/>
                    </a:lnR>
                    <a:lnT>
                      <a:noFill/>
                    </a:lnT>
                    <a:lnB>
                      <a:noFill/>
                    </a:lnB>
                    <a:noFill/>
                  </a:tcPr>
                </a:tc>
                <a:tc>
                  <a:txBody>
                    <a:bodyPr/>
                    <a:lstStyle/>
                    <a:p>
                      <a:pPr>
                        <a:buNone/>
                      </a:pPr>
                      <a:r>
                        <a:rPr lang="en-GB" sz="900"/>
                        <a:t>Planned colours, layouts, and page styles for the website</a:t>
                      </a:r>
                    </a:p>
                  </a:txBody>
                  <a:tcPr marL="13209" marR="13209" marT="6605" marB="6605" anchor="ctr">
                    <a:lnL>
                      <a:noFill/>
                    </a:lnL>
                    <a:lnR>
                      <a:noFill/>
                    </a:lnR>
                    <a:lnT>
                      <a:noFill/>
                    </a:lnT>
                    <a:lnB>
                      <a:noFill/>
                    </a:lnB>
                    <a:noFill/>
                  </a:tcPr>
                </a:tc>
                <a:tc>
                  <a:txBody>
                    <a:bodyPr/>
                    <a:lstStyle/>
                    <a:p>
                      <a:pPr>
                        <a:buNone/>
                      </a:pPr>
                      <a:r>
                        <a:rPr lang="en-GB" sz="900"/>
                        <a:t>45 minutes – 1 hour</a:t>
                      </a:r>
                    </a:p>
                  </a:txBody>
                  <a:tcPr marL="13209" marR="13209" marT="6605" marB="6605" anchor="ctr">
                    <a:lnL>
                      <a:noFill/>
                    </a:lnL>
                    <a:lnR>
                      <a:noFill/>
                    </a:lnR>
                    <a:lnT>
                      <a:noFill/>
                    </a:lnT>
                    <a:lnB>
                      <a:noFill/>
                    </a:lnB>
                    <a:noFill/>
                  </a:tcPr>
                </a:tc>
                <a:tc>
                  <a:txBody>
                    <a:bodyPr/>
                    <a:lstStyle/>
                    <a:p>
                      <a:pPr>
                        <a:buNone/>
                      </a:pPr>
                      <a:r>
                        <a:rPr lang="en-GB" sz="900"/>
                        <a:t>9th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3122667326"/>
                  </a:ext>
                </a:extLst>
              </a:tr>
              <a:tr h="256587">
                <a:tc>
                  <a:txBody>
                    <a:bodyPr/>
                    <a:lstStyle/>
                    <a:p>
                      <a:pPr>
                        <a:buNone/>
                      </a:pPr>
                      <a:r>
                        <a:rPr lang="en-GB" sz="900"/>
                        <a:t>12th February 2026</a:t>
                      </a:r>
                    </a:p>
                  </a:txBody>
                  <a:tcPr marL="13209" marR="13209" marT="6605" marB="6605" anchor="ctr">
                    <a:lnL>
                      <a:noFill/>
                    </a:lnL>
                    <a:lnR>
                      <a:noFill/>
                    </a:lnR>
                    <a:lnT>
                      <a:noFill/>
                    </a:lnT>
                    <a:lnB>
                      <a:noFill/>
                    </a:lnB>
                    <a:noFill/>
                  </a:tcPr>
                </a:tc>
                <a:tc>
                  <a:txBody>
                    <a:bodyPr/>
                    <a:lstStyle/>
                    <a:p>
                      <a:pPr>
                        <a:buNone/>
                      </a:pPr>
                      <a:r>
                        <a:rPr lang="en-GB" sz="900"/>
                        <a:t>Create storyboard designs</a:t>
                      </a:r>
                    </a:p>
                  </a:txBody>
                  <a:tcPr marL="13209" marR="13209" marT="6605" marB="6605" anchor="ctr">
                    <a:lnL>
                      <a:noFill/>
                    </a:lnL>
                    <a:lnR>
                      <a:noFill/>
                    </a:lnR>
                    <a:lnT>
                      <a:noFill/>
                    </a:lnT>
                    <a:lnB>
                      <a:noFill/>
                    </a:lnB>
                    <a:noFill/>
                  </a:tcPr>
                </a:tc>
                <a:tc>
                  <a:txBody>
                    <a:bodyPr/>
                    <a:lstStyle/>
                    <a:p>
                      <a:pPr>
                        <a:buNone/>
                      </a:pPr>
                      <a:r>
                        <a:rPr lang="en-GB" sz="900"/>
                        <a:t>Designed page structures and planned content placement</a:t>
                      </a:r>
                    </a:p>
                  </a:txBody>
                  <a:tcPr marL="13209" marR="13209" marT="6605" marB="6605" anchor="ctr">
                    <a:lnL>
                      <a:noFill/>
                    </a:lnL>
                    <a:lnR>
                      <a:noFill/>
                    </a:lnR>
                    <a:lnT>
                      <a:noFill/>
                    </a:lnT>
                    <a:lnB>
                      <a:noFill/>
                    </a:lnB>
                    <a:noFill/>
                  </a:tcPr>
                </a:tc>
                <a:tc>
                  <a:txBody>
                    <a:bodyPr/>
                    <a:lstStyle/>
                    <a:p>
                      <a:pPr>
                        <a:buNone/>
                      </a:pPr>
                      <a:r>
                        <a:rPr lang="en-GB" sz="900"/>
                        <a:t>1 hour – 1 hour 30 minutes</a:t>
                      </a:r>
                    </a:p>
                  </a:txBody>
                  <a:tcPr marL="13209" marR="13209" marT="6605" marB="6605" anchor="ctr">
                    <a:lnL>
                      <a:noFill/>
                    </a:lnL>
                    <a:lnR>
                      <a:noFill/>
                    </a:lnR>
                    <a:lnT>
                      <a:noFill/>
                    </a:lnT>
                    <a:lnB>
                      <a:noFill/>
                    </a:lnB>
                    <a:noFill/>
                  </a:tcPr>
                </a:tc>
                <a:tc>
                  <a:txBody>
                    <a:bodyPr/>
                    <a:lstStyle/>
                    <a:p>
                      <a:pPr>
                        <a:buNone/>
                      </a:pPr>
                      <a:r>
                        <a:rPr lang="en-GB" sz="900"/>
                        <a:t>12th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017174180"/>
                  </a:ext>
                </a:extLst>
              </a:tr>
              <a:tr h="256587">
                <a:tc>
                  <a:txBody>
                    <a:bodyPr/>
                    <a:lstStyle/>
                    <a:p>
                      <a:pPr>
                        <a:buNone/>
                      </a:pPr>
                      <a:r>
                        <a:rPr lang="en-GB" sz="900"/>
                        <a:t>16th February 2026</a:t>
                      </a:r>
                    </a:p>
                  </a:txBody>
                  <a:tcPr marL="13209" marR="13209" marT="6605" marB="6605" anchor="ctr">
                    <a:lnL>
                      <a:noFill/>
                    </a:lnL>
                    <a:lnR>
                      <a:noFill/>
                    </a:lnR>
                    <a:lnT>
                      <a:noFill/>
                    </a:lnT>
                    <a:lnB>
                      <a:noFill/>
                    </a:lnB>
                    <a:noFill/>
                  </a:tcPr>
                </a:tc>
                <a:tc>
                  <a:txBody>
                    <a:bodyPr/>
                    <a:lstStyle/>
                    <a:p>
                      <a:pPr>
                        <a:buNone/>
                      </a:pPr>
                      <a:r>
                        <a:rPr lang="en-GB" sz="900"/>
                        <a:t>Create navigation structure</a:t>
                      </a:r>
                    </a:p>
                  </a:txBody>
                  <a:tcPr marL="13209" marR="13209" marT="6605" marB="6605" anchor="ctr">
                    <a:lnL>
                      <a:noFill/>
                    </a:lnL>
                    <a:lnR>
                      <a:noFill/>
                    </a:lnR>
                    <a:lnT>
                      <a:noFill/>
                    </a:lnT>
                    <a:lnB>
                      <a:noFill/>
                    </a:lnB>
                    <a:noFill/>
                  </a:tcPr>
                </a:tc>
                <a:tc>
                  <a:txBody>
                    <a:bodyPr/>
                    <a:lstStyle/>
                    <a:p>
                      <a:pPr>
                        <a:buNone/>
                      </a:pPr>
                      <a:r>
                        <a:rPr lang="en-GB" sz="900"/>
                        <a:t>Planned navigation buttons and links between pages</a:t>
                      </a:r>
                    </a:p>
                  </a:txBody>
                  <a:tcPr marL="13209" marR="13209" marT="6605" marB="6605" anchor="ctr">
                    <a:lnL>
                      <a:noFill/>
                    </a:lnL>
                    <a:lnR>
                      <a:noFill/>
                    </a:lnR>
                    <a:lnT>
                      <a:noFill/>
                    </a:lnT>
                    <a:lnB>
                      <a:noFill/>
                    </a:lnB>
                    <a:noFill/>
                  </a:tcPr>
                </a:tc>
                <a:tc>
                  <a:txBody>
                    <a:bodyPr/>
                    <a:lstStyle/>
                    <a:p>
                      <a:pPr>
                        <a:buNone/>
                      </a:pPr>
                      <a:r>
                        <a:rPr lang="en-GB" sz="900"/>
                        <a:t>45 minutes – 1 hour</a:t>
                      </a:r>
                    </a:p>
                  </a:txBody>
                  <a:tcPr marL="13209" marR="13209" marT="6605" marB="6605" anchor="ctr">
                    <a:lnL>
                      <a:noFill/>
                    </a:lnL>
                    <a:lnR>
                      <a:noFill/>
                    </a:lnR>
                    <a:lnT>
                      <a:noFill/>
                    </a:lnT>
                    <a:lnB>
                      <a:noFill/>
                    </a:lnB>
                    <a:noFill/>
                  </a:tcPr>
                </a:tc>
                <a:tc>
                  <a:txBody>
                    <a:bodyPr/>
                    <a:lstStyle/>
                    <a:p>
                      <a:pPr>
                        <a:buNone/>
                      </a:pPr>
                      <a:r>
                        <a:rPr lang="en-GB" sz="900"/>
                        <a:t>16th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2567773985"/>
                  </a:ext>
                </a:extLst>
              </a:tr>
              <a:tr h="256587">
                <a:tc>
                  <a:txBody>
                    <a:bodyPr/>
                    <a:lstStyle/>
                    <a:p>
                      <a:pPr>
                        <a:buNone/>
                      </a:pPr>
                      <a:r>
                        <a:rPr lang="en-GB" sz="900"/>
                        <a:t>19th February 2026</a:t>
                      </a:r>
                    </a:p>
                  </a:txBody>
                  <a:tcPr marL="13209" marR="13209" marT="6605" marB="6605" anchor="ctr">
                    <a:lnL>
                      <a:noFill/>
                    </a:lnL>
                    <a:lnR>
                      <a:noFill/>
                    </a:lnR>
                    <a:lnT>
                      <a:noFill/>
                    </a:lnT>
                    <a:lnB>
                      <a:noFill/>
                    </a:lnB>
                    <a:noFill/>
                  </a:tcPr>
                </a:tc>
                <a:tc>
                  <a:txBody>
                    <a:bodyPr/>
                    <a:lstStyle/>
                    <a:p>
                      <a:pPr>
                        <a:buNone/>
                      </a:pPr>
                      <a:r>
                        <a:rPr lang="en-GB" sz="900"/>
                        <a:t>Gather assets</a:t>
                      </a:r>
                    </a:p>
                  </a:txBody>
                  <a:tcPr marL="13209" marR="13209" marT="6605" marB="6605" anchor="ctr">
                    <a:lnL>
                      <a:noFill/>
                    </a:lnL>
                    <a:lnR>
                      <a:noFill/>
                    </a:lnR>
                    <a:lnT>
                      <a:noFill/>
                    </a:lnT>
                    <a:lnB>
                      <a:noFill/>
                    </a:lnB>
                    <a:noFill/>
                  </a:tcPr>
                </a:tc>
                <a:tc>
                  <a:txBody>
                    <a:bodyPr/>
                    <a:lstStyle/>
                    <a:p>
                      <a:pPr>
                        <a:buNone/>
                      </a:pPr>
                      <a:r>
                        <a:rPr lang="en-GB" sz="900"/>
                        <a:t>Collected coursework screenshots and portfolio files</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19th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3472877238"/>
                  </a:ext>
                </a:extLst>
              </a:tr>
              <a:tr h="256587">
                <a:tc>
                  <a:txBody>
                    <a:bodyPr/>
                    <a:lstStyle/>
                    <a:p>
                      <a:pPr>
                        <a:buNone/>
                      </a:pPr>
                      <a:r>
                        <a:rPr lang="en-GB" sz="900"/>
                        <a:t>23rd February 2026</a:t>
                      </a:r>
                    </a:p>
                  </a:txBody>
                  <a:tcPr marL="13209" marR="13209" marT="6605" marB="6605" anchor="ctr">
                    <a:lnL>
                      <a:noFill/>
                    </a:lnL>
                    <a:lnR>
                      <a:noFill/>
                    </a:lnR>
                    <a:lnT>
                      <a:noFill/>
                    </a:lnT>
                    <a:lnB>
                      <a:noFill/>
                    </a:lnB>
                    <a:noFill/>
                  </a:tcPr>
                </a:tc>
                <a:tc>
                  <a:txBody>
                    <a:bodyPr/>
                    <a:lstStyle/>
                    <a:p>
                      <a:pPr>
                        <a:buNone/>
                      </a:pPr>
                      <a:r>
                        <a:rPr lang="en-GB" sz="900"/>
                        <a:t>Create homepage</a:t>
                      </a:r>
                    </a:p>
                  </a:txBody>
                  <a:tcPr marL="13209" marR="13209" marT="6605" marB="6605" anchor="ctr">
                    <a:lnL>
                      <a:noFill/>
                    </a:lnL>
                    <a:lnR>
                      <a:noFill/>
                    </a:lnR>
                    <a:lnT>
                      <a:noFill/>
                    </a:lnT>
                    <a:lnB>
                      <a:noFill/>
                    </a:lnB>
                    <a:noFill/>
                  </a:tcPr>
                </a:tc>
                <a:tc>
                  <a:txBody>
                    <a:bodyPr/>
                    <a:lstStyle/>
                    <a:p>
                      <a:pPr>
                        <a:buNone/>
                      </a:pPr>
                      <a:r>
                        <a:rPr lang="en-GB" sz="900"/>
                        <a:t>Designed homepage with navigation and introduction</a:t>
                      </a:r>
                    </a:p>
                  </a:txBody>
                  <a:tcPr marL="13209" marR="13209" marT="6605" marB="6605" anchor="ctr">
                    <a:lnL>
                      <a:noFill/>
                    </a:lnL>
                    <a:lnR>
                      <a:noFill/>
                    </a:lnR>
                    <a:lnT>
                      <a:noFill/>
                    </a:lnT>
                    <a:lnB>
                      <a:noFill/>
                    </a:lnB>
                    <a:noFill/>
                  </a:tcPr>
                </a:tc>
                <a:tc>
                  <a:txBody>
                    <a:bodyPr/>
                    <a:lstStyle/>
                    <a:p>
                      <a:pPr>
                        <a:buNone/>
                      </a:pPr>
                      <a:r>
                        <a:rPr lang="en-GB" sz="900"/>
                        <a:t>1 hour – 1 hour 15 minutes</a:t>
                      </a:r>
                    </a:p>
                  </a:txBody>
                  <a:tcPr marL="13209" marR="13209" marT="6605" marB="6605" anchor="ctr">
                    <a:lnL>
                      <a:noFill/>
                    </a:lnL>
                    <a:lnR>
                      <a:noFill/>
                    </a:lnR>
                    <a:lnT>
                      <a:noFill/>
                    </a:lnT>
                    <a:lnB>
                      <a:noFill/>
                    </a:lnB>
                    <a:noFill/>
                  </a:tcPr>
                </a:tc>
                <a:tc>
                  <a:txBody>
                    <a:bodyPr/>
                    <a:lstStyle/>
                    <a:p>
                      <a:pPr>
                        <a:buNone/>
                      </a:pPr>
                      <a:r>
                        <a:rPr lang="en-GB" sz="900"/>
                        <a:t>23rd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2919666017"/>
                  </a:ext>
                </a:extLst>
              </a:tr>
              <a:tr h="256587">
                <a:tc>
                  <a:txBody>
                    <a:bodyPr/>
                    <a:lstStyle/>
                    <a:p>
                      <a:pPr>
                        <a:buNone/>
                      </a:pPr>
                      <a:r>
                        <a:rPr lang="en-GB" sz="900"/>
                        <a:t>26th February 2026</a:t>
                      </a:r>
                    </a:p>
                  </a:txBody>
                  <a:tcPr marL="13209" marR="13209" marT="6605" marB="6605" anchor="ctr">
                    <a:lnL>
                      <a:noFill/>
                    </a:lnL>
                    <a:lnR>
                      <a:noFill/>
                    </a:lnR>
                    <a:lnT>
                      <a:noFill/>
                    </a:lnT>
                    <a:lnB>
                      <a:noFill/>
                    </a:lnB>
                    <a:noFill/>
                  </a:tcPr>
                </a:tc>
                <a:tc>
                  <a:txBody>
                    <a:bodyPr/>
                    <a:lstStyle/>
                    <a:p>
                      <a:pPr>
                        <a:buNone/>
                      </a:pPr>
                      <a:r>
                        <a:rPr lang="en-GB" sz="900"/>
                        <a:t>Create About Me page</a:t>
                      </a:r>
                    </a:p>
                  </a:txBody>
                  <a:tcPr marL="13209" marR="13209" marT="6605" marB="6605" anchor="ctr">
                    <a:lnL>
                      <a:noFill/>
                    </a:lnL>
                    <a:lnR>
                      <a:noFill/>
                    </a:lnR>
                    <a:lnT>
                      <a:noFill/>
                    </a:lnT>
                    <a:lnB>
                      <a:noFill/>
                    </a:lnB>
                    <a:noFill/>
                  </a:tcPr>
                </a:tc>
                <a:tc>
                  <a:txBody>
                    <a:bodyPr/>
                    <a:lstStyle/>
                    <a:p>
                      <a:pPr>
                        <a:buNone/>
                      </a:pPr>
                      <a:r>
                        <a:rPr lang="en-GB" sz="900"/>
                        <a:t>Added personal information, education, and experience</a:t>
                      </a:r>
                    </a:p>
                  </a:txBody>
                  <a:tcPr marL="13209" marR="13209" marT="6605" marB="6605" anchor="ctr">
                    <a:lnL>
                      <a:noFill/>
                    </a:lnL>
                    <a:lnR>
                      <a:noFill/>
                    </a:lnR>
                    <a:lnT>
                      <a:noFill/>
                    </a:lnT>
                    <a:lnB>
                      <a:noFill/>
                    </a:lnB>
                    <a:noFill/>
                  </a:tcPr>
                </a:tc>
                <a:tc>
                  <a:txBody>
                    <a:bodyPr/>
                    <a:lstStyle/>
                    <a:p>
                      <a:pPr>
                        <a:buNone/>
                      </a:pPr>
                      <a:r>
                        <a:rPr lang="en-GB" sz="900"/>
                        <a:t>45 minutes – 1 hour</a:t>
                      </a:r>
                    </a:p>
                  </a:txBody>
                  <a:tcPr marL="13209" marR="13209" marT="6605" marB="6605" anchor="ctr">
                    <a:lnL>
                      <a:noFill/>
                    </a:lnL>
                    <a:lnR>
                      <a:noFill/>
                    </a:lnR>
                    <a:lnT>
                      <a:noFill/>
                    </a:lnT>
                    <a:lnB>
                      <a:noFill/>
                    </a:lnB>
                    <a:noFill/>
                  </a:tcPr>
                </a:tc>
                <a:tc>
                  <a:txBody>
                    <a:bodyPr/>
                    <a:lstStyle/>
                    <a:p>
                      <a:pPr>
                        <a:buNone/>
                      </a:pPr>
                      <a:r>
                        <a:rPr lang="en-GB" sz="900"/>
                        <a:t>26th February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580450749"/>
                  </a:ext>
                </a:extLst>
              </a:tr>
              <a:tr h="256587">
                <a:tc>
                  <a:txBody>
                    <a:bodyPr/>
                    <a:lstStyle/>
                    <a:p>
                      <a:pPr>
                        <a:buNone/>
                      </a:pPr>
                      <a:r>
                        <a:rPr lang="en-GB" sz="900"/>
                        <a:t>2nd March 2026</a:t>
                      </a:r>
                    </a:p>
                  </a:txBody>
                  <a:tcPr marL="13209" marR="13209" marT="6605" marB="6605" anchor="ctr">
                    <a:lnL>
                      <a:noFill/>
                    </a:lnL>
                    <a:lnR>
                      <a:noFill/>
                    </a:lnR>
                    <a:lnT>
                      <a:noFill/>
                    </a:lnT>
                    <a:lnB>
                      <a:noFill/>
                    </a:lnB>
                    <a:noFill/>
                  </a:tcPr>
                </a:tc>
                <a:tc>
                  <a:txBody>
                    <a:bodyPr/>
                    <a:lstStyle/>
                    <a:p>
                      <a:pPr>
                        <a:buNone/>
                      </a:pPr>
                      <a:r>
                        <a:rPr lang="en-GB" sz="900"/>
                        <a:t>Create unit pages</a:t>
                      </a:r>
                    </a:p>
                  </a:txBody>
                  <a:tcPr marL="13209" marR="13209" marT="6605" marB="6605" anchor="ctr">
                    <a:lnL>
                      <a:noFill/>
                    </a:lnL>
                    <a:lnR>
                      <a:noFill/>
                    </a:lnR>
                    <a:lnT>
                      <a:noFill/>
                    </a:lnT>
                    <a:lnB>
                      <a:noFill/>
                    </a:lnB>
                    <a:noFill/>
                  </a:tcPr>
                </a:tc>
                <a:tc>
                  <a:txBody>
                    <a:bodyPr/>
                    <a:lstStyle/>
                    <a:p>
                      <a:pPr>
                        <a:buNone/>
                      </a:pPr>
                      <a:r>
                        <a:rPr lang="en-GB" sz="900"/>
                        <a:t>Added Unit 1, Unit 2, Unit 3, Unit 13, Unit 18, and Unit 21 pages</a:t>
                      </a:r>
                    </a:p>
                  </a:txBody>
                  <a:tcPr marL="13209" marR="13209" marT="6605" marB="6605" anchor="ctr">
                    <a:lnL>
                      <a:noFill/>
                    </a:lnL>
                    <a:lnR>
                      <a:noFill/>
                    </a:lnR>
                    <a:lnT>
                      <a:noFill/>
                    </a:lnT>
                    <a:lnB>
                      <a:noFill/>
                    </a:lnB>
                    <a:noFill/>
                  </a:tcPr>
                </a:tc>
                <a:tc>
                  <a:txBody>
                    <a:bodyPr/>
                    <a:lstStyle/>
                    <a:p>
                      <a:pPr>
                        <a:buNone/>
                      </a:pPr>
                      <a:r>
                        <a:rPr lang="en-GB" sz="900"/>
                        <a:t>1 hour – 1 hour 30 minutes</a:t>
                      </a:r>
                    </a:p>
                  </a:txBody>
                  <a:tcPr marL="13209" marR="13209" marT="6605" marB="6605" anchor="ctr">
                    <a:lnL>
                      <a:noFill/>
                    </a:lnL>
                    <a:lnR>
                      <a:noFill/>
                    </a:lnR>
                    <a:lnT>
                      <a:noFill/>
                    </a:lnT>
                    <a:lnB>
                      <a:noFill/>
                    </a:lnB>
                    <a:noFill/>
                  </a:tcPr>
                </a:tc>
                <a:tc>
                  <a:txBody>
                    <a:bodyPr/>
                    <a:lstStyle/>
                    <a:p>
                      <a:pPr>
                        <a:buNone/>
                      </a:pPr>
                      <a:r>
                        <a:rPr lang="en-GB" sz="900"/>
                        <a:t>2nd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018197649"/>
                  </a:ext>
                </a:extLst>
              </a:tr>
              <a:tr h="256587">
                <a:tc>
                  <a:txBody>
                    <a:bodyPr/>
                    <a:lstStyle/>
                    <a:p>
                      <a:pPr>
                        <a:buNone/>
                      </a:pPr>
                      <a:r>
                        <a:rPr lang="en-GB" sz="900"/>
                        <a:t>5th March 2026</a:t>
                      </a:r>
                    </a:p>
                  </a:txBody>
                  <a:tcPr marL="13209" marR="13209" marT="6605" marB="6605" anchor="ctr">
                    <a:lnL>
                      <a:noFill/>
                    </a:lnL>
                    <a:lnR>
                      <a:noFill/>
                    </a:lnR>
                    <a:lnT>
                      <a:noFill/>
                    </a:lnT>
                    <a:lnB>
                      <a:noFill/>
                    </a:lnB>
                    <a:noFill/>
                  </a:tcPr>
                </a:tc>
                <a:tc>
                  <a:txBody>
                    <a:bodyPr/>
                    <a:lstStyle/>
                    <a:p>
                      <a:pPr>
                        <a:buNone/>
                      </a:pPr>
                      <a:r>
                        <a:rPr lang="en-GB" sz="900"/>
                        <a:t>Add coursework evidence</a:t>
                      </a:r>
                    </a:p>
                  </a:txBody>
                  <a:tcPr marL="13209" marR="13209" marT="6605" marB="6605" anchor="ctr">
                    <a:lnL>
                      <a:noFill/>
                    </a:lnL>
                    <a:lnR>
                      <a:noFill/>
                    </a:lnR>
                    <a:lnT>
                      <a:noFill/>
                    </a:lnT>
                    <a:lnB>
                      <a:noFill/>
                    </a:lnB>
                    <a:noFill/>
                  </a:tcPr>
                </a:tc>
                <a:tc>
                  <a:txBody>
                    <a:bodyPr/>
                    <a:lstStyle/>
                    <a:p>
                      <a:pPr>
                        <a:buNone/>
                      </a:pPr>
                      <a:r>
                        <a:rPr lang="en-GB" sz="900"/>
                        <a:t>Uploaded assignments, screenshots, and documents</a:t>
                      </a:r>
                    </a:p>
                  </a:txBody>
                  <a:tcPr marL="13209" marR="13209" marT="6605" marB="6605" anchor="ctr">
                    <a:lnL>
                      <a:noFill/>
                    </a:lnL>
                    <a:lnR>
                      <a:noFill/>
                    </a:lnR>
                    <a:lnT>
                      <a:noFill/>
                    </a:lnT>
                    <a:lnB>
                      <a:noFill/>
                    </a:lnB>
                    <a:noFill/>
                  </a:tcPr>
                </a:tc>
                <a:tc>
                  <a:txBody>
                    <a:bodyPr/>
                    <a:lstStyle/>
                    <a:p>
                      <a:pPr>
                        <a:buNone/>
                      </a:pPr>
                      <a:r>
                        <a:rPr lang="en-GB" sz="900"/>
                        <a:t>1 hour – 1 hour 30 minutes</a:t>
                      </a:r>
                    </a:p>
                  </a:txBody>
                  <a:tcPr marL="13209" marR="13209" marT="6605" marB="6605" anchor="ctr">
                    <a:lnL>
                      <a:noFill/>
                    </a:lnL>
                    <a:lnR>
                      <a:noFill/>
                    </a:lnR>
                    <a:lnT>
                      <a:noFill/>
                    </a:lnT>
                    <a:lnB>
                      <a:noFill/>
                    </a:lnB>
                    <a:noFill/>
                  </a:tcPr>
                </a:tc>
                <a:tc>
                  <a:txBody>
                    <a:bodyPr/>
                    <a:lstStyle/>
                    <a:p>
                      <a:pPr>
                        <a:buNone/>
                      </a:pPr>
                      <a:r>
                        <a:rPr lang="en-GB" sz="900"/>
                        <a:t>5th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2441080069"/>
                  </a:ext>
                </a:extLst>
              </a:tr>
              <a:tr h="256587">
                <a:tc>
                  <a:txBody>
                    <a:bodyPr/>
                    <a:lstStyle/>
                    <a:p>
                      <a:pPr>
                        <a:buNone/>
                      </a:pPr>
                      <a:r>
                        <a:rPr lang="en-GB" sz="900"/>
                        <a:t>9th March 2026</a:t>
                      </a:r>
                    </a:p>
                  </a:txBody>
                  <a:tcPr marL="13209" marR="13209" marT="6605" marB="6605" anchor="ctr">
                    <a:lnL>
                      <a:noFill/>
                    </a:lnL>
                    <a:lnR>
                      <a:noFill/>
                    </a:lnR>
                    <a:lnT>
                      <a:noFill/>
                    </a:lnT>
                    <a:lnB>
                      <a:noFill/>
                    </a:lnB>
                    <a:noFill/>
                  </a:tcPr>
                </a:tc>
                <a:tc>
                  <a:txBody>
                    <a:bodyPr/>
                    <a:lstStyle/>
                    <a:p>
                      <a:pPr>
                        <a:buNone/>
                      </a:pPr>
                      <a:r>
                        <a:rPr lang="en-GB" sz="900"/>
                        <a:t>Add explanations</a:t>
                      </a:r>
                    </a:p>
                  </a:txBody>
                  <a:tcPr marL="13209" marR="13209" marT="6605" marB="6605" anchor="ctr">
                    <a:lnL>
                      <a:noFill/>
                    </a:lnL>
                    <a:lnR>
                      <a:noFill/>
                    </a:lnR>
                    <a:lnT>
                      <a:noFill/>
                    </a:lnT>
                    <a:lnB>
                      <a:noFill/>
                    </a:lnB>
                    <a:noFill/>
                  </a:tcPr>
                </a:tc>
                <a:tc>
                  <a:txBody>
                    <a:bodyPr/>
                    <a:lstStyle/>
                    <a:p>
                      <a:pPr>
                        <a:buNone/>
                      </a:pPr>
                      <a:r>
                        <a:rPr lang="en-GB" sz="900"/>
                        <a:t>Added written explanations for each unit page</a:t>
                      </a:r>
                    </a:p>
                  </a:txBody>
                  <a:tcPr marL="13209" marR="13209" marT="6605" marB="6605" anchor="ctr">
                    <a:lnL>
                      <a:noFill/>
                    </a:lnL>
                    <a:lnR>
                      <a:noFill/>
                    </a:lnR>
                    <a:lnT>
                      <a:noFill/>
                    </a:lnT>
                    <a:lnB>
                      <a:noFill/>
                    </a:lnB>
                    <a:noFill/>
                  </a:tcPr>
                </a:tc>
                <a:tc>
                  <a:txBody>
                    <a:bodyPr/>
                    <a:lstStyle/>
                    <a:p>
                      <a:pPr>
                        <a:buNone/>
                      </a:pPr>
                      <a:r>
                        <a:rPr lang="en-GB" sz="900"/>
                        <a:t>1 hour</a:t>
                      </a:r>
                    </a:p>
                  </a:txBody>
                  <a:tcPr marL="13209" marR="13209" marT="6605" marB="6605" anchor="ctr">
                    <a:lnL>
                      <a:noFill/>
                    </a:lnL>
                    <a:lnR>
                      <a:noFill/>
                    </a:lnR>
                    <a:lnT>
                      <a:noFill/>
                    </a:lnT>
                    <a:lnB>
                      <a:noFill/>
                    </a:lnB>
                    <a:noFill/>
                  </a:tcPr>
                </a:tc>
                <a:tc>
                  <a:txBody>
                    <a:bodyPr/>
                    <a:lstStyle/>
                    <a:p>
                      <a:pPr>
                        <a:buNone/>
                      </a:pPr>
                      <a:r>
                        <a:rPr lang="en-GB" sz="900"/>
                        <a:t>9th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3655560908"/>
                  </a:ext>
                </a:extLst>
              </a:tr>
              <a:tr h="256587">
                <a:tc>
                  <a:txBody>
                    <a:bodyPr/>
                    <a:lstStyle/>
                    <a:p>
                      <a:pPr>
                        <a:buNone/>
                      </a:pPr>
                      <a:r>
                        <a:rPr lang="en-GB" sz="900"/>
                        <a:t>12th March 2026</a:t>
                      </a:r>
                    </a:p>
                  </a:txBody>
                  <a:tcPr marL="13209" marR="13209" marT="6605" marB="6605" anchor="ctr">
                    <a:lnL>
                      <a:noFill/>
                    </a:lnL>
                    <a:lnR>
                      <a:noFill/>
                    </a:lnR>
                    <a:lnT>
                      <a:noFill/>
                    </a:lnT>
                    <a:lnB>
                      <a:noFill/>
                    </a:lnB>
                    <a:noFill/>
                  </a:tcPr>
                </a:tc>
                <a:tc>
                  <a:txBody>
                    <a:bodyPr/>
                    <a:lstStyle/>
                    <a:p>
                      <a:pPr>
                        <a:buNone/>
                      </a:pPr>
                      <a:r>
                        <a:rPr lang="en-GB" sz="900"/>
                        <a:t>Improve page design</a:t>
                      </a:r>
                    </a:p>
                  </a:txBody>
                  <a:tcPr marL="13209" marR="13209" marT="6605" marB="6605" anchor="ctr">
                    <a:lnL>
                      <a:noFill/>
                    </a:lnL>
                    <a:lnR>
                      <a:noFill/>
                    </a:lnR>
                    <a:lnT>
                      <a:noFill/>
                    </a:lnT>
                    <a:lnB>
                      <a:noFill/>
                    </a:lnB>
                    <a:noFill/>
                  </a:tcPr>
                </a:tc>
                <a:tc>
                  <a:txBody>
                    <a:bodyPr/>
                    <a:lstStyle/>
                    <a:p>
                      <a:pPr>
                        <a:buNone/>
                      </a:pPr>
                      <a:r>
                        <a:rPr lang="en-GB" sz="900"/>
                        <a:t>Improved colours, fonts, spacing, and layout</a:t>
                      </a:r>
                    </a:p>
                  </a:txBody>
                  <a:tcPr marL="13209" marR="13209" marT="6605" marB="6605" anchor="ctr">
                    <a:lnL>
                      <a:noFill/>
                    </a:lnL>
                    <a:lnR>
                      <a:noFill/>
                    </a:lnR>
                    <a:lnT>
                      <a:noFill/>
                    </a:lnT>
                    <a:lnB>
                      <a:noFill/>
                    </a:lnB>
                    <a:noFill/>
                  </a:tcPr>
                </a:tc>
                <a:tc>
                  <a:txBody>
                    <a:bodyPr/>
                    <a:lstStyle/>
                    <a:p>
                      <a:pPr>
                        <a:buNone/>
                      </a:pPr>
                      <a:r>
                        <a:rPr lang="en-GB" sz="900"/>
                        <a:t>45 minutes – 1 hour</a:t>
                      </a:r>
                    </a:p>
                  </a:txBody>
                  <a:tcPr marL="13209" marR="13209" marT="6605" marB="6605" anchor="ctr">
                    <a:lnL>
                      <a:noFill/>
                    </a:lnL>
                    <a:lnR>
                      <a:noFill/>
                    </a:lnR>
                    <a:lnT>
                      <a:noFill/>
                    </a:lnT>
                    <a:lnB>
                      <a:noFill/>
                    </a:lnB>
                    <a:noFill/>
                  </a:tcPr>
                </a:tc>
                <a:tc>
                  <a:txBody>
                    <a:bodyPr/>
                    <a:lstStyle/>
                    <a:p>
                      <a:pPr>
                        <a:buNone/>
                      </a:pPr>
                      <a:r>
                        <a:rPr lang="en-GB" sz="900"/>
                        <a:t>12th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3343359766"/>
                  </a:ext>
                </a:extLst>
              </a:tr>
              <a:tr h="256587">
                <a:tc>
                  <a:txBody>
                    <a:bodyPr/>
                    <a:lstStyle/>
                    <a:p>
                      <a:pPr>
                        <a:buNone/>
                      </a:pPr>
                      <a:r>
                        <a:rPr lang="en-GB" sz="900"/>
                        <a:t>16th March 2026</a:t>
                      </a:r>
                    </a:p>
                  </a:txBody>
                  <a:tcPr marL="13209" marR="13209" marT="6605" marB="6605" anchor="ctr">
                    <a:lnL>
                      <a:noFill/>
                    </a:lnL>
                    <a:lnR>
                      <a:noFill/>
                    </a:lnR>
                    <a:lnT>
                      <a:noFill/>
                    </a:lnT>
                    <a:lnB>
                      <a:noFill/>
                    </a:lnB>
                    <a:noFill/>
                  </a:tcPr>
                </a:tc>
                <a:tc>
                  <a:txBody>
                    <a:bodyPr/>
                    <a:lstStyle/>
                    <a:p>
                      <a:pPr>
                        <a:buNone/>
                      </a:pPr>
                      <a:r>
                        <a:rPr lang="en-GB" sz="900"/>
                        <a:t>Test website navigation</a:t>
                      </a:r>
                    </a:p>
                  </a:txBody>
                  <a:tcPr marL="13209" marR="13209" marT="6605" marB="6605" anchor="ctr">
                    <a:lnL>
                      <a:noFill/>
                    </a:lnL>
                    <a:lnR>
                      <a:noFill/>
                    </a:lnR>
                    <a:lnT>
                      <a:noFill/>
                    </a:lnT>
                    <a:lnB>
                      <a:noFill/>
                    </a:lnB>
                    <a:noFill/>
                  </a:tcPr>
                </a:tc>
                <a:tc>
                  <a:txBody>
                    <a:bodyPr/>
                    <a:lstStyle/>
                    <a:p>
                      <a:pPr>
                        <a:buNone/>
                      </a:pPr>
                      <a:r>
                        <a:rPr lang="en-GB" sz="900"/>
                        <a:t>Checked all navigation buttons and hyperlinks</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16th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4127351979"/>
                  </a:ext>
                </a:extLst>
              </a:tr>
              <a:tr h="256587">
                <a:tc>
                  <a:txBody>
                    <a:bodyPr/>
                    <a:lstStyle/>
                    <a:p>
                      <a:pPr>
                        <a:buNone/>
                      </a:pPr>
                      <a:r>
                        <a:rPr lang="en-GB" sz="900"/>
                        <a:t>19th March 2026</a:t>
                      </a:r>
                    </a:p>
                  </a:txBody>
                  <a:tcPr marL="13209" marR="13209" marT="6605" marB="6605" anchor="ctr">
                    <a:lnL>
                      <a:noFill/>
                    </a:lnL>
                    <a:lnR>
                      <a:noFill/>
                    </a:lnR>
                    <a:lnT>
                      <a:noFill/>
                    </a:lnT>
                    <a:lnB>
                      <a:noFill/>
                    </a:lnB>
                    <a:noFill/>
                  </a:tcPr>
                </a:tc>
                <a:tc>
                  <a:txBody>
                    <a:bodyPr/>
                    <a:lstStyle/>
                    <a:p>
                      <a:pPr>
                        <a:buNone/>
                      </a:pPr>
                      <a:r>
                        <a:rPr lang="en-GB" sz="900"/>
                        <a:t>Test on devices</a:t>
                      </a:r>
                    </a:p>
                  </a:txBody>
                  <a:tcPr marL="13209" marR="13209" marT="6605" marB="6605" anchor="ctr">
                    <a:lnL>
                      <a:noFill/>
                    </a:lnL>
                    <a:lnR>
                      <a:noFill/>
                    </a:lnR>
                    <a:lnT>
                      <a:noFill/>
                    </a:lnT>
                    <a:lnB>
                      <a:noFill/>
                    </a:lnB>
                    <a:noFill/>
                  </a:tcPr>
                </a:tc>
                <a:tc>
                  <a:txBody>
                    <a:bodyPr/>
                    <a:lstStyle/>
                    <a:p>
                      <a:pPr>
                        <a:buNone/>
                      </a:pPr>
                      <a:r>
                        <a:rPr lang="en-GB" sz="900"/>
                        <a:t>Tested website on mobile, laptop, and tablet</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19th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3807245769"/>
                  </a:ext>
                </a:extLst>
              </a:tr>
              <a:tr h="256587">
                <a:tc>
                  <a:txBody>
                    <a:bodyPr/>
                    <a:lstStyle/>
                    <a:p>
                      <a:pPr>
                        <a:buNone/>
                      </a:pPr>
                      <a:r>
                        <a:rPr lang="en-GB" sz="900"/>
                        <a:t>23rd March 2026</a:t>
                      </a:r>
                    </a:p>
                  </a:txBody>
                  <a:tcPr marL="13209" marR="13209" marT="6605" marB="6605" anchor="ctr">
                    <a:lnL>
                      <a:noFill/>
                    </a:lnL>
                    <a:lnR>
                      <a:noFill/>
                    </a:lnR>
                    <a:lnT>
                      <a:noFill/>
                    </a:lnT>
                    <a:lnB>
                      <a:noFill/>
                    </a:lnB>
                    <a:noFill/>
                  </a:tcPr>
                </a:tc>
                <a:tc>
                  <a:txBody>
                    <a:bodyPr/>
                    <a:lstStyle/>
                    <a:p>
                      <a:pPr>
                        <a:buNone/>
                      </a:pPr>
                      <a:r>
                        <a:rPr lang="en-GB" sz="900"/>
                        <a:t>Gather feedback</a:t>
                      </a:r>
                    </a:p>
                  </a:txBody>
                  <a:tcPr marL="13209" marR="13209" marT="6605" marB="6605" anchor="ctr">
                    <a:lnL>
                      <a:noFill/>
                    </a:lnL>
                    <a:lnR>
                      <a:noFill/>
                    </a:lnR>
                    <a:lnT>
                      <a:noFill/>
                    </a:lnT>
                    <a:lnB>
                      <a:noFill/>
                    </a:lnB>
                    <a:noFill/>
                  </a:tcPr>
                </a:tc>
                <a:tc>
                  <a:txBody>
                    <a:bodyPr/>
                    <a:lstStyle/>
                    <a:p>
                      <a:pPr>
                        <a:buNone/>
                      </a:pPr>
                      <a:r>
                        <a:rPr lang="en-GB" sz="900"/>
                        <a:t>Collected feedback from friends and classmates</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23rd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2091439050"/>
                  </a:ext>
                </a:extLst>
              </a:tr>
              <a:tr h="256587">
                <a:tc>
                  <a:txBody>
                    <a:bodyPr/>
                    <a:lstStyle/>
                    <a:p>
                      <a:pPr>
                        <a:buNone/>
                      </a:pPr>
                      <a:r>
                        <a:rPr lang="en-GB" sz="900"/>
                        <a:t>26th March 2026</a:t>
                      </a:r>
                    </a:p>
                  </a:txBody>
                  <a:tcPr marL="13209" marR="13209" marT="6605" marB="6605" anchor="ctr">
                    <a:lnL>
                      <a:noFill/>
                    </a:lnL>
                    <a:lnR>
                      <a:noFill/>
                    </a:lnR>
                    <a:lnT>
                      <a:noFill/>
                    </a:lnT>
                    <a:lnB>
                      <a:noFill/>
                    </a:lnB>
                    <a:noFill/>
                  </a:tcPr>
                </a:tc>
                <a:tc>
                  <a:txBody>
                    <a:bodyPr/>
                    <a:lstStyle/>
                    <a:p>
                      <a:pPr>
                        <a:buNone/>
                      </a:pPr>
                      <a:r>
                        <a:rPr lang="en-GB" sz="900"/>
                        <a:t>Improve website from feedback</a:t>
                      </a:r>
                    </a:p>
                  </a:txBody>
                  <a:tcPr marL="13209" marR="13209" marT="6605" marB="6605" anchor="ctr">
                    <a:lnL>
                      <a:noFill/>
                    </a:lnL>
                    <a:lnR>
                      <a:noFill/>
                    </a:lnR>
                    <a:lnT>
                      <a:noFill/>
                    </a:lnT>
                    <a:lnB>
                      <a:noFill/>
                    </a:lnB>
                    <a:noFill/>
                  </a:tcPr>
                </a:tc>
                <a:tc>
                  <a:txBody>
                    <a:bodyPr/>
                    <a:lstStyle/>
                    <a:p>
                      <a:pPr>
                        <a:buNone/>
                      </a:pPr>
                      <a:r>
                        <a:rPr lang="en-GB" sz="900"/>
                        <a:t>Made improvements based on feedback received</a:t>
                      </a:r>
                    </a:p>
                  </a:txBody>
                  <a:tcPr marL="13209" marR="13209" marT="6605" marB="6605" anchor="ctr">
                    <a:lnL>
                      <a:noFill/>
                    </a:lnL>
                    <a:lnR>
                      <a:noFill/>
                    </a:lnR>
                    <a:lnT>
                      <a:noFill/>
                    </a:lnT>
                    <a:lnB>
                      <a:noFill/>
                    </a:lnB>
                    <a:noFill/>
                  </a:tcPr>
                </a:tc>
                <a:tc>
                  <a:txBody>
                    <a:bodyPr/>
                    <a:lstStyle/>
                    <a:p>
                      <a:pPr>
                        <a:buNone/>
                      </a:pPr>
                      <a:r>
                        <a:rPr lang="en-GB" sz="900"/>
                        <a:t>45 minutes – 1 hour</a:t>
                      </a:r>
                    </a:p>
                  </a:txBody>
                  <a:tcPr marL="13209" marR="13209" marT="6605" marB="6605" anchor="ctr">
                    <a:lnL>
                      <a:noFill/>
                    </a:lnL>
                    <a:lnR>
                      <a:noFill/>
                    </a:lnR>
                    <a:lnT>
                      <a:noFill/>
                    </a:lnT>
                    <a:lnB>
                      <a:noFill/>
                    </a:lnB>
                    <a:noFill/>
                  </a:tcPr>
                </a:tc>
                <a:tc>
                  <a:txBody>
                    <a:bodyPr/>
                    <a:lstStyle/>
                    <a:p>
                      <a:pPr>
                        <a:buNone/>
                      </a:pPr>
                      <a:r>
                        <a:rPr lang="en-GB" sz="900"/>
                        <a:t>26th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1147161008"/>
                  </a:ext>
                </a:extLst>
              </a:tr>
              <a:tr h="256587">
                <a:tc>
                  <a:txBody>
                    <a:bodyPr/>
                    <a:lstStyle/>
                    <a:p>
                      <a:pPr>
                        <a:buNone/>
                      </a:pPr>
                      <a:r>
                        <a:rPr lang="en-GB" sz="900"/>
                        <a:t>30th March 2026</a:t>
                      </a:r>
                    </a:p>
                  </a:txBody>
                  <a:tcPr marL="13209" marR="13209" marT="6605" marB="6605" anchor="ctr">
                    <a:lnL>
                      <a:noFill/>
                    </a:lnL>
                    <a:lnR>
                      <a:noFill/>
                    </a:lnR>
                    <a:lnT>
                      <a:noFill/>
                    </a:lnT>
                    <a:lnB>
                      <a:noFill/>
                    </a:lnB>
                    <a:noFill/>
                  </a:tcPr>
                </a:tc>
                <a:tc>
                  <a:txBody>
                    <a:bodyPr/>
                    <a:lstStyle/>
                    <a:p>
                      <a:pPr>
                        <a:buNone/>
                      </a:pPr>
                      <a:r>
                        <a:rPr lang="en-GB" sz="900"/>
                        <a:t>Evaluate website</a:t>
                      </a:r>
                    </a:p>
                  </a:txBody>
                  <a:tcPr marL="13209" marR="13209" marT="6605" marB="6605" anchor="ctr">
                    <a:lnL>
                      <a:noFill/>
                    </a:lnL>
                    <a:lnR>
                      <a:noFill/>
                    </a:lnR>
                    <a:lnT>
                      <a:noFill/>
                    </a:lnT>
                    <a:lnB>
                      <a:noFill/>
                    </a:lnB>
                    <a:noFill/>
                  </a:tcPr>
                </a:tc>
                <a:tc>
                  <a:txBody>
                    <a:bodyPr/>
                    <a:lstStyle/>
                    <a:p>
                      <a:pPr>
                        <a:buNone/>
                      </a:pPr>
                      <a:r>
                        <a:rPr lang="en-GB" sz="900"/>
                        <a:t>Reviewed strengths, weaknesses, and effectiveness</a:t>
                      </a:r>
                    </a:p>
                  </a:txBody>
                  <a:tcPr marL="13209" marR="13209" marT="6605" marB="6605" anchor="ctr">
                    <a:lnL>
                      <a:noFill/>
                    </a:lnL>
                    <a:lnR>
                      <a:noFill/>
                    </a:lnR>
                    <a:lnT>
                      <a:noFill/>
                    </a:lnT>
                    <a:lnB>
                      <a:noFill/>
                    </a:lnB>
                    <a:noFill/>
                  </a:tcPr>
                </a:tc>
                <a:tc>
                  <a:txBody>
                    <a:bodyPr/>
                    <a:lstStyle/>
                    <a:p>
                      <a:pPr>
                        <a:buNone/>
                      </a:pPr>
                      <a:r>
                        <a:rPr lang="en-GB" sz="900"/>
                        <a:t>1 hour</a:t>
                      </a:r>
                    </a:p>
                  </a:txBody>
                  <a:tcPr marL="13209" marR="13209" marT="6605" marB="6605" anchor="ctr">
                    <a:lnL>
                      <a:noFill/>
                    </a:lnL>
                    <a:lnR>
                      <a:noFill/>
                    </a:lnR>
                    <a:lnT>
                      <a:noFill/>
                    </a:lnT>
                    <a:lnB>
                      <a:noFill/>
                    </a:lnB>
                    <a:noFill/>
                  </a:tcPr>
                </a:tc>
                <a:tc>
                  <a:txBody>
                    <a:bodyPr/>
                    <a:lstStyle/>
                    <a:p>
                      <a:pPr>
                        <a:buNone/>
                      </a:pPr>
                      <a:r>
                        <a:rPr lang="en-GB" sz="900"/>
                        <a:t>30th March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3654094123"/>
                  </a:ext>
                </a:extLst>
              </a:tr>
              <a:tr h="256587">
                <a:tc>
                  <a:txBody>
                    <a:bodyPr/>
                    <a:lstStyle/>
                    <a:p>
                      <a:pPr>
                        <a:buNone/>
                      </a:pPr>
                      <a:r>
                        <a:rPr lang="en-GB" sz="900"/>
                        <a:t>6th April 2026</a:t>
                      </a:r>
                    </a:p>
                  </a:txBody>
                  <a:tcPr marL="13209" marR="13209" marT="6605" marB="6605" anchor="ctr">
                    <a:lnL>
                      <a:noFill/>
                    </a:lnL>
                    <a:lnR>
                      <a:noFill/>
                    </a:lnR>
                    <a:lnT>
                      <a:noFill/>
                    </a:lnT>
                    <a:lnB>
                      <a:noFill/>
                    </a:lnB>
                    <a:noFill/>
                  </a:tcPr>
                </a:tc>
                <a:tc>
                  <a:txBody>
                    <a:bodyPr/>
                    <a:lstStyle/>
                    <a:p>
                      <a:pPr>
                        <a:buNone/>
                      </a:pPr>
                      <a:r>
                        <a:rPr lang="en-GB" sz="900"/>
                        <a:t>Suggest future improvements</a:t>
                      </a:r>
                    </a:p>
                  </a:txBody>
                  <a:tcPr marL="13209" marR="13209" marT="6605" marB="6605" anchor="ctr">
                    <a:lnL>
                      <a:noFill/>
                    </a:lnL>
                    <a:lnR>
                      <a:noFill/>
                    </a:lnR>
                    <a:lnT>
                      <a:noFill/>
                    </a:lnT>
                    <a:lnB>
                      <a:noFill/>
                    </a:lnB>
                    <a:noFill/>
                  </a:tcPr>
                </a:tc>
                <a:tc>
                  <a:txBody>
                    <a:bodyPr/>
                    <a:lstStyle/>
                    <a:p>
                      <a:pPr>
                        <a:buNone/>
                      </a:pPr>
                      <a:r>
                        <a:rPr lang="en-GB" sz="900"/>
                        <a:t>Suggested improvements for future development</a:t>
                      </a:r>
                    </a:p>
                  </a:txBody>
                  <a:tcPr marL="13209" marR="13209" marT="6605" marB="6605" anchor="ctr">
                    <a:lnL>
                      <a:noFill/>
                    </a:lnL>
                    <a:lnR>
                      <a:noFill/>
                    </a:lnR>
                    <a:lnT>
                      <a:noFill/>
                    </a:lnT>
                    <a:lnB>
                      <a:noFill/>
                    </a:lnB>
                    <a:noFill/>
                  </a:tcPr>
                </a:tc>
                <a:tc>
                  <a:txBody>
                    <a:bodyPr/>
                    <a:lstStyle/>
                    <a:p>
                      <a:pPr>
                        <a:buNone/>
                      </a:pPr>
                      <a:r>
                        <a:rPr lang="en-GB" sz="900"/>
                        <a:t>30–45 minutes</a:t>
                      </a:r>
                    </a:p>
                  </a:txBody>
                  <a:tcPr marL="13209" marR="13209" marT="6605" marB="6605" anchor="ctr">
                    <a:lnL>
                      <a:noFill/>
                    </a:lnL>
                    <a:lnR>
                      <a:noFill/>
                    </a:lnR>
                    <a:lnT>
                      <a:noFill/>
                    </a:lnT>
                    <a:lnB>
                      <a:noFill/>
                    </a:lnB>
                    <a:noFill/>
                  </a:tcPr>
                </a:tc>
                <a:tc>
                  <a:txBody>
                    <a:bodyPr/>
                    <a:lstStyle/>
                    <a:p>
                      <a:pPr>
                        <a:buNone/>
                      </a:pPr>
                      <a:r>
                        <a:rPr lang="en-GB" sz="900"/>
                        <a:t>6th April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2813038486"/>
                  </a:ext>
                </a:extLst>
              </a:tr>
              <a:tr h="256587">
                <a:tc>
                  <a:txBody>
                    <a:bodyPr/>
                    <a:lstStyle/>
                    <a:p>
                      <a:pPr>
                        <a:buNone/>
                      </a:pPr>
                      <a:r>
                        <a:rPr lang="en-GB" sz="900"/>
                        <a:t>16th April 2026</a:t>
                      </a:r>
                    </a:p>
                  </a:txBody>
                  <a:tcPr marL="13209" marR="13209" marT="6605" marB="6605" anchor="ctr">
                    <a:lnL>
                      <a:noFill/>
                    </a:lnL>
                    <a:lnR>
                      <a:noFill/>
                    </a:lnR>
                    <a:lnT>
                      <a:noFill/>
                    </a:lnT>
                    <a:lnB>
                      <a:noFill/>
                    </a:lnB>
                    <a:noFill/>
                  </a:tcPr>
                </a:tc>
                <a:tc>
                  <a:txBody>
                    <a:bodyPr/>
                    <a:lstStyle/>
                    <a:p>
                      <a:pPr>
                        <a:buNone/>
                      </a:pPr>
                      <a:r>
                        <a:rPr lang="en-GB" sz="900"/>
                        <a:t>Final review and submission</a:t>
                      </a:r>
                    </a:p>
                  </a:txBody>
                  <a:tcPr marL="13209" marR="13209" marT="6605" marB="6605" anchor="ctr">
                    <a:lnL>
                      <a:noFill/>
                    </a:lnL>
                    <a:lnR>
                      <a:noFill/>
                    </a:lnR>
                    <a:lnT>
                      <a:noFill/>
                    </a:lnT>
                    <a:lnB>
                      <a:noFill/>
                    </a:lnB>
                    <a:noFill/>
                  </a:tcPr>
                </a:tc>
                <a:tc>
                  <a:txBody>
                    <a:bodyPr/>
                    <a:lstStyle/>
                    <a:p>
                      <a:pPr>
                        <a:buNone/>
                      </a:pPr>
                      <a:r>
                        <a:rPr lang="en-GB" sz="900"/>
                        <a:t>Completed final checks and prepared submission</a:t>
                      </a:r>
                    </a:p>
                  </a:txBody>
                  <a:tcPr marL="13209" marR="13209" marT="6605" marB="6605" anchor="ctr">
                    <a:lnL>
                      <a:noFill/>
                    </a:lnL>
                    <a:lnR>
                      <a:noFill/>
                    </a:lnR>
                    <a:lnT>
                      <a:noFill/>
                    </a:lnT>
                    <a:lnB>
                      <a:noFill/>
                    </a:lnB>
                    <a:noFill/>
                  </a:tcPr>
                </a:tc>
                <a:tc>
                  <a:txBody>
                    <a:bodyPr/>
                    <a:lstStyle/>
                    <a:p>
                      <a:pPr>
                        <a:buNone/>
                      </a:pPr>
                      <a:r>
                        <a:rPr lang="en-GB" sz="900"/>
                        <a:t>1–2 hours</a:t>
                      </a:r>
                    </a:p>
                  </a:txBody>
                  <a:tcPr marL="13209" marR="13209" marT="6605" marB="6605" anchor="ctr">
                    <a:lnL>
                      <a:noFill/>
                    </a:lnL>
                    <a:lnR>
                      <a:noFill/>
                    </a:lnR>
                    <a:lnT>
                      <a:noFill/>
                    </a:lnT>
                    <a:lnB>
                      <a:noFill/>
                    </a:lnB>
                    <a:noFill/>
                  </a:tcPr>
                </a:tc>
                <a:tc>
                  <a:txBody>
                    <a:bodyPr/>
                    <a:lstStyle/>
                    <a:p>
                      <a:pPr>
                        <a:buNone/>
                      </a:pPr>
                      <a:r>
                        <a:rPr lang="en-GB" sz="900" dirty="0"/>
                        <a:t>16th April 2026</a:t>
                      </a:r>
                    </a:p>
                  </a:txBody>
                  <a:tcPr marL="13209" marR="13209" marT="6605" marB="6605" anchor="ctr">
                    <a:lnL>
                      <a:noFill/>
                    </a:lnL>
                    <a:lnR>
                      <a:noFill/>
                    </a:lnR>
                    <a:lnT>
                      <a:noFill/>
                    </a:lnT>
                    <a:lnB>
                      <a:noFill/>
                    </a:lnB>
                    <a:noFill/>
                  </a:tcPr>
                </a:tc>
                <a:extLst>
                  <a:ext uri="{0D108BD9-81ED-4DB2-BD59-A6C34878D82A}">
                    <a16:rowId xmlns:a16="http://schemas.microsoft.com/office/drawing/2014/main" val="2759435569"/>
                  </a:ext>
                </a:extLst>
              </a:tr>
            </a:tbl>
          </a:graphicData>
        </a:graphic>
      </p:graphicFrame>
    </p:spTree>
    <p:extLst>
      <p:ext uri="{BB962C8B-B14F-4D97-AF65-F5344CB8AC3E}">
        <p14:creationId xmlns:p14="http://schemas.microsoft.com/office/powerpoint/2010/main" val="907651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3C92914-E5A0-6D92-3867-68D04C37D1A7}"/>
              </a:ext>
            </a:extLst>
          </p:cNvPr>
          <p:cNvSpPr txBox="1"/>
          <p:nvPr/>
        </p:nvSpPr>
        <p:spPr>
          <a:xfrm>
            <a:off x="2438400" y="197932"/>
            <a:ext cx="6031869" cy="105191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Bef>
                <a:spcPct val="0"/>
              </a:spcBef>
              <a:spcAft>
                <a:spcPts val="600"/>
              </a:spcAft>
            </a:pPr>
            <a:r>
              <a:rPr lang="en-US" sz="4000" cap="all" spc="30" dirty="0">
                <a:latin typeface="+mj-lt"/>
                <a:ea typeface="+mj-ea"/>
                <a:cs typeface="+mj-cs"/>
              </a:rPr>
              <a:t>Time line Assignment 3 </a:t>
            </a:r>
          </a:p>
        </p:txBody>
      </p:sp>
      <p:cxnSp>
        <p:nvCxnSpPr>
          <p:cNvPr id="20" name="Straight Connector 19">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Content Placeholder 1">
            <a:extLst>
              <a:ext uri="{FF2B5EF4-FFF2-40B4-BE49-F238E27FC236}">
                <a16:creationId xmlns:a16="http://schemas.microsoft.com/office/drawing/2014/main" id="{6014CDFB-2C2D-22A1-F7DA-C0EEA851683C}"/>
              </a:ext>
            </a:extLst>
          </p:cNvPr>
          <p:cNvGraphicFramePr>
            <a:graphicFrameLocks noGrp="1"/>
          </p:cNvGraphicFramePr>
          <p:nvPr>
            <p:ph idx="1"/>
            <p:extLst>
              <p:ext uri="{D42A27DB-BD31-4B8C-83A1-F6EECF244321}">
                <p14:modId xmlns:p14="http://schemas.microsoft.com/office/powerpoint/2010/main" val="1710587852"/>
              </p:ext>
            </p:extLst>
          </p:nvPr>
        </p:nvGraphicFramePr>
        <p:xfrm>
          <a:off x="182880" y="1029906"/>
          <a:ext cx="11810197" cy="5630163"/>
        </p:xfrm>
        <a:graphic>
          <a:graphicData uri="http://schemas.openxmlformats.org/drawingml/2006/table">
            <a:tbl>
              <a:tblPr/>
              <a:tblGrid>
                <a:gridCol w="1326014">
                  <a:extLst>
                    <a:ext uri="{9D8B030D-6E8A-4147-A177-3AD203B41FA5}">
                      <a16:colId xmlns:a16="http://schemas.microsoft.com/office/drawing/2014/main" val="1944605637"/>
                    </a:ext>
                  </a:extLst>
                </a:gridCol>
                <a:gridCol w="2485346">
                  <a:extLst>
                    <a:ext uri="{9D8B030D-6E8A-4147-A177-3AD203B41FA5}">
                      <a16:colId xmlns:a16="http://schemas.microsoft.com/office/drawing/2014/main" val="463392625"/>
                    </a:ext>
                  </a:extLst>
                </a:gridCol>
                <a:gridCol w="4603279">
                  <a:extLst>
                    <a:ext uri="{9D8B030D-6E8A-4147-A177-3AD203B41FA5}">
                      <a16:colId xmlns:a16="http://schemas.microsoft.com/office/drawing/2014/main" val="91087251"/>
                    </a:ext>
                  </a:extLst>
                </a:gridCol>
                <a:gridCol w="2069544">
                  <a:extLst>
                    <a:ext uri="{9D8B030D-6E8A-4147-A177-3AD203B41FA5}">
                      <a16:colId xmlns:a16="http://schemas.microsoft.com/office/drawing/2014/main" val="2074703892"/>
                    </a:ext>
                  </a:extLst>
                </a:gridCol>
                <a:gridCol w="1326014">
                  <a:extLst>
                    <a:ext uri="{9D8B030D-6E8A-4147-A177-3AD203B41FA5}">
                      <a16:colId xmlns:a16="http://schemas.microsoft.com/office/drawing/2014/main" val="1723009811"/>
                    </a:ext>
                  </a:extLst>
                </a:gridCol>
              </a:tblGrid>
              <a:tr h="268103">
                <a:tc>
                  <a:txBody>
                    <a:bodyPr/>
                    <a:lstStyle/>
                    <a:p>
                      <a:pPr>
                        <a:buNone/>
                      </a:pPr>
                      <a:r>
                        <a:rPr lang="en-GB" sz="900"/>
                        <a:t>Date</a:t>
                      </a:r>
                    </a:p>
                  </a:txBody>
                  <a:tcPr marL="13995" marR="13995" marT="6997" marB="6997" anchor="ctr">
                    <a:lnL>
                      <a:noFill/>
                    </a:lnL>
                    <a:lnR>
                      <a:noFill/>
                    </a:lnR>
                    <a:lnT>
                      <a:noFill/>
                    </a:lnT>
                    <a:lnB>
                      <a:noFill/>
                    </a:lnB>
                    <a:noFill/>
                  </a:tcPr>
                </a:tc>
                <a:tc>
                  <a:txBody>
                    <a:bodyPr/>
                    <a:lstStyle/>
                    <a:p>
                      <a:pPr>
                        <a:buNone/>
                      </a:pPr>
                      <a:r>
                        <a:rPr lang="en-GB" sz="900"/>
                        <a:t>Task</a:t>
                      </a:r>
                    </a:p>
                  </a:txBody>
                  <a:tcPr marL="13995" marR="13995" marT="6997" marB="6997" anchor="ctr">
                    <a:lnL>
                      <a:noFill/>
                    </a:lnL>
                    <a:lnR>
                      <a:noFill/>
                    </a:lnR>
                    <a:lnT>
                      <a:noFill/>
                    </a:lnT>
                    <a:lnB>
                      <a:noFill/>
                    </a:lnB>
                    <a:noFill/>
                  </a:tcPr>
                </a:tc>
                <a:tc>
                  <a:txBody>
                    <a:bodyPr/>
                    <a:lstStyle/>
                    <a:p>
                      <a:pPr>
                        <a:buNone/>
                      </a:pPr>
                      <a:r>
                        <a:rPr lang="en-GB" sz="900"/>
                        <a:t>Description</a:t>
                      </a:r>
                    </a:p>
                  </a:txBody>
                  <a:tcPr marL="13995" marR="13995" marT="6997" marB="6997" anchor="ctr">
                    <a:lnL>
                      <a:noFill/>
                    </a:lnL>
                    <a:lnR>
                      <a:noFill/>
                    </a:lnR>
                    <a:lnT>
                      <a:noFill/>
                    </a:lnT>
                    <a:lnB>
                      <a:noFill/>
                    </a:lnB>
                    <a:noFill/>
                  </a:tcPr>
                </a:tc>
                <a:tc>
                  <a:txBody>
                    <a:bodyPr/>
                    <a:lstStyle/>
                    <a:p>
                      <a:pPr>
                        <a:buNone/>
                      </a:pPr>
                      <a:r>
                        <a:rPr lang="en-GB" sz="900"/>
                        <a:t>How long to complete</a:t>
                      </a:r>
                    </a:p>
                  </a:txBody>
                  <a:tcPr marL="13995" marR="13995" marT="6997" marB="6997" anchor="ctr">
                    <a:lnL>
                      <a:noFill/>
                    </a:lnL>
                    <a:lnR>
                      <a:noFill/>
                    </a:lnR>
                    <a:lnT>
                      <a:noFill/>
                    </a:lnT>
                    <a:lnB>
                      <a:noFill/>
                    </a:lnB>
                    <a:noFill/>
                  </a:tcPr>
                </a:tc>
                <a:tc>
                  <a:txBody>
                    <a:bodyPr/>
                    <a:lstStyle/>
                    <a:p>
                      <a:pPr>
                        <a:buNone/>
                      </a:pPr>
                      <a:r>
                        <a:rPr lang="en-GB" sz="900"/>
                        <a:t>Finished by</a:t>
                      </a:r>
                    </a:p>
                  </a:txBody>
                  <a:tcPr marL="13995" marR="13995" marT="6997" marB="6997" anchor="ctr">
                    <a:lnL>
                      <a:noFill/>
                    </a:lnL>
                    <a:lnR>
                      <a:noFill/>
                    </a:lnR>
                    <a:lnT>
                      <a:noFill/>
                    </a:lnT>
                    <a:lnB>
                      <a:noFill/>
                    </a:lnB>
                    <a:noFill/>
                  </a:tcPr>
                </a:tc>
                <a:extLst>
                  <a:ext uri="{0D108BD9-81ED-4DB2-BD59-A6C34878D82A}">
                    <a16:rowId xmlns:a16="http://schemas.microsoft.com/office/drawing/2014/main" val="3884489670"/>
                  </a:ext>
                </a:extLst>
              </a:tr>
              <a:tr h="268103">
                <a:tc>
                  <a:txBody>
                    <a:bodyPr/>
                    <a:lstStyle/>
                    <a:p>
                      <a:pPr>
                        <a:buNone/>
                      </a:pPr>
                      <a:r>
                        <a:rPr lang="en-GB" sz="900"/>
                        <a:t>16th April 2026</a:t>
                      </a:r>
                    </a:p>
                  </a:txBody>
                  <a:tcPr marL="13995" marR="13995" marT="6997" marB="6997" anchor="ctr">
                    <a:lnL>
                      <a:noFill/>
                    </a:lnL>
                    <a:lnR>
                      <a:noFill/>
                    </a:lnR>
                    <a:lnT>
                      <a:noFill/>
                    </a:lnT>
                    <a:lnB>
                      <a:noFill/>
                    </a:lnB>
                    <a:noFill/>
                  </a:tcPr>
                </a:tc>
                <a:tc>
                  <a:txBody>
                    <a:bodyPr/>
                    <a:lstStyle/>
                    <a:p>
                      <a:pPr>
                        <a:buNone/>
                      </a:pPr>
                      <a:r>
                        <a:rPr lang="en-GB" sz="900"/>
                        <a:t>Read Assignment 3 brief</a:t>
                      </a:r>
                    </a:p>
                  </a:txBody>
                  <a:tcPr marL="13995" marR="13995" marT="6997" marB="6997" anchor="ctr">
                    <a:lnL>
                      <a:noFill/>
                    </a:lnL>
                    <a:lnR>
                      <a:noFill/>
                    </a:lnR>
                    <a:lnT>
                      <a:noFill/>
                    </a:lnT>
                    <a:lnB>
                      <a:noFill/>
                    </a:lnB>
                    <a:noFill/>
                  </a:tcPr>
                </a:tc>
                <a:tc>
                  <a:txBody>
                    <a:bodyPr/>
                    <a:lstStyle/>
                    <a:p>
                      <a:pPr>
                        <a:buNone/>
                      </a:pPr>
                      <a:r>
                        <a:rPr lang="en-GB" sz="900" dirty="0"/>
                        <a:t>Read and understood the Assignment 3 requirements</a:t>
                      </a:r>
                    </a:p>
                  </a:txBody>
                  <a:tcPr marL="13995" marR="13995" marT="6997" marB="6997" anchor="ctr">
                    <a:lnL>
                      <a:noFill/>
                    </a:lnL>
                    <a:lnR>
                      <a:noFill/>
                    </a:lnR>
                    <a:lnT>
                      <a:noFill/>
                    </a:lnT>
                    <a:lnB>
                      <a:noFill/>
                    </a:lnB>
                    <a:noFill/>
                  </a:tcPr>
                </a:tc>
                <a:tc>
                  <a:txBody>
                    <a:bodyPr/>
                    <a:lstStyle/>
                    <a:p>
                      <a:pPr>
                        <a:buNone/>
                      </a:pPr>
                      <a:r>
                        <a:rPr lang="en-GB" sz="900"/>
                        <a:t>20–30 minutes</a:t>
                      </a:r>
                    </a:p>
                  </a:txBody>
                  <a:tcPr marL="13995" marR="13995" marT="6997" marB="6997" anchor="ctr">
                    <a:lnL>
                      <a:noFill/>
                    </a:lnL>
                    <a:lnR>
                      <a:noFill/>
                    </a:lnR>
                    <a:lnT>
                      <a:noFill/>
                    </a:lnT>
                    <a:lnB>
                      <a:noFill/>
                    </a:lnB>
                    <a:noFill/>
                  </a:tcPr>
                </a:tc>
                <a:tc>
                  <a:txBody>
                    <a:bodyPr/>
                    <a:lstStyle/>
                    <a:p>
                      <a:pPr>
                        <a:buNone/>
                      </a:pPr>
                      <a:r>
                        <a:rPr lang="en-GB" sz="900"/>
                        <a:t>16th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2017358423"/>
                  </a:ext>
                </a:extLst>
              </a:tr>
              <a:tr h="268103">
                <a:tc>
                  <a:txBody>
                    <a:bodyPr/>
                    <a:lstStyle/>
                    <a:p>
                      <a:pPr>
                        <a:buNone/>
                      </a:pPr>
                      <a:r>
                        <a:rPr lang="en-GB" sz="900"/>
                        <a:t>17th April 2026</a:t>
                      </a:r>
                    </a:p>
                  </a:txBody>
                  <a:tcPr marL="13995" marR="13995" marT="6997" marB="6997" anchor="ctr">
                    <a:lnL>
                      <a:noFill/>
                    </a:lnL>
                    <a:lnR>
                      <a:noFill/>
                    </a:lnR>
                    <a:lnT>
                      <a:noFill/>
                    </a:lnT>
                    <a:lnB>
                      <a:noFill/>
                    </a:lnB>
                    <a:noFill/>
                  </a:tcPr>
                </a:tc>
                <a:tc>
                  <a:txBody>
                    <a:bodyPr/>
                    <a:lstStyle/>
                    <a:p>
                      <a:pPr>
                        <a:buNone/>
                      </a:pPr>
                      <a:r>
                        <a:rPr lang="en-GB" sz="900"/>
                        <a:t>Review portfolio work</a:t>
                      </a:r>
                    </a:p>
                  </a:txBody>
                  <a:tcPr marL="13995" marR="13995" marT="6997" marB="6997" anchor="ctr">
                    <a:lnL>
                      <a:noFill/>
                    </a:lnL>
                    <a:lnR>
                      <a:noFill/>
                    </a:lnR>
                    <a:lnT>
                      <a:noFill/>
                    </a:lnT>
                    <a:lnB>
                      <a:noFill/>
                    </a:lnB>
                    <a:noFill/>
                  </a:tcPr>
                </a:tc>
                <a:tc>
                  <a:txBody>
                    <a:bodyPr/>
                    <a:lstStyle/>
                    <a:p>
                      <a:pPr>
                        <a:buNone/>
                      </a:pPr>
                      <a:r>
                        <a:rPr lang="en-GB" sz="900"/>
                        <a:t>Reviewed completed portfolio pages and coursework</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17th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2889911064"/>
                  </a:ext>
                </a:extLst>
              </a:tr>
              <a:tr h="268103">
                <a:tc>
                  <a:txBody>
                    <a:bodyPr/>
                    <a:lstStyle/>
                    <a:p>
                      <a:pPr>
                        <a:buNone/>
                      </a:pPr>
                      <a:r>
                        <a:rPr lang="en-GB" sz="900"/>
                        <a:t>18th April 2026</a:t>
                      </a:r>
                    </a:p>
                  </a:txBody>
                  <a:tcPr marL="13995" marR="13995" marT="6997" marB="6997" anchor="ctr">
                    <a:lnL>
                      <a:noFill/>
                    </a:lnL>
                    <a:lnR>
                      <a:noFill/>
                    </a:lnR>
                    <a:lnT>
                      <a:noFill/>
                    </a:lnT>
                    <a:lnB>
                      <a:noFill/>
                    </a:lnB>
                    <a:noFill/>
                  </a:tcPr>
                </a:tc>
                <a:tc>
                  <a:txBody>
                    <a:bodyPr/>
                    <a:lstStyle/>
                    <a:p>
                      <a:pPr>
                        <a:buNone/>
                      </a:pPr>
                      <a:r>
                        <a:rPr lang="en-GB" sz="900"/>
                        <a:t>Compare storyboard and website</a:t>
                      </a:r>
                    </a:p>
                  </a:txBody>
                  <a:tcPr marL="13995" marR="13995" marT="6997" marB="6997" anchor="ctr">
                    <a:lnL>
                      <a:noFill/>
                    </a:lnL>
                    <a:lnR>
                      <a:noFill/>
                    </a:lnR>
                    <a:lnT>
                      <a:noFill/>
                    </a:lnT>
                    <a:lnB>
                      <a:noFill/>
                    </a:lnB>
                    <a:noFill/>
                  </a:tcPr>
                </a:tc>
                <a:tc>
                  <a:txBody>
                    <a:bodyPr/>
                    <a:lstStyle/>
                    <a:p>
                      <a:pPr>
                        <a:buNone/>
                      </a:pPr>
                      <a:r>
                        <a:rPr lang="en-GB" sz="900"/>
                        <a:t>Compared original storyboard with final website</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18th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1345754572"/>
                  </a:ext>
                </a:extLst>
              </a:tr>
              <a:tr h="268103">
                <a:tc>
                  <a:txBody>
                    <a:bodyPr/>
                    <a:lstStyle/>
                    <a:p>
                      <a:pPr>
                        <a:buNone/>
                      </a:pPr>
                      <a:r>
                        <a:rPr lang="en-GB" sz="900"/>
                        <a:t>19th April 2026</a:t>
                      </a:r>
                    </a:p>
                  </a:txBody>
                  <a:tcPr marL="13995" marR="13995" marT="6997" marB="6997" anchor="ctr">
                    <a:lnL>
                      <a:noFill/>
                    </a:lnL>
                    <a:lnR>
                      <a:noFill/>
                    </a:lnR>
                    <a:lnT>
                      <a:noFill/>
                    </a:lnT>
                    <a:lnB>
                      <a:noFill/>
                    </a:lnB>
                    <a:noFill/>
                  </a:tcPr>
                </a:tc>
                <a:tc>
                  <a:txBody>
                    <a:bodyPr/>
                    <a:lstStyle/>
                    <a:p>
                      <a:pPr>
                        <a:buNone/>
                      </a:pPr>
                      <a:r>
                        <a:rPr lang="en-GB" sz="900"/>
                        <a:t>Explain design changes</a:t>
                      </a:r>
                    </a:p>
                  </a:txBody>
                  <a:tcPr marL="13995" marR="13995" marT="6997" marB="6997" anchor="ctr">
                    <a:lnL>
                      <a:noFill/>
                    </a:lnL>
                    <a:lnR>
                      <a:noFill/>
                    </a:lnR>
                    <a:lnT>
                      <a:noFill/>
                    </a:lnT>
                    <a:lnB>
                      <a:noFill/>
                    </a:lnB>
                    <a:noFill/>
                  </a:tcPr>
                </a:tc>
                <a:tc>
                  <a:txBody>
                    <a:bodyPr/>
                    <a:lstStyle/>
                    <a:p>
                      <a:pPr>
                        <a:buNone/>
                      </a:pPr>
                      <a:r>
                        <a:rPr lang="en-GB" sz="900"/>
                        <a:t>Explained changes made during website development</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19th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4179033265"/>
                  </a:ext>
                </a:extLst>
              </a:tr>
              <a:tr h="268103">
                <a:tc>
                  <a:txBody>
                    <a:bodyPr/>
                    <a:lstStyle/>
                    <a:p>
                      <a:pPr>
                        <a:buNone/>
                      </a:pPr>
                      <a:r>
                        <a:rPr lang="en-GB" sz="900"/>
                        <a:t>20th April 2026</a:t>
                      </a:r>
                    </a:p>
                  </a:txBody>
                  <a:tcPr marL="13995" marR="13995" marT="6997" marB="6997" anchor="ctr">
                    <a:lnL>
                      <a:noFill/>
                    </a:lnL>
                    <a:lnR>
                      <a:noFill/>
                    </a:lnR>
                    <a:lnT>
                      <a:noFill/>
                    </a:lnT>
                    <a:lnB>
                      <a:noFill/>
                    </a:lnB>
                    <a:noFill/>
                  </a:tcPr>
                </a:tc>
                <a:tc>
                  <a:txBody>
                    <a:bodyPr/>
                    <a:lstStyle/>
                    <a:p>
                      <a:pPr>
                        <a:buNone/>
                      </a:pPr>
                      <a:r>
                        <a:rPr lang="en-GB" sz="900"/>
                        <a:t>Justify design choices</a:t>
                      </a:r>
                    </a:p>
                  </a:txBody>
                  <a:tcPr marL="13995" marR="13995" marT="6997" marB="6997" anchor="ctr">
                    <a:lnL>
                      <a:noFill/>
                    </a:lnL>
                    <a:lnR>
                      <a:noFill/>
                    </a:lnR>
                    <a:lnT>
                      <a:noFill/>
                    </a:lnT>
                    <a:lnB>
                      <a:noFill/>
                    </a:lnB>
                    <a:noFill/>
                  </a:tcPr>
                </a:tc>
                <a:tc>
                  <a:txBody>
                    <a:bodyPr/>
                    <a:lstStyle/>
                    <a:p>
                      <a:pPr>
                        <a:buNone/>
                      </a:pPr>
                      <a:r>
                        <a:rPr lang="en-GB" sz="900"/>
                        <a:t>Explained why colours, layouts, and navigation were changed</a:t>
                      </a:r>
                    </a:p>
                  </a:txBody>
                  <a:tcPr marL="13995" marR="13995" marT="6997" marB="6997" anchor="ctr">
                    <a:lnL>
                      <a:noFill/>
                    </a:lnL>
                    <a:lnR>
                      <a:noFill/>
                    </a:lnR>
                    <a:lnT>
                      <a:noFill/>
                    </a:lnT>
                    <a:lnB>
                      <a:noFill/>
                    </a:lnB>
                    <a:noFill/>
                  </a:tcPr>
                </a:tc>
                <a:tc>
                  <a:txBody>
                    <a:bodyPr/>
                    <a:lstStyle/>
                    <a:p>
                      <a:pPr>
                        <a:buNone/>
                      </a:pPr>
                      <a:r>
                        <a:rPr lang="en-GB" sz="900"/>
                        <a:t>1 hour</a:t>
                      </a:r>
                    </a:p>
                  </a:txBody>
                  <a:tcPr marL="13995" marR="13995" marT="6997" marB="6997" anchor="ctr">
                    <a:lnL>
                      <a:noFill/>
                    </a:lnL>
                    <a:lnR>
                      <a:noFill/>
                    </a:lnR>
                    <a:lnT>
                      <a:noFill/>
                    </a:lnT>
                    <a:lnB>
                      <a:noFill/>
                    </a:lnB>
                    <a:noFill/>
                  </a:tcPr>
                </a:tc>
                <a:tc>
                  <a:txBody>
                    <a:bodyPr/>
                    <a:lstStyle/>
                    <a:p>
                      <a:pPr>
                        <a:buNone/>
                      </a:pPr>
                      <a:r>
                        <a:rPr lang="en-GB" sz="900"/>
                        <a:t>20th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3408932006"/>
                  </a:ext>
                </a:extLst>
              </a:tr>
              <a:tr h="268103">
                <a:tc>
                  <a:txBody>
                    <a:bodyPr/>
                    <a:lstStyle/>
                    <a:p>
                      <a:pPr>
                        <a:buNone/>
                      </a:pPr>
                      <a:r>
                        <a:rPr lang="en-GB" sz="900"/>
                        <a:t>21st April 2026</a:t>
                      </a:r>
                    </a:p>
                  </a:txBody>
                  <a:tcPr marL="13995" marR="13995" marT="6997" marB="6997" anchor="ctr">
                    <a:lnL>
                      <a:noFill/>
                    </a:lnL>
                    <a:lnR>
                      <a:noFill/>
                    </a:lnR>
                    <a:lnT>
                      <a:noFill/>
                    </a:lnT>
                    <a:lnB>
                      <a:noFill/>
                    </a:lnB>
                    <a:noFill/>
                  </a:tcPr>
                </a:tc>
                <a:tc>
                  <a:txBody>
                    <a:bodyPr/>
                    <a:lstStyle/>
                    <a:p>
                      <a:pPr>
                        <a:buNone/>
                      </a:pPr>
                      <a:r>
                        <a:rPr lang="en-GB" sz="900"/>
                        <a:t>Review navigation structure</a:t>
                      </a:r>
                    </a:p>
                  </a:txBody>
                  <a:tcPr marL="13995" marR="13995" marT="6997" marB="6997" anchor="ctr">
                    <a:lnL>
                      <a:noFill/>
                    </a:lnL>
                    <a:lnR>
                      <a:noFill/>
                    </a:lnR>
                    <a:lnT>
                      <a:noFill/>
                    </a:lnT>
                    <a:lnB>
                      <a:noFill/>
                    </a:lnB>
                    <a:noFill/>
                  </a:tcPr>
                </a:tc>
                <a:tc>
                  <a:txBody>
                    <a:bodyPr/>
                    <a:lstStyle/>
                    <a:p>
                      <a:pPr>
                        <a:buNone/>
                      </a:pPr>
                      <a:r>
                        <a:rPr lang="en-GB" sz="900"/>
                        <a:t>Evaluated how users move around the website</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21st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1718386268"/>
                  </a:ext>
                </a:extLst>
              </a:tr>
              <a:tr h="268103">
                <a:tc>
                  <a:txBody>
                    <a:bodyPr/>
                    <a:lstStyle/>
                    <a:p>
                      <a:pPr>
                        <a:buNone/>
                      </a:pPr>
                      <a:r>
                        <a:rPr lang="en-GB" sz="900"/>
                        <a:t>22nd April 2026</a:t>
                      </a:r>
                    </a:p>
                  </a:txBody>
                  <a:tcPr marL="13995" marR="13995" marT="6997" marB="6997" anchor="ctr">
                    <a:lnL>
                      <a:noFill/>
                    </a:lnL>
                    <a:lnR>
                      <a:noFill/>
                    </a:lnR>
                    <a:lnT>
                      <a:noFill/>
                    </a:lnT>
                    <a:lnB>
                      <a:noFill/>
                    </a:lnB>
                    <a:noFill/>
                  </a:tcPr>
                </a:tc>
                <a:tc>
                  <a:txBody>
                    <a:bodyPr/>
                    <a:lstStyle/>
                    <a:p>
                      <a:pPr>
                        <a:buNone/>
                      </a:pPr>
                      <a:r>
                        <a:rPr lang="en-GB" sz="900"/>
                        <a:t>Review strengths</a:t>
                      </a:r>
                    </a:p>
                  </a:txBody>
                  <a:tcPr marL="13995" marR="13995" marT="6997" marB="6997" anchor="ctr">
                    <a:lnL>
                      <a:noFill/>
                    </a:lnL>
                    <a:lnR>
                      <a:noFill/>
                    </a:lnR>
                    <a:lnT>
                      <a:noFill/>
                    </a:lnT>
                    <a:lnB>
                      <a:noFill/>
                    </a:lnB>
                    <a:noFill/>
                  </a:tcPr>
                </a:tc>
                <a:tc>
                  <a:txBody>
                    <a:bodyPr/>
                    <a:lstStyle/>
                    <a:p>
                      <a:pPr>
                        <a:buNone/>
                      </a:pPr>
                      <a:r>
                        <a:rPr lang="en-GB" sz="900"/>
                        <a:t>Identified strengths such as layout, organisation, and navigation</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22nd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1817979504"/>
                  </a:ext>
                </a:extLst>
              </a:tr>
              <a:tr h="268103">
                <a:tc>
                  <a:txBody>
                    <a:bodyPr/>
                    <a:lstStyle/>
                    <a:p>
                      <a:pPr>
                        <a:buNone/>
                      </a:pPr>
                      <a:r>
                        <a:rPr lang="en-GB" sz="900"/>
                        <a:t>23rd April 2026</a:t>
                      </a:r>
                    </a:p>
                  </a:txBody>
                  <a:tcPr marL="13995" marR="13995" marT="6997" marB="6997" anchor="ctr">
                    <a:lnL>
                      <a:noFill/>
                    </a:lnL>
                    <a:lnR>
                      <a:noFill/>
                    </a:lnR>
                    <a:lnT>
                      <a:noFill/>
                    </a:lnT>
                    <a:lnB>
                      <a:noFill/>
                    </a:lnB>
                    <a:noFill/>
                  </a:tcPr>
                </a:tc>
                <a:tc>
                  <a:txBody>
                    <a:bodyPr/>
                    <a:lstStyle/>
                    <a:p>
                      <a:pPr>
                        <a:buNone/>
                      </a:pPr>
                      <a:r>
                        <a:rPr lang="en-GB" sz="900"/>
                        <a:t>Review weaknesses</a:t>
                      </a:r>
                    </a:p>
                  </a:txBody>
                  <a:tcPr marL="13995" marR="13995" marT="6997" marB="6997" anchor="ctr">
                    <a:lnL>
                      <a:noFill/>
                    </a:lnL>
                    <a:lnR>
                      <a:noFill/>
                    </a:lnR>
                    <a:lnT>
                      <a:noFill/>
                    </a:lnT>
                    <a:lnB>
                      <a:noFill/>
                    </a:lnB>
                    <a:noFill/>
                  </a:tcPr>
                </a:tc>
                <a:tc>
                  <a:txBody>
                    <a:bodyPr/>
                    <a:lstStyle/>
                    <a:p>
                      <a:pPr>
                        <a:buNone/>
                      </a:pPr>
                      <a:r>
                        <a:rPr lang="en-GB" sz="900"/>
                        <a:t>Identified weaknesses and areas needing improvement</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23rd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2879337883"/>
                  </a:ext>
                </a:extLst>
              </a:tr>
              <a:tr h="268103">
                <a:tc>
                  <a:txBody>
                    <a:bodyPr/>
                    <a:lstStyle/>
                    <a:p>
                      <a:pPr>
                        <a:buNone/>
                      </a:pPr>
                      <a:r>
                        <a:rPr lang="en-GB" sz="900"/>
                        <a:t>24th April 2026</a:t>
                      </a:r>
                    </a:p>
                  </a:txBody>
                  <a:tcPr marL="13995" marR="13995" marT="6997" marB="6997" anchor="ctr">
                    <a:lnL>
                      <a:noFill/>
                    </a:lnL>
                    <a:lnR>
                      <a:noFill/>
                    </a:lnR>
                    <a:lnT>
                      <a:noFill/>
                    </a:lnT>
                    <a:lnB>
                      <a:noFill/>
                    </a:lnB>
                    <a:noFill/>
                  </a:tcPr>
                </a:tc>
                <a:tc>
                  <a:txBody>
                    <a:bodyPr/>
                    <a:lstStyle/>
                    <a:p>
                      <a:pPr>
                        <a:buNone/>
                      </a:pPr>
                      <a:r>
                        <a:rPr lang="en-GB" sz="900"/>
                        <a:t>Gather feedback</a:t>
                      </a:r>
                    </a:p>
                  </a:txBody>
                  <a:tcPr marL="13995" marR="13995" marT="6997" marB="6997" anchor="ctr">
                    <a:lnL>
                      <a:noFill/>
                    </a:lnL>
                    <a:lnR>
                      <a:noFill/>
                    </a:lnR>
                    <a:lnT>
                      <a:noFill/>
                    </a:lnT>
                    <a:lnB>
                      <a:noFill/>
                    </a:lnB>
                    <a:noFill/>
                  </a:tcPr>
                </a:tc>
                <a:tc>
                  <a:txBody>
                    <a:bodyPr/>
                    <a:lstStyle/>
                    <a:p>
                      <a:pPr>
                        <a:buNone/>
                      </a:pPr>
                      <a:r>
                        <a:rPr lang="en-GB" sz="900"/>
                        <a:t>Collected feedback from teacher, friends, and classmates</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24th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1113686202"/>
                  </a:ext>
                </a:extLst>
              </a:tr>
              <a:tr h="268103">
                <a:tc>
                  <a:txBody>
                    <a:bodyPr/>
                    <a:lstStyle/>
                    <a:p>
                      <a:pPr>
                        <a:buNone/>
                      </a:pPr>
                      <a:r>
                        <a:rPr lang="en-GB" sz="900"/>
                        <a:t>25th April 2026</a:t>
                      </a:r>
                    </a:p>
                  </a:txBody>
                  <a:tcPr marL="13995" marR="13995" marT="6997" marB="6997" anchor="ctr">
                    <a:lnL>
                      <a:noFill/>
                    </a:lnL>
                    <a:lnR>
                      <a:noFill/>
                    </a:lnR>
                    <a:lnT>
                      <a:noFill/>
                    </a:lnT>
                    <a:lnB>
                      <a:noFill/>
                    </a:lnB>
                    <a:noFill/>
                  </a:tcPr>
                </a:tc>
                <a:tc>
                  <a:txBody>
                    <a:bodyPr/>
                    <a:lstStyle/>
                    <a:p>
                      <a:pPr>
                        <a:buNone/>
                      </a:pPr>
                      <a:r>
                        <a:rPr lang="en-GB" sz="900"/>
                        <a:t>Analyse feedback</a:t>
                      </a:r>
                    </a:p>
                  </a:txBody>
                  <a:tcPr marL="13995" marR="13995" marT="6997" marB="6997" anchor="ctr">
                    <a:lnL>
                      <a:noFill/>
                    </a:lnL>
                    <a:lnR>
                      <a:noFill/>
                    </a:lnR>
                    <a:lnT>
                      <a:noFill/>
                    </a:lnT>
                    <a:lnB>
                      <a:noFill/>
                    </a:lnB>
                    <a:noFill/>
                  </a:tcPr>
                </a:tc>
                <a:tc>
                  <a:txBody>
                    <a:bodyPr/>
                    <a:lstStyle/>
                    <a:p>
                      <a:pPr>
                        <a:buNone/>
                      </a:pPr>
                      <a:r>
                        <a:rPr lang="en-GB" sz="900"/>
                        <a:t>Reviewed feedback and selected useful suggestions</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25th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3891592101"/>
                  </a:ext>
                </a:extLst>
              </a:tr>
              <a:tr h="268103">
                <a:tc>
                  <a:txBody>
                    <a:bodyPr/>
                    <a:lstStyle/>
                    <a:p>
                      <a:pPr>
                        <a:buNone/>
                      </a:pPr>
                      <a:r>
                        <a:rPr lang="en-GB" sz="900"/>
                        <a:t>26th April 2026</a:t>
                      </a:r>
                    </a:p>
                  </a:txBody>
                  <a:tcPr marL="13995" marR="13995" marT="6997" marB="6997" anchor="ctr">
                    <a:lnL>
                      <a:noFill/>
                    </a:lnL>
                    <a:lnR>
                      <a:noFill/>
                    </a:lnR>
                    <a:lnT>
                      <a:noFill/>
                    </a:lnT>
                    <a:lnB>
                      <a:noFill/>
                    </a:lnB>
                    <a:noFill/>
                  </a:tcPr>
                </a:tc>
                <a:tc>
                  <a:txBody>
                    <a:bodyPr/>
                    <a:lstStyle/>
                    <a:p>
                      <a:pPr>
                        <a:buNone/>
                      </a:pPr>
                      <a:r>
                        <a:rPr lang="en-GB" sz="900"/>
                        <a:t>Improve website design</a:t>
                      </a:r>
                    </a:p>
                  </a:txBody>
                  <a:tcPr marL="13995" marR="13995" marT="6997" marB="6997" anchor="ctr">
                    <a:lnL>
                      <a:noFill/>
                    </a:lnL>
                    <a:lnR>
                      <a:noFill/>
                    </a:lnR>
                    <a:lnT>
                      <a:noFill/>
                    </a:lnT>
                    <a:lnB>
                      <a:noFill/>
                    </a:lnB>
                    <a:noFill/>
                  </a:tcPr>
                </a:tc>
                <a:tc>
                  <a:txBody>
                    <a:bodyPr/>
                    <a:lstStyle/>
                    <a:p>
                      <a:pPr>
                        <a:buNone/>
                      </a:pPr>
                      <a:r>
                        <a:rPr lang="en-GB" sz="900"/>
                        <a:t>Improved colours, layout, and page structure</a:t>
                      </a:r>
                    </a:p>
                  </a:txBody>
                  <a:tcPr marL="13995" marR="13995" marT="6997" marB="6997" anchor="ctr">
                    <a:lnL>
                      <a:noFill/>
                    </a:lnL>
                    <a:lnR>
                      <a:noFill/>
                    </a:lnR>
                    <a:lnT>
                      <a:noFill/>
                    </a:lnT>
                    <a:lnB>
                      <a:noFill/>
                    </a:lnB>
                    <a:noFill/>
                  </a:tcPr>
                </a:tc>
                <a:tc>
                  <a:txBody>
                    <a:bodyPr/>
                    <a:lstStyle/>
                    <a:p>
                      <a:pPr>
                        <a:buNone/>
                      </a:pPr>
                      <a:r>
                        <a:rPr lang="en-GB" sz="900"/>
                        <a:t>1 hour – 1 hour 30 minutes</a:t>
                      </a:r>
                    </a:p>
                  </a:txBody>
                  <a:tcPr marL="13995" marR="13995" marT="6997" marB="6997" anchor="ctr">
                    <a:lnL>
                      <a:noFill/>
                    </a:lnL>
                    <a:lnR>
                      <a:noFill/>
                    </a:lnR>
                    <a:lnT>
                      <a:noFill/>
                    </a:lnT>
                    <a:lnB>
                      <a:noFill/>
                    </a:lnB>
                    <a:noFill/>
                  </a:tcPr>
                </a:tc>
                <a:tc>
                  <a:txBody>
                    <a:bodyPr/>
                    <a:lstStyle/>
                    <a:p>
                      <a:pPr>
                        <a:buNone/>
                      </a:pPr>
                      <a:r>
                        <a:rPr lang="en-GB" sz="900"/>
                        <a:t>26th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4023746111"/>
                  </a:ext>
                </a:extLst>
              </a:tr>
              <a:tr h="268103">
                <a:tc>
                  <a:txBody>
                    <a:bodyPr/>
                    <a:lstStyle/>
                    <a:p>
                      <a:pPr>
                        <a:buNone/>
                      </a:pPr>
                      <a:r>
                        <a:rPr lang="en-GB" sz="900"/>
                        <a:t>27th April 2026</a:t>
                      </a:r>
                    </a:p>
                  </a:txBody>
                  <a:tcPr marL="13995" marR="13995" marT="6997" marB="6997" anchor="ctr">
                    <a:lnL>
                      <a:noFill/>
                    </a:lnL>
                    <a:lnR>
                      <a:noFill/>
                    </a:lnR>
                    <a:lnT>
                      <a:noFill/>
                    </a:lnT>
                    <a:lnB>
                      <a:noFill/>
                    </a:lnB>
                    <a:noFill/>
                  </a:tcPr>
                </a:tc>
                <a:tc>
                  <a:txBody>
                    <a:bodyPr/>
                    <a:lstStyle/>
                    <a:p>
                      <a:pPr>
                        <a:buNone/>
                      </a:pPr>
                      <a:r>
                        <a:rPr lang="en-GB" sz="900"/>
                        <a:t>Improve content organisation</a:t>
                      </a:r>
                    </a:p>
                  </a:txBody>
                  <a:tcPr marL="13995" marR="13995" marT="6997" marB="6997" anchor="ctr">
                    <a:lnL>
                      <a:noFill/>
                    </a:lnL>
                    <a:lnR>
                      <a:noFill/>
                    </a:lnR>
                    <a:lnT>
                      <a:noFill/>
                    </a:lnT>
                    <a:lnB>
                      <a:noFill/>
                    </a:lnB>
                    <a:noFill/>
                  </a:tcPr>
                </a:tc>
                <a:tc>
                  <a:txBody>
                    <a:bodyPr/>
                    <a:lstStyle/>
                    <a:p>
                      <a:pPr>
                        <a:buNone/>
                      </a:pPr>
                      <a:r>
                        <a:rPr lang="en-GB" sz="900"/>
                        <a:t>Improved page structure and coursework organisation</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27th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443039890"/>
                  </a:ext>
                </a:extLst>
              </a:tr>
              <a:tr h="268103">
                <a:tc>
                  <a:txBody>
                    <a:bodyPr/>
                    <a:lstStyle/>
                    <a:p>
                      <a:pPr>
                        <a:buNone/>
                      </a:pPr>
                      <a:r>
                        <a:rPr lang="en-GB" sz="900"/>
                        <a:t>28th April 2026</a:t>
                      </a:r>
                    </a:p>
                  </a:txBody>
                  <a:tcPr marL="13995" marR="13995" marT="6997" marB="6997" anchor="ctr">
                    <a:lnL>
                      <a:noFill/>
                    </a:lnL>
                    <a:lnR>
                      <a:noFill/>
                    </a:lnR>
                    <a:lnT>
                      <a:noFill/>
                    </a:lnT>
                    <a:lnB>
                      <a:noFill/>
                    </a:lnB>
                    <a:noFill/>
                  </a:tcPr>
                </a:tc>
                <a:tc>
                  <a:txBody>
                    <a:bodyPr/>
                    <a:lstStyle/>
                    <a:p>
                      <a:pPr>
                        <a:buNone/>
                      </a:pPr>
                      <a:r>
                        <a:rPr lang="en-GB" sz="900"/>
                        <a:t>Test website again</a:t>
                      </a:r>
                    </a:p>
                  </a:txBody>
                  <a:tcPr marL="13995" marR="13995" marT="6997" marB="6997" anchor="ctr">
                    <a:lnL>
                      <a:noFill/>
                    </a:lnL>
                    <a:lnR>
                      <a:noFill/>
                    </a:lnR>
                    <a:lnT>
                      <a:noFill/>
                    </a:lnT>
                    <a:lnB>
                      <a:noFill/>
                    </a:lnB>
                    <a:noFill/>
                  </a:tcPr>
                </a:tc>
                <a:tc>
                  <a:txBody>
                    <a:bodyPr/>
                    <a:lstStyle/>
                    <a:p>
                      <a:pPr>
                        <a:buNone/>
                      </a:pPr>
                      <a:r>
                        <a:rPr lang="en-GB" sz="900"/>
                        <a:t>Retested buttons, hyperlinks, and navigation</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28th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4092381774"/>
                  </a:ext>
                </a:extLst>
              </a:tr>
              <a:tr h="268103">
                <a:tc>
                  <a:txBody>
                    <a:bodyPr/>
                    <a:lstStyle/>
                    <a:p>
                      <a:pPr>
                        <a:buNone/>
                      </a:pPr>
                      <a:r>
                        <a:rPr lang="en-GB" sz="900"/>
                        <a:t>29th April 2026</a:t>
                      </a:r>
                    </a:p>
                  </a:txBody>
                  <a:tcPr marL="13995" marR="13995" marT="6997" marB="6997" anchor="ctr">
                    <a:lnL>
                      <a:noFill/>
                    </a:lnL>
                    <a:lnR>
                      <a:noFill/>
                    </a:lnR>
                    <a:lnT>
                      <a:noFill/>
                    </a:lnT>
                    <a:lnB>
                      <a:noFill/>
                    </a:lnB>
                    <a:noFill/>
                  </a:tcPr>
                </a:tc>
                <a:tc>
                  <a:txBody>
                    <a:bodyPr/>
                    <a:lstStyle/>
                    <a:p>
                      <a:pPr>
                        <a:buNone/>
                      </a:pPr>
                      <a:r>
                        <a:rPr lang="en-GB" sz="900"/>
                        <a:t>Test on different devices</a:t>
                      </a:r>
                    </a:p>
                  </a:txBody>
                  <a:tcPr marL="13995" marR="13995" marT="6997" marB="6997" anchor="ctr">
                    <a:lnL>
                      <a:noFill/>
                    </a:lnL>
                    <a:lnR>
                      <a:noFill/>
                    </a:lnR>
                    <a:lnT>
                      <a:noFill/>
                    </a:lnT>
                    <a:lnB>
                      <a:noFill/>
                    </a:lnB>
                    <a:noFill/>
                  </a:tcPr>
                </a:tc>
                <a:tc>
                  <a:txBody>
                    <a:bodyPr/>
                    <a:lstStyle/>
                    <a:p>
                      <a:pPr>
                        <a:buNone/>
                      </a:pPr>
                      <a:r>
                        <a:rPr lang="en-GB" sz="900"/>
                        <a:t>Checked website on laptop, mobile phone, and tablet</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29th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3599652493"/>
                  </a:ext>
                </a:extLst>
              </a:tr>
              <a:tr h="268103">
                <a:tc>
                  <a:txBody>
                    <a:bodyPr/>
                    <a:lstStyle/>
                    <a:p>
                      <a:pPr>
                        <a:buNone/>
                      </a:pPr>
                      <a:r>
                        <a:rPr lang="en-GB" sz="900"/>
                        <a:t>30th April 2026</a:t>
                      </a:r>
                    </a:p>
                  </a:txBody>
                  <a:tcPr marL="13995" marR="13995" marT="6997" marB="6997" anchor="ctr">
                    <a:lnL>
                      <a:noFill/>
                    </a:lnL>
                    <a:lnR>
                      <a:noFill/>
                    </a:lnR>
                    <a:lnT>
                      <a:noFill/>
                    </a:lnT>
                    <a:lnB>
                      <a:noFill/>
                    </a:lnB>
                    <a:noFill/>
                  </a:tcPr>
                </a:tc>
                <a:tc>
                  <a:txBody>
                    <a:bodyPr/>
                    <a:lstStyle/>
                    <a:p>
                      <a:pPr>
                        <a:buNone/>
                      </a:pPr>
                      <a:r>
                        <a:rPr lang="en-GB" sz="900"/>
                        <a:t>Suggest future improvements</a:t>
                      </a:r>
                    </a:p>
                  </a:txBody>
                  <a:tcPr marL="13995" marR="13995" marT="6997" marB="6997" anchor="ctr">
                    <a:lnL>
                      <a:noFill/>
                    </a:lnL>
                    <a:lnR>
                      <a:noFill/>
                    </a:lnR>
                    <a:lnT>
                      <a:noFill/>
                    </a:lnT>
                    <a:lnB>
                      <a:noFill/>
                    </a:lnB>
                    <a:noFill/>
                  </a:tcPr>
                </a:tc>
                <a:tc>
                  <a:txBody>
                    <a:bodyPr/>
                    <a:lstStyle/>
                    <a:p>
                      <a:pPr>
                        <a:buNone/>
                      </a:pPr>
                      <a:r>
                        <a:rPr lang="en-GB" sz="900"/>
                        <a:t>Suggested improvements for future development</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30th April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1073956403"/>
                  </a:ext>
                </a:extLst>
              </a:tr>
              <a:tr h="268103">
                <a:tc>
                  <a:txBody>
                    <a:bodyPr/>
                    <a:lstStyle/>
                    <a:p>
                      <a:pPr>
                        <a:buNone/>
                      </a:pPr>
                      <a:r>
                        <a:rPr lang="en-GB" sz="900"/>
                        <a:t>1st May 2026</a:t>
                      </a:r>
                    </a:p>
                  </a:txBody>
                  <a:tcPr marL="13995" marR="13995" marT="6997" marB="6997" anchor="ctr">
                    <a:lnL>
                      <a:noFill/>
                    </a:lnL>
                    <a:lnR>
                      <a:noFill/>
                    </a:lnR>
                    <a:lnT>
                      <a:noFill/>
                    </a:lnT>
                    <a:lnB>
                      <a:noFill/>
                    </a:lnB>
                    <a:noFill/>
                  </a:tcPr>
                </a:tc>
                <a:tc>
                  <a:txBody>
                    <a:bodyPr/>
                    <a:lstStyle/>
                    <a:p>
                      <a:pPr>
                        <a:buNone/>
                      </a:pPr>
                      <a:r>
                        <a:rPr lang="en-GB" sz="900"/>
                        <a:t>Explain suitability</a:t>
                      </a:r>
                    </a:p>
                  </a:txBody>
                  <a:tcPr marL="13995" marR="13995" marT="6997" marB="6997" anchor="ctr">
                    <a:lnL>
                      <a:noFill/>
                    </a:lnL>
                    <a:lnR>
                      <a:noFill/>
                    </a:lnR>
                    <a:lnT>
                      <a:noFill/>
                    </a:lnT>
                    <a:lnB>
                      <a:noFill/>
                    </a:lnB>
                    <a:noFill/>
                  </a:tcPr>
                </a:tc>
                <a:tc>
                  <a:txBody>
                    <a:bodyPr/>
                    <a:lstStyle/>
                    <a:p>
                      <a:pPr>
                        <a:buNone/>
                      </a:pPr>
                      <a:r>
                        <a:rPr lang="en-GB" sz="900"/>
                        <a:t>Explained how portfolio meets audience and purpose</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a:t>1st May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3512279519"/>
                  </a:ext>
                </a:extLst>
              </a:tr>
              <a:tr h="268103">
                <a:tc>
                  <a:txBody>
                    <a:bodyPr/>
                    <a:lstStyle/>
                    <a:p>
                      <a:pPr>
                        <a:buNone/>
                      </a:pPr>
                      <a:r>
                        <a:rPr lang="en-GB" sz="900"/>
                        <a:t>3rd May 2026</a:t>
                      </a:r>
                    </a:p>
                  </a:txBody>
                  <a:tcPr marL="13995" marR="13995" marT="6997" marB="6997" anchor="ctr">
                    <a:lnL>
                      <a:noFill/>
                    </a:lnL>
                    <a:lnR>
                      <a:noFill/>
                    </a:lnR>
                    <a:lnT>
                      <a:noFill/>
                    </a:lnT>
                    <a:lnB>
                      <a:noFill/>
                    </a:lnB>
                    <a:noFill/>
                  </a:tcPr>
                </a:tc>
                <a:tc>
                  <a:txBody>
                    <a:bodyPr/>
                    <a:lstStyle/>
                    <a:p>
                      <a:pPr>
                        <a:buNone/>
                      </a:pPr>
                      <a:r>
                        <a:rPr lang="en-GB" sz="900"/>
                        <a:t>Write evaluation</a:t>
                      </a:r>
                    </a:p>
                  </a:txBody>
                  <a:tcPr marL="13995" marR="13995" marT="6997" marB="6997" anchor="ctr">
                    <a:lnL>
                      <a:noFill/>
                    </a:lnL>
                    <a:lnR>
                      <a:noFill/>
                    </a:lnR>
                    <a:lnT>
                      <a:noFill/>
                    </a:lnT>
                    <a:lnB>
                      <a:noFill/>
                    </a:lnB>
                    <a:noFill/>
                  </a:tcPr>
                </a:tc>
                <a:tc>
                  <a:txBody>
                    <a:bodyPr/>
                    <a:lstStyle/>
                    <a:p>
                      <a:pPr>
                        <a:buNone/>
                      </a:pPr>
                      <a:r>
                        <a:rPr lang="en-GB" sz="900"/>
                        <a:t>Wrote full evaluation of the final digital portfolio</a:t>
                      </a:r>
                    </a:p>
                  </a:txBody>
                  <a:tcPr marL="13995" marR="13995" marT="6997" marB="6997" anchor="ctr">
                    <a:lnL>
                      <a:noFill/>
                    </a:lnL>
                    <a:lnR>
                      <a:noFill/>
                    </a:lnR>
                    <a:lnT>
                      <a:noFill/>
                    </a:lnT>
                    <a:lnB>
                      <a:noFill/>
                    </a:lnB>
                    <a:noFill/>
                  </a:tcPr>
                </a:tc>
                <a:tc>
                  <a:txBody>
                    <a:bodyPr/>
                    <a:lstStyle/>
                    <a:p>
                      <a:pPr>
                        <a:buNone/>
                      </a:pPr>
                      <a:r>
                        <a:rPr lang="en-GB" sz="900"/>
                        <a:t>1–2 hours</a:t>
                      </a:r>
                    </a:p>
                  </a:txBody>
                  <a:tcPr marL="13995" marR="13995" marT="6997" marB="6997" anchor="ctr">
                    <a:lnL>
                      <a:noFill/>
                    </a:lnL>
                    <a:lnR>
                      <a:noFill/>
                    </a:lnR>
                    <a:lnT>
                      <a:noFill/>
                    </a:lnT>
                    <a:lnB>
                      <a:noFill/>
                    </a:lnB>
                    <a:noFill/>
                  </a:tcPr>
                </a:tc>
                <a:tc>
                  <a:txBody>
                    <a:bodyPr/>
                    <a:lstStyle/>
                    <a:p>
                      <a:pPr>
                        <a:buNone/>
                      </a:pPr>
                      <a:r>
                        <a:rPr lang="en-GB" sz="900"/>
                        <a:t>3rd May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408695930"/>
                  </a:ext>
                </a:extLst>
              </a:tr>
              <a:tr h="268103">
                <a:tc>
                  <a:txBody>
                    <a:bodyPr/>
                    <a:lstStyle/>
                    <a:p>
                      <a:pPr>
                        <a:buNone/>
                      </a:pPr>
                      <a:r>
                        <a:rPr lang="en-GB" sz="900"/>
                        <a:t>4th May 2026</a:t>
                      </a:r>
                    </a:p>
                  </a:txBody>
                  <a:tcPr marL="13995" marR="13995" marT="6997" marB="6997" anchor="ctr">
                    <a:lnL>
                      <a:noFill/>
                    </a:lnL>
                    <a:lnR>
                      <a:noFill/>
                    </a:lnR>
                    <a:lnT>
                      <a:noFill/>
                    </a:lnT>
                    <a:lnB>
                      <a:noFill/>
                    </a:lnB>
                    <a:noFill/>
                  </a:tcPr>
                </a:tc>
                <a:tc>
                  <a:txBody>
                    <a:bodyPr/>
                    <a:lstStyle/>
                    <a:p>
                      <a:pPr>
                        <a:buNone/>
                      </a:pPr>
                      <a:r>
                        <a:rPr lang="en-GB" sz="900"/>
                        <a:t>Final proofreading</a:t>
                      </a:r>
                    </a:p>
                  </a:txBody>
                  <a:tcPr marL="13995" marR="13995" marT="6997" marB="6997" anchor="ctr">
                    <a:lnL>
                      <a:noFill/>
                    </a:lnL>
                    <a:lnR>
                      <a:noFill/>
                    </a:lnR>
                    <a:lnT>
                      <a:noFill/>
                    </a:lnT>
                    <a:lnB>
                      <a:noFill/>
                    </a:lnB>
                    <a:noFill/>
                  </a:tcPr>
                </a:tc>
                <a:tc>
                  <a:txBody>
                    <a:bodyPr/>
                    <a:lstStyle/>
                    <a:p>
                      <a:pPr>
                        <a:buNone/>
                      </a:pPr>
                      <a:r>
                        <a:rPr lang="en-GB" sz="900"/>
                        <a:t>Checked spelling, grammar, and page consistency</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4th May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3713531301"/>
                  </a:ext>
                </a:extLst>
              </a:tr>
              <a:tr h="268103">
                <a:tc>
                  <a:txBody>
                    <a:bodyPr/>
                    <a:lstStyle/>
                    <a:p>
                      <a:pPr>
                        <a:buNone/>
                      </a:pPr>
                      <a:r>
                        <a:rPr lang="en-GB" sz="900"/>
                        <a:t>5th May 2026</a:t>
                      </a:r>
                    </a:p>
                  </a:txBody>
                  <a:tcPr marL="13995" marR="13995" marT="6997" marB="6997" anchor="ctr">
                    <a:lnL>
                      <a:noFill/>
                    </a:lnL>
                    <a:lnR>
                      <a:noFill/>
                    </a:lnR>
                    <a:lnT>
                      <a:noFill/>
                    </a:lnT>
                    <a:lnB>
                      <a:noFill/>
                    </a:lnB>
                    <a:noFill/>
                  </a:tcPr>
                </a:tc>
                <a:tc>
                  <a:txBody>
                    <a:bodyPr/>
                    <a:lstStyle/>
                    <a:p>
                      <a:pPr>
                        <a:buNone/>
                      </a:pPr>
                      <a:r>
                        <a:rPr lang="en-GB" sz="900"/>
                        <a:t>Final corrections</a:t>
                      </a:r>
                    </a:p>
                  </a:txBody>
                  <a:tcPr marL="13995" marR="13995" marT="6997" marB="6997" anchor="ctr">
                    <a:lnL>
                      <a:noFill/>
                    </a:lnL>
                    <a:lnR>
                      <a:noFill/>
                    </a:lnR>
                    <a:lnT>
                      <a:noFill/>
                    </a:lnT>
                    <a:lnB>
                      <a:noFill/>
                    </a:lnB>
                    <a:noFill/>
                  </a:tcPr>
                </a:tc>
                <a:tc>
                  <a:txBody>
                    <a:bodyPr/>
                    <a:lstStyle/>
                    <a:p>
                      <a:pPr>
                        <a:buNone/>
                      </a:pPr>
                      <a:r>
                        <a:rPr lang="en-GB" sz="900"/>
                        <a:t>Made final improvements and corrections</a:t>
                      </a:r>
                    </a:p>
                  </a:txBody>
                  <a:tcPr marL="13995" marR="13995" marT="6997" marB="6997" anchor="ctr">
                    <a:lnL>
                      <a:noFill/>
                    </a:lnL>
                    <a:lnR>
                      <a:noFill/>
                    </a:lnR>
                    <a:lnT>
                      <a:noFill/>
                    </a:lnT>
                    <a:lnB>
                      <a:noFill/>
                    </a:lnB>
                    <a:noFill/>
                  </a:tcPr>
                </a:tc>
                <a:tc>
                  <a:txBody>
                    <a:bodyPr/>
                    <a:lstStyle/>
                    <a:p>
                      <a:pPr>
                        <a:buNone/>
                      </a:pPr>
                      <a:r>
                        <a:rPr lang="en-GB" sz="900"/>
                        <a:t>45 minutes – 1 hour</a:t>
                      </a:r>
                    </a:p>
                  </a:txBody>
                  <a:tcPr marL="13995" marR="13995" marT="6997" marB="6997" anchor="ctr">
                    <a:lnL>
                      <a:noFill/>
                    </a:lnL>
                    <a:lnR>
                      <a:noFill/>
                    </a:lnR>
                    <a:lnT>
                      <a:noFill/>
                    </a:lnT>
                    <a:lnB>
                      <a:noFill/>
                    </a:lnB>
                    <a:noFill/>
                  </a:tcPr>
                </a:tc>
                <a:tc>
                  <a:txBody>
                    <a:bodyPr/>
                    <a:lstStyle/>
                    <a:p>
                      <a:pPr>
                        <a:buNone/>
                      </a:pPr>
                      <a:r>
                        <a:rPr lang="en-GB" sz="900"/>
                        <a:t>5th May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1379123399"/>
                  </a:ext>
                </a:extLst>
              </a:tr>
              <a:tr h="268103">
                <a:tc>
                  <a:txBody>
                    <a:bodyPr/>
                    <a:lstStyle/>
                    <a:p>
                      <a:pPr>
                        <a:buNone/>
                      </a:pPr>
                      <a:r>
                        <a:rPr lang="en-GB" sz="900"/>
                        <a:t>6th May 2026</a:t>
                      </a:r>
                    </a:p>
                  </a:txBody>
                  <a:tcPr marL="13995" marR="13995" marT="6997" marB="6997" anchor="ctr">
                    <a:lnL>
                      <a:noFill/>
                    </a:lnL>
                    <a:lnR>
                      <a:noFill/>
                    </a:lnR>
                    <a:lnT>
                      <a:noFill/>
                    </a:lnT>
                    <a:lnB>
                      <a:noFill/>
                    </a:lnB>
                    <a:noFill/>
                  </a:tcPr>
                </a:tc>
                <a:tc>
                  <a:txBody>
                    <a:bodyPr/>
                    <a:lstStyle/>
                    <a:p>
                      <a:pPr>
                        <a:buNone/>
                      </a:pPr>
                      <a:r>
                        <a:rPr lang="en-GB" sz="900"/>
                        <a:t>Prepare final submission</a:t>
                      </a:r>
                    </a:p>
                  </a:txBody>
                  <a:tcPr marL="13995" marR="13995" marT="6997" marB="6997" anchor="ctr">
                    <a:lnL>
                      <a:noFill/>
                    </a:lnL>
                    <a:lnR>
                      <a:noFill/>
                    </a:lnR>
                    <a:lnT>
                      <a:noFill/>
                    </a:lnT>
                    <a:lnB>
                      <a:noFill/>
                    </a:lnB>
                    <a:noFill/>
                  </a:tcPr>
                </a:tc>
                <a:tc>
                  <a:txBody>
                    <a:bodyPr/>
                    <a:lstStyle/>
                    <a:p>
                      <a:pPr>
                        <a:buNone/>
                      </a:pPr>
                      <a:r>
                        <a:rPr lang="en-GB" sz="900"/>
                        <a:t>Organised all evidence and completed final submission</a:t>
                      </a:r>
                    </a:p>
                  </a:txBody>
                  <a:tcPr marL="13995" marR="13995" marT="6997" marB="6997" anchor="ctr">
                    <a:lnL>
                      <a:noFill/>
                    </a:lnL>
                    <a:lnR>
                      <a:noFill/>
                    </a:lnR>
                    <a:lnT>
                      <a:noFill/>
                    </a:lnT>
                    <a:lnB>
                      <a:noFill/>
                    </a:lnB>
                    <a:noFill/>
                  </a:tcPr>
                </a:tc>
                <a:tc>
                  <a:txBody>
                    <a:bodyPr/>
                    <a:lstStyle/>
                    <a:p>
                      <a:pPr>
                        <a:buNone/>
                      </a:pPr>
                      <a:r>
                        <a:rPr lang="en-GB" sz="900"/>
                        <a:t>30–45 minutes</a:t>
                      </a:r>
                    </a:p>
                  </a:txBody>
                  <a:tcPr marL="13995" marR="13995" marT="6997" marB="6997" anchor="ctr">
                    <a:lnL>
                      <a:noFill/>
                    </a:lnL>
                    <a:lnR>
                      <a:noFill/>
                    </a:lnR>
                    <a:lnT>
                      <a:noFill/>
                    </a:lnT>
                    <a:lnB>
                      <a:noFill/>
                    </a:lnB>
                    <a:noFill/>
                  </a:tcPr>
                </a:tc>
                <a:tc>
                  <a:txBody>
                    <a:bodyPr/>
                    <a:lstStyle/>
                    <a:p>
                      <a:pPr>
                        <a:buNone/>
                      </a:pPr>
                      <a:r>
                        <a:rPr lang="en-GB" sz="900" dirty="0"/>
                        <a:t>6th May 2026</a:t>
                      </a:r>
                    </a:p>
                  </a:txBody>
                  <a:tcPr marL="13995" marR="13995" marT="6997" marB="6997" anchor="ctr">
                    <a:lnL>
                      <a:noFill/>
                    </a:lnL>
                    <a:lnR>
                      <a:noFill/>
                    </a:lnR>
                    <a:lnT>
                      <a:noFill/>
                    </a:lnT>
                    <a:lnB>
                      <a:noFill/>
                    </a:lnB>
                    <a:noFill/>
                  </a:tcPr>
                </a:tc>
                <a:extLst>
                  <a:ext uri="{0D108BD9-81ED-4DB2-BD59-A6C34878D82A}">
                    <a16:rowId xmlns:a16="http://schemas.microsoft.com/office/drawing/2014/main" val="2580727024"/>
                  </a:ext>
                </a:extLst>
              </a:tr>
            </a:tbl>
          </a:graphicData>
        </a:graphic>
      </p:graphicFrame>
    </p:spTree>
    <p:extLst>
      <p:ext uri="{BB962C8B-B14F-4D97-AF65-F5344CB8AC3E}">
        <p14:creationId xmlns:p14="http://schemas.microsoft.com/office/powerpoint/2010/main" val="4053291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19BEC27-D5C8-E6DE-93DE-B3E5D6D9F4AD}"/>
              </a:ext>
            </a:extLst>
          </p:cNvPr>
          <p:cNvGraphicFramePr>
            <a:graphicFrameLocks noGrp="1"/>
          </p:cNvGraphicFramePr>
          <p:nvPr>
            <p:extLst>
              <p:ext uri="{D42A27DB-BD31-4B8C-83A1-F6EECF244321}">
                <p14:modId xmlns:p14="http://schemas.microsoft.com/office/powerpoint/2010/main" val="796363645"/>
              </p:ext>
            </p:extLst>
          </p:nvPr>
        </p:nvGraphicFramePr>
        <p:xfrm>
          <a:off x="122830" y="870770"/>
          <a:ext cx="11946340" cy="4989542"/>
        </p:xfrm>
        <a:graphic>
          <a:graphicData uri="http://schemas.openxmlformats.org/drawingml/2006/table">
            <a:tbl>
              <a:tblPr bandRow="1">
                <a:tableStyleId>{5C22544A-7EE6-4342-B048-85BDC9FD1C3A}</a:tableStyleId>
              </a:tblPr>
              <a:tblGrid>
                <a:gridCol w="1378424">
                  <a:extLst>
                    <a:ext uri="{9D8B030D-6E8A-4147-A177-3AD203B41FA5}">
                      <a16:colId xmlns:a16="http://schemas.microsoft.com/office/drawing/2014/main" val="4261815104"/>
                    </a:ext>
                  </a:extLst>
                </a:gridCol>
                <a:gridCol w="4067033">
                  <a:extLst>
                    <a:ext uri="{9D8B030D-6E8A-4147-A177-3AD203B41FA5}">
                      <a16:colId xmlns:a16="http://schemas.microsoft.com/office/drawing/2014/main" val="1212362396"/>
                    </a:ext>
                  </a:extLst>
                </a:gridCol>
                <a:gridCol w="1655928">
                  <a:extLst>
                    <a:ext uri="{9D8B030D-6E8A-4147-A177-3AD203B41FA5}">
                      <a16:colId xmlns:a16="http://schemas.microsoft.com/office/drawing/2014/main" val="2912072347"/>
                    </a:ext>
                  </a:extLst>
                </a:gridCol>
                <a:gridCol w="1442113">
                  <a:extLst>
                    <a:ext uri="{9D8B030D-6E8A-4147-A177-3AD203B41FA5}">
                      <a16:colId xmlns:a16="http://schemas.microsoft.com/office/drawing/2014/main" val="1387334170"/>
                    </a:ext>
                  </a:extLst>
                </a:gridCol>
                <a:gridCol w="1724168">
                  <a:extLst>
                    <a:ext uri="{9D8B030D-6E8A-4147-A177-3AD203B41FA5}">
                      <a16:colId xmlns:a16="http://schemas.microsoft.com/office/drawing/2014/main" val="2031021101"/>
                    </a:ext>
                  </a:extLst>
                </a:gridCol>
                <a:gridCol w="1678674">
                  <a:extLst>
                    <a:ext uri="{9D8B030D-6E8A-4147-A177-3AD203B41FA5}">
                      <a16:colId xmlns:a16="http://schemas.microsoft.com/office/drawing/2014/main" val="3900078744"/>
                    </a:ext>
                  </a:extLst>
                </a:gridCol>
              </a:tblGrid>
              <a:tr h="220238">
                <a:tc>
                  <a:txBody>
                    <a:bodyPr/>
                    <a:lstStyle/>
                    <a:p>
                      <a:pPr algn="l" rtl="0" fontAlgn="base">
                        <a:lnSpc>
                          <a:spcPts val="1350"/>
                        </a:lnSpc>
                        <a:buNone/>
                      </a:pPr>
                      <a:r>
                        <a:rPr lang="en-GB" sz="1200" b="0" i="0" u="none">
                          <a:effectLst/>
                          <a:latin typeface="Aptos" panose="020B0004020202020204" pitchFamily="34" charset="0"/>
                        </a:rPr>
                        <a:t>Image description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400" b="0" i="0" u="none" dirty="0">
                          <a:effectLst/>
                          <a:latin typeface="Aptos" panose="020B0004020202020204" pitchFamily="34" charset="0"/>
                        </a:rPr>
                        <a:t>Source </a:t>
                      </a:r>
                      <a:endParaRPr lang="en-GB" sz="2000"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Where it will be used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What it is for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Image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Location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48446628"/>
                  </a:ext>
                </a:extLst>
              </a:tr>
              <a:tr h="641019">
                <a:tc>
                  <a:txBody>
                    <a:bodyPr/>
                    <a:lstStyle/>
                    <a:p>
                      <a:pPr algn="l" rtl="0" fontAlgn="base">
                        <a:lnSpc>
                          <a:spcPts val="1350"/>
                        </a:lnSpc>
                        <a:buNone/>
                      </a:pPr>
                      <a:r>
                        <a:rPr lang="en-GB" sz="1200" b="0" i="0" u="none" dirty="0">
                          <a:effectLst/>
                          <a:latin typeface="Aptos" panose="020B0004020202020204" pitchFamily="34" charset="0"/>
                        </a:rPr>
                        <a:t>Image of online world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hlinkClick r:id="rId3"/>
                        </a:rPr>
                        <a:t>https://encrypted-tbn0.gstatic.com/images?q=tbn:ANd9GcS4pwdnDZbMVNxMjEf3eUtaXUPJAlsSBIucqw&amp;s</a:t>
                      </a:r>
                      <a:r>
                        <a:rPr lang="en-GB" sz="1100" b="0" i="0" u="none" strike="noStrike" dirty="0">
                          <a:solidFill>
                            <a:srgbClr val="467886"/>
                          </a:solidFill>
                          <a:effectLst/>
                          <a:latin typeface="Aptos" panose="020B0004020202020204" pitchFamily="34" charset="0"/>
                        </a:rPr>
                        <a:t> </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Unit 1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Background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OneDrive-Docs-Unit 3-Unit1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6436799"/>
                  </a:ext>
                </a:extLst>
              </a:tr>
              <a:tr h="215133">
                <a:tc>
                  <a:txBody>
                    <a:bodyPr/>
                    <a:lstStyle/>
                    <a:p>
                      <a:pPr algn="l" rtl="0" fontAlgn="base">
                        <a:lnSpc>
                          <a:spcPts val="1350"/>
                        </a:lnSpc>
                        <a:buNone/>
                      </a:pPr>
                      <a:r>
                        <a:rPr lang="en-GB" sz="1200" b="0" i="0" u="none" dirty="0">
                          <a:effectLst/>
                          <a:latin typeface="Aptos" panose="020B0004020202020204" pitchFamily="34" charset="0"/>
                        </a:rPr>
                        <a:t>Image of Information               technology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hlinkClick r:id="rId4"/>
                        </a:rPr>
                        <a:t>https://www.nrhosting.com/wp-content/uploads/2021/01/Information-Technology-868x490.jpg.webp</a:t>
                      </a:r>
                      <a:r>
                        <a:rPr lang="en-GB" sz="1100" b="0" i="0" u="none" strike="noStrike" dirty="0">
                          <a:solidFill>
                            <a:srgbClr val="467886"/>
                          </a:solidFill>
                          <a:effectLst/>
                          <a:latin typeface="Aptos" panose="020B0004020202020204" pitchFamily="34" charset="0"/>
                        </a:rPr>
                        <a:t> </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Home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Picture of Info tech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OneDrive-Docs-Unit 3-Home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25060146"/>
                  </a:ext>
                </a:extLst>
              </a:tr>
              <a:tr h="948096">
                <a:tc>
                  <a:txBody>
                    <a:bodyPr/>
                    <a:lstStyle/>
                    <a:p>
                      <a:pPr algn="l" rtl="0" fontAlgn="base">
                        <a:lnSpc>
                          <a:spcPts val="1350"/>
                        </a:lnSpc>
                        <a:buNone/>
                      </a:pPr>
                      <a:r>
                        <a:rPr lang="en-GB" sz="1200" b="0" i="0" u="none" dirty="0">
                          <a:effectLst/>
                          <a:latin typeface="Aptos" panose="020B0004020202020204" pitchFamily="34" charset="0"/>
                        </a:rPr>
                        <a:t>Image of tech systems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rPr>
                        <a:t>https://media.licdn.com/dms/image/v2/C4E1BAQE0_QIel73lGw/company-background_10000/company-background_10000/0/1584498411473/integrated_technology_systems_cover?e=2147483647&amp;v=beta&amp;t=vVBmxdTk9v5F-ghO5cVUNrf7aaZbLzpnFhvA_mH9k4c</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Unit 2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Background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OneDrive-Docs-Unit 3-Unit2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39370221"/>
                  </a:ext>
                </a:extLst>
              </a:tr>
              <a:tr h="647408">
                <a:tc>
                  <a:txBody>
                    <a:bodyPr/>
                    <a:lstStyle/>
                    <a:p>
                      <a:pPr algn="l" rtl="0" fontAlgn="base">
                        <a:lnSpc>
                          <a:spcPts val="1350"/>
                        </a:lnSpc>
                        <a:buNone/>
                      </a:pPr>
                      <a:r>
                        <a:rPr lang="en-GB" sz="1200" b="0" i="0" u="none">
                          <a:effectLst/>
                          <a:latin typeface="Aptos" panose="020B0004020202020204" pitchFamily="34" charset="0"/>
                        </a:rPr>
                        <a:t>Image of digital portfolio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rPr>
                        <a:t>https://encrypted-tbn0.gstatic.com/images?q=tbn:ANd9GcTsN975PFncGGhvpS6YatTF0YQYD5h8MnDz4g&amp;s</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Unit 3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Background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OneDrive-Docs-Unit 3-Unit3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29408138"/>
                  </a:ext>
                </a:extLst>
              </a:tr>
              <a:tr h="457200">
                <a:tc>
                  <a:txBody>
                    <a:bodyPr/>
                    <a:lstStyle/>
                    <a:p>
                      <a:pPr algn="l" rtl="0" fontAlgn="base">
                        <a:lnSpc>
                          <a:spcPts val="1350"/>
                        </a:lnSpc>
                        <a:buNone/>
                      </a:pPr>
                      <a:r>
                        <a:rPr lang="en-GB" sz="1200" b="0" i="0" u="none" dirty="0">
                          <a:effectLst/>
                          <a:latin typeface="Aptos" panose="020B0004020202020204" pitchFamily="34" charset="0"/>
                        </a:rPr>
                        <a:t>Image of website development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rPr>
                        <a:t>https://cmcglobal.com.vn/wp-content/uploads/2023/04/web-development.jpg</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Unit 13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Background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OneDrive-Docs-Unit 3-Unit13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14406935"/>
                  </a:ext>
                </a:extLst>
              </a:tr>
              <a:tr h="532701">
                <a:tc>
                  <a:txBody>
                    <a:bodyPr/>
                    <a:lstStyle/>
                    <a:p>
                      <a:pPr algn="l" rtl="0" fontAlgn="base">
                        <a:lnSpc>
                          <a:spcPts val="1350"/>
                        </a:lnSpc>
                        <a:buNone/>
                      </a:pPr>
                      <a:r>
                        <a:rPr lang="en-GB" sz="1200" b="0" i="0" u="none">
                          <a:effectLst/>
                          <a:latin typeface="Aptos" panose="020B0004020202020204" pitchFamily="34" charset="0"/>
                        </a:rPr>
                        <a:t>Image of computational thinking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rPr>
                        <a:t>https://trainingzone.co.uk/app/uploads/2019/01/wigglestick-1024x576.jpg</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Unit 18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Background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a:effectLst/>
                          <a:latin typeface="Aptos" panose="020B0004020202020204" pitchFamily="34" charset="0"/>
                        </a:rPr>
                        <a:t>OneDrive-Docs-Unit 3-Unit18 </a:t>
                      </a:r>
                      <a:endParaRPr lang="en-GB" b="0" i="0" u="none">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64760764"/>
                  </a:ext>
                </a:extLst>
              </a:tr>
              <a:tr h="747031">
                <a:tc>
                  <a:txBody>
                    <a:bodyPr/>
                    <a:lstStyle/>
                    <a:p>
                      <a:pPr algn="l" rtl="0" fontAlgn="base">
                        <a:lnSpc>
                          <a:spcPts val="1350"/>
                        </a:lnSpc>
                        <a:buNone/>
                      </a:pPr>
                      <a:r>
                        <a:rPr lang="en-GB" sz="1200" b="0" i="0" u="none" dirty="0">
                          <a:effectLst/>
                          <a:latin typeface="Aptos" panose="020B0004020202020204" pitchFamily="34" charset="0"/>
                        </a:rPr>
                        <a:t>Image of a technology business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100" b="0" i="0" u="none" strike="noStrike" dirty="0">
                          <a:solidFill>
                            <a:srgbClr val="467886"/>
                          </a:solidFill>
                          <a:effectLst/>
                          <a:latin typeface="Aptos" panose="020B0004020202020204" pitchFamily="34" charset="0"/>
                        </a:rPr>
                        <a:t>https://www.acquisition-international.com/wp-content/uploads/2023/03/AdobeStock_576980630-870x490.jpg</a:t>
                      </a:r>
                      <a:endParaRPr lang="en-GB" sz="1100" b="0" i="0" u="none" dirty="0">
                        <a:effectLst/>
                        <a:latin typeface="Aptos" panose="020B0004020202020204" pitchFamily="34" charset="0"/>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Unit 21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Background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 </a:t>
                      </a: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u="none" dirty="0">
                          <a:effectLst/>
                          <a:latin typeface="Aptos" panose="020B0004020202020204" pitchFamily="34" charset="0"/>
                        </a:rPr>
                        <a:t>OneDrive-Docs-Unit 3-Unit21 </a:t>
                      </a:r>
                      <a:endParaRPr lang="en-GB" b="0" i="0" u="none" dirty="0">
                        <a:effectLst/>
                      </a:endParaRPr>
                    </a:p>
                  </a:txBody>
                  <a:tcPr marL="66675" marR="66675">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71116306"/>
                  </a:ext>
                </a:extLst>
              </a:tr>
            </a:tbl>
          </a:graphicData>
        </a:graphic>
      </p:graphicFrame>
      <p:pic>
        <p:nvPicPr>
          <p:cNvPr id="6" name="Picture 5" descr="A map of the world&#10;&#10;AI-generated content may be incorrect.">
            <a:extLst>
              <a:ext uri="{FF2B5EF4-FFF2-40B4-BE49-F238E27FC236}">
                <a16:creationId xmlns:a16="http://schemas.microsoft.com/office/drawing/2014/main" id="{34CAFD70-9F62-0776-A96D-D5B497ED0829}"/>
              </a:ext>
            </a:extLst>
          </p:cNvPr>
          <p:cNvPicPr>
            <a:picLocks noChangeAspect="1"/>
          </p:cNvPicPr>
          <p:nvPr/>
        </p:nvPicPr>
        <p:blipFill>
          <a:blip r:embed="rId5"/>
          <a:stretch>
            <a:fillRect/>
          </a:stretch>
        </p:blipFill>
        <p:spPr>
          <a:xfrm>
            <a:off x="8886801" y="1231965"/>
            <a:ext cx="933450" cy="619125"/>
          </a:xfrm>
          <a:prstGeom prst="rect">
            <a:avLst/>
          </a:prstGeom>
        </p:spPr>
      </p:pic>
      <p:pic>
        <p:nvPicPr>
          <p:cNvPr id="7" name="Picture 6">
            <a:extLst>
              <a:ext uri="{FF2B5EF4-FFF2-40B4-BE49-F238E27FC236}">
                <a16:creationId xmlns:a16="http://schemas.microsoft.com/office/drawing/2014/main" id="{71A5EC64-FE9C-BC38-29E9-2C30FC1D1C4F}"/>
              </a:ext>
            </a:extLst>
          </p:cNvPr>
          <p:cNvPicPr>
            <a:picLocks noChangeAspect="1"/>
          </p:cNvPicPr>
          <p:nvPr/>
        </p:nvPicPr>
        <p:blipFill>
          <a:blip r:embed="rId6"/>
          <a:stretch>
            <a:fillRect/>
          </a:stretch>
        </p:blipFill>
        <p:spPr>
          <a:xfrm>
            <a:off x="8915376" y="1999510"/>
            <a:ext cx="904875" cy="514350"/>
          </a:xfrm>
          <a:prstGeom prst="rect">
            <a:avLst/>
          </a:prstGeom>
        </p:spPr>
      </p:pic>
      <p:pic>
        <p:nvPicPr>
          <p:cNvPr id="8" name="Picture 7">
            <a:extLst>
              <a:ext uri="{FF2B5EF4-FFF2-40B4-BE49-F238E27FC236}">
                <a16:creationId xmlns:a16="http://schemas.microsoft.com/office/drawing/2014/main" id="{7BDEF0CB-8497-E431-A71F-B267E4E7949C}"/>
              </a:ext>
            </a:extLst>
          </p:cNvPr>
          <p:cNvPicPr>
            <a:picLocks noChangeAspect="1"/>
          </p:cNvPicPr>
          <p:nvPr/>
        </p:nvPicPr>
        <p:blipFill>
          <a:blip r:embed="rId7"/>
          <a:stretch>
            <a:fillRect/>
          </a:stretch>
        </p:blipFill>
        <p:spPr>
          <a:xfrm>
            <a:off x="8915376" y="2586351"/>
            <a:ext cx="838200" cy="419100"/>
          </a:xfrm>
          <a:prstGeom prst="rect">
            <a:avLst/>
          </a:prstGeom>
        </p:spPr>
      </p:pic>
      <p:pic>
        <p:nvPicPr>
          <p:cNvPr id="9" name="Picture 8" descr="A computer with books and a book on it&#10;&#10;AI-generated content may be incorrect.">
            <a:extLst>
              <a:ext uri="{FF2B5EF4-FFF2-40B4-BE49-F238E27FC236}">
                <a16:creationId xmlns:a16="http://schemas.microsoft.com/office/drawing/2014/main" id="{28420F6F-CB86-9DC7-265A-2357391AB896}"/>
              </a:ext>
            </a:extLst>
          </p:cNvPr>
          <p:cNvPicPr>
            <a:picLocks noChangeAspect="1"/>
          </p:cNvPicPr>
          <p:nvPr/>
        </p:nvPicPr>
        <p:blipFill>
          <a:blip r:embed="rId8"/>
          <a:stretch>
            <a:fillRect/>
          </a:stretch>
        </p:blipFill>
        <p:spPr>
          <a:xfrm>
            <a:off x="8886919" y="3420572"/>
            <a:ext cx="819150" cy="457200"/>
          </a:xfrm>
          <a:prstGeom prst="rect">
            <a:avLst/>
          </a:prstGeom>
        </p:spPr>
      </p:pic>
      <p:pic>
        <p:nvPicPr>
          <p:cNvPr id="10" name="Picture 9" descr="A hand pointing at a screen&#10;&#10;AI-generated content may be incorrect.">
            <a:extLst>
              <a:ext uri="{FF2B5EF4-FFF2-40B4-BE49-F238E27FC236}">
                <a16:creationId xmlns:a16="http://schemas.microsoft.com/office/drawing/2014/main" id="{BF2DE4AA-2D80-E6F3-1190-294DFB39F339}"/>
              </a:ext>
            </a:extLst>
          </p:cNvPr>
          <p:cNvPicPr>
            <a:picLocks noChangeAspect="1"/>
          </p:cNvPicPr>
          <p:nvPr/>
        </p:nvPicPr>
        <p:blipFill>
          <a:blip r:embed="rId9"/>
          <a:stretch>
            <a:fillRect/>
          </a:stretch>
        </p:blipFill>
        <p:spPr>
          <a:xfrm>
            <a:off x="8925019" y="4099779"/>
            <a:ext cx="781050" cy="438150"/>
          </a:xfrm>
          <a:prstGeom prst="rect">
            <a:avLst/>
          </a:prstGeom>
        </p:spPr>
      </p:pic>
      <p:pic>
        <p:nvPicPr>
          <p:cNvPr id="11" name="Picture 10" descr="A blue light shining on a black background&#10;&#10;AI-generated content may be incorrect.">
            <a:extLst>
              <a:ext uri="{FF2B5EF4-FFF2-40B4-BE49-F238E27FC236}">
                <a16:creationId xmlns:a16="http://schemas.microsoft.com/office/drawing/2014/main" id="{01ADBA43-C316-4DB1-683E-69FC3A3B581E}"/>
              </a:ext>
            </a:extLst>
          </p:cNvPr>
          <p:cNvPicPr>
            <a:picLocks noChangeAspect="1"/>
          </p:cNvPicPr>
          <p:nvPr/>
        </p:nvPicPr>
        <p:blipFill>
          <a:blip r:embed="rId10"/>
          <a:stretch>
            <a:fillRect/>
          </a:stretch>
        </p:blipFill>
        <p:spPr>
          <a:xfrm>
            <a:off x="9005863" y="4646248"/>
            <a:ext cx="723900" cy="400050"/>
          </a:xfrm>
          <a:prstGeom prst="rect">
            <a:avLst/>
          </a:prstGeom>
        </p:spPr>
      </p:pic>
      <p:pic>
        <p:nvPicPr>
          <p:cNvPr id="12" name="Picture 11" descr="A person typing on a keyboard&#10;&#10;AI-generated content may be incorrect.">
            <a:extLst>
              <a:ext uri="{FF2B5EF4-FFF2-40B4-BE49-F238E27FC236}">
                <a16:creationId xmlns:a16="http://schemas.microsoft.com/office/drawing/2014/main" id="{D6F34597-71D8-33D3-7979-B31CE262720E}"/>
              </a:ext>
            </a:extLst>
          </p:cNvPr>
          <p:cNvPicPr>
            <a:picLocks noChangeAspect="1"/>
          </p:cNvPicPr>
          <p:nvPr/>
        </p:nvPicPr>
        <p:blipFill>
          <a:blip r:embed="rId11"/>
          <a:stretch>
            <a:fillRect/>
          </a:stretch>
        </p:blipFill>
        <p:spPr>
          <a:xfrm>
            <a:off x="8972526" y="5187885"/>
            <a:ext cx="781050" cy="438150"/>
          </a:xfrm>
          <a:prstGeom prst="rect">
            <a:avLst/>
          </a:prstGeom>
        </p:spPr>
      </p:pic>
      <p:sp>
        <p:nvSpPr>
          <p:cNvPr id="2" name="TextBox 1">
            <a:extLst>
              <a:ext uri="{FF2B5EF4-FFF2-40B4-BE49-F238E27FC236}">
                <a16:creationId xmlns:a16="http://schemas.microsoft.com/office/drawing/2014/main" id="{44C63E16-7C6F-212C-C27E-9D957A0C514F}"/>
              </a:ext>
            </a:extLst>
          </p:cNvPr>
          <p:cNvSpPr txBox="1"/>
          <p:nvPr/>
        </p:nvSpPr>
        <p:spPr>
          <a:xfrm>
            <a:off x="5030164" y="279431"/>
            <a:ext cx="15958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u="sng" dirty="0"/>
              <a:t>Asset list</a:t>
            </a:r>
          </a:p>
        </p:txBody>
      </p:sp>
    </p:spTree>
    <p:extLst>
      <p:ext uri="{BB962C8B-B14F-4D97-AF65-F5344CB8AC3E}">
        <p14:creationId xmlns:p14="http://schemas.microsoft.com/office/powerpoint/2010/main" val="2915731005"/>
      </p:ext>
    </p:extLst>
  </p:cSld>
  <p:clrMapOvr>
    <a:masterClrMapping/>
  </p:clrMapOvr>
  <mc:AlternateContent xmlns:mc="http://schemas.openxmlformats.org/markup-compatibility/2006" xmlns:p14="http://schemas.microsoft.com/office/powerpoint/2010/main">
    <mc:Choice Requires="p14">
      <p:transition spd="slow" p14:dur="2000" advTm="8"/>
    </mc:Choice>
    <mc:Fallback xmlns="">
      <p:transition spd="slow" advTm="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08259-0B22-E555-344D-C89E66FDD71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55FD72D-34A7-B91F-205D-3DC176E1E2EB}"/>
              </a:ext>
            </a:extLst>
          </p:cNvPr>
          <p:cNvSpPr/>
          <p:nvPr/>
        </p:nvSpPr>
        <p:spPr>
          <a:xfrm>
            <a:off x="4777045" y="824729"/>
            <a:ext cx="1984248" cy="8869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Level 2 IT</a:t>
            </a:r>
          </a:p>
        </p:txBody>
      </p:sp>
      <p:sp>
        <p:nvSpPr>
          <p:cNvPr id="6" name="TextBox 5">
            <a:extLst>
              <a:ext uri="{FF2B5EF4-FFF2-40B4-BE49-F238E27FC236}">
                <a16:creationId xmlns:a16="http://schemas.microsoft.com/office/drawing/2014/main" id="{F72EE754-3F9E-222E-63C8-FF0CA923D8BC}"/>
              </a:ext>
            </a:extLst>
          </p:cNvPr>
          <p:cNvSpPr txBox="1"/>
          <p:nvPr/>
        </p:nvSpPr>
        <p:spPr>
          <a:xfrm>
            <a:off x="944023" y="825124"/>
            <a:ext cx="2706624" cy="369332"/>
          </a:xfrm>
          <a:prstGeom prst="rect">
            <a:avLst/>
          </a:prstGeom>
          <a:noFill/>
        </p:spPr>
        <p:txBody>
          <a:bodyPr wrap="square" lIns="91440" tIns="45720" rIns="91440" bIns="45720" rtlCol="0" anchor="t">
            <a:spAutoFit/>
          </a:bodyPr>
          <a:lstStyle/>
          <a:p>
            <a:pPr algn="ctr"/>
            <a:r>
              <a:rPr lang="en-GB"/>
              <a:t>Structure chart/site map</a:t>
            </a:r>
          </a:p>
        </p:txBody>
      </p:sp>
      <p:cxnSp>
        <p:nvCxnSpPr>
          <p:cNvPr id="8" name="Straight Connector 7">
            <a:extLst>
              <a:ext uri="{FF2B5EF4-FFF2-40B4-BE49-F238E27FC236}">
                <a16:creationId xmlns:a16="http://schemas.microsoft.com/office/drawing/2014/main" id="{067F413A-9003-3D02-1BDF-1F04B48487D8}"/>
              </a:ext>
            </a:extLst>
          </p:cNvPr>
          <p:cNvCxnSpPr>
            <a:cxnSpLocks/>
          </p:cNvCxnSpPr>
          <p:nvPr/>
        </p:nvCxnSpPr>
        <p:spPr>
          <a:xfrm>
            <a:off x="5791714" y="1707188"/>
            <a:ext cx="0" cy="700516"/>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CCF50B1-5E56-E76B-E14D-04C829FC17F9}"/>
              </a:ext>
            </a:extLst>
          </p:cNvPr>
          <p:cNvCxnSpPr/>
          <p:nvPr/>
        </p:nvCxnSpPr>
        <p:spPr>
          <a:xfrm flipH="1">
            <a:off x="704467" y="2430248"/>
            <a:ext cx="10725912"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87AADC44-0202-F923-F5D9-69C6A8F303D4}"/>
              </a:ext>
            </a:extLst>
          </p:cNvPr>
          <p:cNvSpPr/>
          <p:nvPr/>
        </p:nvSpPr>
        <p:spPr>
          <a:xfrm>
            <a:off x="147568"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Home</a:t>
            </a:r>
          </a:p>
        </p:txBody>
      </p:sp>
      <p:sp>
        <p:nvSpPr>
          <p:cNvPr id="29" name="Rectangle 28">
            <a:extLst>
              <a:ext uri="{FF2B5EF4-FFF2-40B4-BE49-F238E27FC236}">
                <a16:creationId xmlns:a16="http://schemas.microsoft.com/office/drawing/2014/main" id="{5162EA8F-AB50-1DE2-C4FA-56C4076450E9}"/>
              </a:ext>
            </a:extLst>
          </p:cNvPr>
          <p:cNvSpPr/>
          <p:nvPr/>
        </p:nvSpPr>
        <p:spPr>
          <a:xfrm>
            <a:off x="1622292"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About me</a:t>
            </a:r>
          </a:p>
        </p:txBody>
      </p:sp>
      <p:sp>
        <p:nvSpPr>
          <p:cNvPr id="30" name="Rectangle 29">
            <a:extLst>
              <a:ext uri="{FF2B5EF4-FFF2-40B4-BE49-F238E27FC236}">
                <a16:creationId xmlns:a16="http://schemas.microsoft.com/office/drawing/2014/main" id="{E39E1C73-C07E-1EB6-C161-C0164A8D206B}"/>
              </a:ext>
            </a:extLst>
          </p:cNvPr>
          <p:cNvSpPr/>
          <p:nvPr/>
        </p:nvSpPr>
        <p:spPr>
          <a:xfrm>
            <a:off x="4601717"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p>
          <a:p>
            <a:pPr algn="ctr"/>
            <a:r>
              <a:rPr lang="en-GB"/>
              <a:t>Unit 2</a:t>
            </a:r>
          </a:p>
          <a:p>
            <a:pPr algn="ctr"/>
            <a:endParaRPr lang="en-GB"/>
          </a:p>
        </p:txBody>
      </p:sp>
      <p:sp>
        <p:nvSpPr>
          <p:cNvPr id="31" name="Rectangle 30">
            <a:extLst>
              <a:ext uri="{FF2B5EF4-FFF2-40B4-BE49-F238E27FC236}">
                <a16:creationId xmlns:a16="http://schemas.microsoft.com/office/drawing/2014/main" id="{C698A4AC-7EA5-5055-A859-C90157573C39}"/>
              </a:ext>
            </a:extLst>
          </p:cNvPr>
          <p:cNvSpPr/>
          <p:nvPr/>
        </p:nvSpPr>
        <p:spPr>
          <a:xfrm>
            <a:off x="3045834"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Unit 1</a:t>
            </a:r>
          </a:p>
        </p:txBody>
      </p:sp>
      <p:sp>
        <p:nvSpPr>
          <p:cNvPr id="32" name="Rectangle 31">
            <a:extLst>
              <a:ext uri="{FF2B5EF4-FFF2-40B4-BE49-F238E27FC236}">
                <a16:creationId xmlns:a16="http://schemas.microsoft.com/office/drawing/2014/main" id="{5FED7F6C-C9E4-15AD-324A-58D10061934D}"/>
              </a:ext>
            </a:extLst>
          </p:cNvPr>
          <p:cNvSpPr/>
          <p:nvPr/>
        </p:nvSpPr>
        <p:spPr>
          <a:xfrm>
            <a:off x="9155182"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Unit 18</a:t>
            </a:r>
            <a:endParaRPr lang="en-US"/>
          </a:p>
        </p:txBody>
      </p:sp>
      <p:sp>
        <p:nvSpPr>
          <p:cNvPr id="33" name="Rectangle 32">
            <a:extLst>
              <a:ext uri="{FF2B5EF4-FFF2-40B4-BE49-F238E27FC236}">
                <a16:creationId xmlns:a16="http://schemas.microsoft.com/office/drawing/2014/main" id="{9722DC37-3C3B-D131-A4AE-C6B13344DAC0}"/>
              </a:ext>
            </a:extLst>
          </p:cNvPr>
          <p:cNvSpPr/>
          <p:nvPr/>
        </p:nvSpPr>
        <p:spPr>
          <a:xfrm>
            <a:off x="7672583" y="2806208"/>
            <a:ext cx="1248153"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Unit 13</a:t>
            </a:r>
            <a:endParaRPr lang="en-US"/>
          </a:p>
        </p:txBody>
      </p:sp>
      <p:sp>
        <p:nvSpPr>
          <p:cNvPr id="34" name="Rectangle 33">
            <a:extLst>
              <a:ext uri="{FF2B5EF4-FFF2-40B4-BE49-F238E27FC236}">
                <a16:creationId xmlns:a16="http://schemas.microsoft.com/office/drawing/2014/main" id="{8B31AFA5-8B45-CF7A-7454-5420DFAA5396}"/>
              </a:ext>
            </a:extLst>
          </p:cNvPr>
          <p:cNvSpPr/>
          <p:nvPr/>
        </p:nvSpPr>
        <p:spPr>
          <a:xfrm>
            <a:off x="6094476"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Unit 3</a:t>
            </a:r>
            <a:endParaRPr lang="en-US"/>
          </a:p>
        </p:txBody>
      </p:sp>
      <p:sp>
        <p:nvSpPr>
          <p:cNvPr id="35" name="Rectangle 34">
            <a:extLst>
              <a:ext uri="{FF2B5EF4-FFF2-40B4-BE49-F238E27FC236}">
                <a16:creationId xmlns:a16="http://schemas.microsoft.com/office/drawing/2014/main" id="{77E288D0-8489-2E2A-C189-017F26A69951}"/>
              </a:ext>
            </a:extLst>
          </p:cNvPr>
          <p:cNvSpPr/>
          <p:nvPr/>
        </p:nvSpPr>
        <p:spPr>
          <a:xfrm>
            <a:off x="10757578" y="2806208"/>
            <a:ext cx="1216152" cy="7955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Unit 21</a:t>
            </a:r>
            <a:endParaRPr lang="en-US"/>
          </a:p>
        </p:txBody>
      </p:sp>
      <p:cxnSp>
        <p:nvCxnSpPr>
          <p:cNvPr id="2" name="Straight Arrow Connector 1">
            <a:extLst>
              <a:ext uri="{FF2B5EF4-FFF2-40B4-BE49-F238E27FC236}">
                <a16:creationId xmlns:a16="http://schemas.microsoft.com/office/drawing/2014/main" id="{01FA7E1B-7B6C-8870-44C6-474AD86732A8}"/>
              </a:ext>
            </a:extLst>
          </p:cNvPr>
          <p:cNvCxnSpPr/>
          <p:nvPr/>
        </p:nvCxnSpPr>
        <p:spPr>
          <a:xfrm>
            <a:off x="751416" y="2410370"/>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A8DBA451-0F38-F568-F45F-2497316C5447}"/>
              </a:ext>
            </a:extLst>
          </p:cNvPr>
          <p:cNvCxnSpPr>
            <a:cxnSpLocks/>
          </p:cNvCxnSpPr>
          <p:nvPr/>
        </p:nvCxnSpPr>
        <p:spPr>
          <a:xfrm>
            <a:off x="2199516" y="2409618"/>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AABB1960-484C-9340-B0C4-D501D5201E6A}"/>
              </a:ext>
            </a:extLst>
          </p:cNvPr>
          <p:cNvCxnSpPr>
            <a:cxnSpLocks/>
          </p:cNvCxnSpPr>
          <p:nvPr/>
        </p:nvCxnSpPr>
        <p:spPr>
          <a:xfrm>
            <a:off x="3756580" y="2408866"/>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121F045E-477F-6740-23E6-17517CD07ED9}"/>
              </a:ext>
            </a:extLst>
          </p:cNvPr>
          <p:cNvCxnSpPr>
            <a:cxnSpLocks/>
          </p:cNvCxnSpPr>
          <p:nvPr/>
        </p:nvCxnSpPr>
        <p:spPr>
          <a:xfrm>
            <a:off x="5125777" y="2432162"/>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6BD96AB-516E-B58D-C6A6-881C16367BA4}"/>
              </a:ext>
            </a:extLst>
          </p:cNvPr>
          <p:cNvCxnSpPr>
            <a:cxnSpLocks/>
          </p:cNvCxnSpPr>
          <p:nvPr/>
        </p:nvCxnSpPr>
        <p:spPr>
          <a:xfrm>
            <a:off x="6561853" y="2432162"/>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3744FDD-BE78-7217-C852-33150675BFC4}"/>
              </a:ext>
            </a:extLst>
          </p:cNvPr>
          <p:cNvCxnSpPr>
            <a:cxnSpLocks/>
          </p:cNvCxnSpPr>
          <p:nvPr/>
        </p:nvCxnSpPr>
        <p:spPr>
          <a:xfrm>
            <a:off x="9635404" y="2431411"/>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99F88780-9102-1A38-B71B-3E1CB74956E7}"/>
              </a:ext>
            </a:extLst>
          </p:cNvPr>
          <p:cNvCxnSpPr>
            <a:cxnSpLocks/>
          </p:cNvCxnSpPr>
          <p:nvPr/>
        </p:nvCxnSpPr>
        <p:spPr>
          <a:xfrm>
            <a:off x="8172273" y="2408866"/>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6B80C2D1-C4C4-3913-CDD9-4851BF87D034}"/>
              </a:ext>
            </a:extLst>
          </p:cNvPr>
          <p:cNvCxnSpPr>
            <a:cxnSpLocks/>
          </p:cNvCxnSpPr>
          <p:nvPr/>
        </p:nvCxnSpPr>
        <p:spPr>
          <a:xfrm>
            <a:off x="11453232" y="2431411"/>
            <a:ext cx="10583" cy="275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2935890"/>
      </p:ext>
    </p:extLst>
  </p:cSld>
  <p:clrMapOvr>
    <a:masterClrMapping/>
  </p:clrMapOvr>
  <mc:AlternateContent xmlns:mc="http://schemas.openxmlformats.org/markup-compatibility/2006" xmlns:p14="http://schemas.microsoft.com/office/powerpoint/2010/main">
    <mc:Choice Requires="p14">
      <p:transition spd="slow" p14:dur="2000" advTm="6"/>
    </mc:Choice>
    <mc:Fallback xmlns="">
      <p:transition spd="slow" advTm="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blue rectangle with white text">
            <a:extLst>
              <a:ext uri="{FF2B5EF4-FFF2-40B4-BE49-F238E27FC236}">
                <a16:creationId xmlns:a16="http://schemas.microsoft.com/office/drawing/2014/main" id="{5934AE56-4015-696D-F75D-8EC5E2E0BC41}"/>
              </a:ext>
            </a:extLst>
          </p:cNvPr>
          <p:cNvPicPr>
            <a:picLocks noGrp="1" noChangeAspect="1"/>
          </p:cNvPicPr>
          <p:nvPr>
            <p:ph idx="1"/>
          </p:nvPr>
        </p:nvPicPr>
        <p:blipFill>
          <a:blip r:embed="rId2"/>
          <a:stretch>
            <a:fillRect/>
          </a:stretch>
        </p:blipFill>
        <p:spPr>
          <a:xfrm>
            <a:off x="4978678" y="770477"/>
            <a:ext cx="1666256" cy="718264"/>
          </a:xfrm>
          <a:prstGeom prst="rect">
            <a:avLst/>
          </a:prstGeom>
        </p:spPr>
      </p:pic>
      <p:pic>
        <p:nvPicPr>
          <p:cNvPr id="5" name="Picture 4" descr="A blue rectangle with white text">
            <a:extLst>
              <a:ext uri="{FF2B5EF4-FFF2-40B4-BE49-F238E27FC236}">
                <a16:creationId xmlns:a16="http://schemas.microsoft.com/office/drawing/2014/main" id="{6FF19B63-84F5-2DC9-2D3F-A7AD0445FE1C}"/>
              </a:ext>
            </a:extLst>
          </p:cNvPr>
          <p:cNvPicPr>
            <a:picLocks noChangeAspect="1"/>
          </p:cNvPicPr>
          <p:nvPr/>
        </p:nvPicPr>
        <p:blipFill>
          <a:blip r:embed="rId3"/>
          <a:stretch>
            <a:fillRect/>
          </a:stretch>
        </p:blipFill>
        <p:spPr>
          <a:xfrm>
            <a:off x="3145392" y="2050862"/>
            <a:ext cx="1527608" cy="808442"/>
          </a:xfrm>
          <a:prstGeom prst="rect">
            <a:avLst/>
          </a:prstGeom>
        </p:spPr>
      </p:pic>
      <p:pic>
        <p:nvPicPr>
          <p:cNvPr id="6" name="Picture 5" descr="A blue rectangle with white text&#10;&#10;AI-generated content may be incorrect.">
            <a:extLst>
              <a:ext uri="{FF2B5EF4-FFF2-40B4-BE49-F238E27FC236}">
                <a16:creationId xmlns:a16="http://schemas.microsoft.com/office/drawing/2014/main" id="{FCD8DDFD-8C6B-A11A-CA47-1A6DFCCB7CBB}"/>
              </a:ext>
            </a:extLst>
          </p:cNvPr>
          <p:cNvPicPr>
            <a:picLocks noChangeAspect="1"/>
          </p:cNvPicPr>
          <p:nvPr/>
        </p:nvPicPr>
        <p:blipFill>
          <a:blip r:embed="rId4"/>
          <a:stretch>
            <a:fillRect/>
          </a:stretch>
        </p:blipFill>
        <p:spPr>
          <a:xfrm>
            <a:off x="4561179" y="2059880"/>
            <a:ext cx="1536625" cy="826477"/>
          </a:xfrm>
          <a:prstGeom prst="rect">
            <a:avLst/>
          </a:prstGeom>
        </p:spPr>
      </p:pic>
      <p:pic>
        <p:nvPicPr>
          <p:cNvPr id="7" name="Picture 6" descr="A blue rectangle with white text&#10;&#10;AI-generated content may be incorrect.">
            <a:extLst>
              <a:ext uri="{FF2B5EF4-FFF2-40B4-BE49-F238E27FC236}">
                <a16:creationId xmlns:a16="http://schemas.microsoft.com/office/drawing/2014/main" id="{00FF6C97-4AEB-DD80-19DE-FDBA2D0A4789}"/>
              </a:ext>
            </a:extLst>
          </p:cNvPr>
          <p:cNvPicPr>
            <a:picLocks noChangeAspect="1"/>
          </p:cNvPicPr>
          <p:nvPr/>
        </p:nvPicPr>
        <p:blipFill>
          <a:blip r:embed="rId5"/>
          <a:stretch>
            <a:fillRect/>
          </a:stretch>
        </p:blipFill>
        <p:spPr>
          <a:xfrm>
            <a:off x="6094197" y="2055372"/>
            <a:ext cx="1536625" cy="830984"/>
          </a:xfrm>
          <a:prstGeom prst="rect">
            <a:avLst/>
          </a:prstGeom>
        </p:spPr>
      </p:pic>
      <p:pic>
        <p:nvPicPr>
          <p:cNvPr id="8" name="Picture 7" descr="A blue rectangle with white text&#10;&#10;AI-generated content may be incorrect.">
            <a:extLst>
              <a:ext uri="{FF2B5EF4-FFF2-40B4-BE49-F238E27FC236}">
                <a16:creationId xmlns:a16="http://schemas.microsoft.com/office/drawing/2014/main" id="{8C6CED99-1EE9-0999-422E-316D4BEB8404}"/>
              </a:ext>
            </a:extLst>
          </p:cNvPr>
          <p:cNvPicPr>
            <a:picLocks noChangeAspect="1"/>
          </p:cNvPicPr>
          <p:nvPr/>
        </p:nvPicPr>
        <p:blipFill>
          <a:blip r:embed="rId6"/>
          <a:stretch>
            <a:fillRect/>
          </a:stretch>
        </p:blipFill>
        <p:spPr>
          <a:xfrm>
            <a:off x="7604670" y="2059880"/>
            <a:ext cx="1541134" cy="826477"/>
          </a:xfrm>
          <a:prstGeom prst="rect">
            <a:avLst/>
          </a:prstGeom>
        </p:spPr>
      </p:pic>
      <p:pic>
        <p:nvPicPr>
          <p:cNvPr id="9" name="Picture 8" descr="A blue rectangle with white text&#10;&#10;AI-generated content may be incorrect.">
            <a:extLst>
              <a:ext uri="{FF2B5EF4-FFF2-40B4-BE49-F238E27FC236}">
                <a16:creationId xmlns:a16="http://schemas.microsoft.com/office/drawing/2014/main" id="{1013A2E9-38FB-F926-8416-744E8434DC81}"/>
              </a:ext>
            </a:extLst>
          </p:cNvPr>
          <p:cNvPicPr>
            <a:picLocks noChangeAspect="1"/>
          </p:cNvPicPr>
          <p:nvPr/>
        </p:nvPicPr>
        <p:blipFill>
          <a:blip r:embed="rId7"/>
          <a:stretch>
            <a:fillRect/>
          </a:stretch>
        </p:blipFill>
        <p:spPr>
          <a:xfrm>
            <a:off x="9088090" y="2064389"/>
            <a:ext cx="1545643" cy="826478"/>
          </a:xfrm>
          <a:prstGeom prst="rect">
            <a:avLst/>
          </a:prstGeom>
        </p:spPr>
      </p:pic>
      <p:pic>
        <p:nvPicPr>
          <p:cNvPr id="10" name="Picture 9" descr="A blue rectangle with white text">
            <a:extLst>
              <a:ext uri="{FF2B5EF4-FFF2-40B4-BE49-F238E27FC236}">
                <a16:creationId xmlns:a16="http://schemas.microsoft.com/office/drawing/2014/main" id="{127CE39A-7B5E-5A4E-AA42-8CBAE98B2A60}"/>
              </a:ext>
            </a:extLst>
          </p:cNvPr>
          <p:cNvPicPr>
            <a:picLocks noChangeAspect="1"/>
          </p:cNvPicPr>
          <p:nvPr/>
        </p:nvPicPr>
        <p:blipFill>
          <a:blip r:embed="rId8"/>
          <a:stretch>
            <a:fillRect/>
          </a:stretch>
        </p:blipFill>
        <p:spPr>
          <a:xfrm>
            <a:off x="10594055" y="2059881"/>
            <a:ext cx="1541134" cy="830985"/>
          </a:xfrm>
          <a:prstGeom prst="rect">
            <a:avLst/>
          </a:prstGeom>
        </p:spPr>
      </p:pic>
      <p:pic>
        <p:nvPicPr>
          <p:cNvPr id="11" name="Picture 10" descr="A blue rectangle with white text">
            <a:extLst>
              <a:ext uri="{FF2B5EF4-FFF2-40B4-BE49-F238E27FC236}">
                <a16:creationId xmlns:a16="http://schemas.microsoft.com/office/drawing/2014/main" id="{F2E91B0E-C71F-084A-8478-1BF3199EE8D0}"/>
              </a:ext>
            </a:extLst>
          </p:cNvPr>
          <p:cNvPicPr>
            <a:picLocks noChangeAspect="1"/>
          </p:cNvPicPr>
          <p:nvPr/>
        </p:nvPicPr>
        <p:blipFill>
          <a:blip r:embed="rId9"/>
          <a:stretch>
            <a:fillRect/>
          </a:stretch>
        </p:blipFill>
        <p:spPr>
          <a:xfrm>
            <a:off x="-1804" y="2059880"/>
            <a:ext cx="1527608" cy="826479"/>
          </a:xfrm>
          <a:prstGeom prst="rect">
            <a:avLst/>
          </a:prstGeom>
        </p:spPr>
      </p:pic>
      <p:pic>
        <p:nvPicPr>
          <p:cNvPr id="12" name="Picture 11" descr="A blue rectangle with white text">
            <a:extLst>
              <a:ext uri="{FF2B5EF4-FFF2-40B4-BE49-F238E27FC236}">
                <a16:creationId xmlns:a16="http://schemas.microsoft.com/office/drawing/2014/main" id="{D45C6E5A-62F2-8358-0181-5953EDEB588E}"/>
              </a:ext>
            </a:extLst>
          </p:cNvPr>
          <p:cNvPicPr>
            <a:picLocks noChangeAspect="1"/>
          </p:cNvPicPr>
          <p:nvPr/>
        </p:nvPicPr>
        <p:blipFill>
          <a:blip r:embed="rId10"/>
          <a:stretch>
            <a:fillRect/>
          </a:stretch>
        </p:blipFill>
        <p:spPr>
          <a:xfrm>
            <a:off x="1522196" y="2050862"/>
            <a:ext cx="1626802" cy="844513"/>
          </a:xfrm>
          <a:prstGeom prst="rect">
            <a:avLst/>
          </a:prstGeom>
        </p:spPr>
      </p:pic>
      <p:pic>
        <p:nvPicPr>
          <p:cNvPr id="13" name="Picture 12" descr="A blue rectangle with white text">
            <a:extLst>
              <a:ext uri="{FF2B5EF4-FFF2-40B4-BE49-F238E27FC236}">
                <a16:creationId xmlns:a16="http://schemas.microsoft.com/office/drawing/2014/main" id="{48BB30C9-D5A5-0299-274C-7C6FDDCD4118}"/>
              </a:ext>
            </a:extLst>
          </p:cNvPr>
          <p:cNvPicPr>
            <a:picLocks noChangeAspect="1"/>
          </p:cNvPicPr>
          <p:nvPr/>
        </p:nvPicPr>
        <p:blipFill>
          <a:blip r:embed="rId11"/>
          <a:stretch>
            <a:fillRect/>
          </a:stretch>
        </p:blipFill>
        <p:spPr>
          <a:xfrm>
            <a:off x="844811" y="2971990"/>
            <a:ext cx="1608768" cy="844514"/>
          </a:xfrm>
          <a:prstGeom prst="rect">
            <a:avLst/>
          </a:prstGeom>
        </p:spPr>
      </p:pic>
      <p:pic>
        <p:nvPicPr>
          <p:cNvPr id="14" name="Picture 13" descr="A blue rectangle with white text">
            <a:extLst>
              <a:ext uri="{FF2B5EF4-FFF2-40B4-BE49-F238E27FC236}">
                <a16:creationId xmlns:a16="http://schemas.microsoft.com/office/drawing/2014/main" id="{2B4005BE-FFDC-BBA8-C9F0-60C927872533}"/>
              </a:ext>
            </a:extLst>
          </p:cNvPr>
          <p:cNvPicPr>
            <a:picLocks noChangeAspect="1"/>
          </p:cNvPicPr>
          <p:nvPr/>
        </p:nvPicPr>
        <p:blipFill>
          <a:blip r:embed="rId12"/>
          <a:stretch>
            <a:fillRect/>
          </a:stretch>
        </p:blipFill>
        <p:spPr>
          <a:xfrm>
            <a:off x="2484606" y="2970234"/>
            <a:ext cx="1604259" cy="835495"/>
          </a:xfrm>
          <a:prstGeom prst="rect">
            <a:avLst/>
          </a:prstGeom>
        </p:spPr>
      </p:pic>
      <p:pic>
        <p:nvPicPr>
          <p:cNvPr id="15" name="Picture 14" descr="A blue rectangle with white text">
            <a:extLst>
              <a:ext uri="{FF2B5EF4-FFF2-40B4-BE49-F238E27FC236}">
                <a16:creationId xmlns:a16="http://schemas.microsoft.com/office/drawing/2014/main" id="{89A64C0F-4346-B127-077D-D78B6B54ADC9}"/>
              </a:ext>
            </a:extLst>
          </p:cNvPr>
          <p:cNvPicPr>
            <a:picLocks noChangeAspect="1"/>
          </p:cNvPicPr>
          <p:nvPr/>
        </p:nvPicPr>
        <p:blipFill>
          <a:blip r:embed="rId12"/>
          <a:stretch>
            <a:fillRect/>
          </a:stretch>
        </p:blipFill>
        <p:spPr>
          <a:xfrm>
            <a:off x="4090206" y="2990026"/>
            <a:ext cx="1604259" cy="835495"/>
          </a:xfrm>
          <a:prstGeom prst="rect">
            <a:avLst/>
          </a:prstGeom>
        </p:spPr>
      </p:pic>
      <p:pic>
        <p:nvPicPr>
          <p:cNvPr id="16" name="Picture 15" descr="A blue rectangle with white text">
            <a:extLst>
              <a:ext uri="{FF2B5EF4-FFF2-40B4-BE49-F238E27FC236}">
                <a16:creationId xmlns:a16="http://schemas.microsoft.com/office/drawing/2014/main" id="{A519827A-2D6E-2E80-FF42-6A0DFA9B0A56}"/>
              </a:ext>
            </a:extLst>
          </p:cNvPr>
          <p:cNvPicPr>
            <a:picLocks noChangeAspect="1"/>
          </p:cNvPicPr>
          <p:nvPr/>
        </p:nvPicPr>
        <p:blipFill>
          <a:blip r:embed="rId12"/>
          <a:stretch>
            <a:fillRect/>
          </a:stretch>
        </p:blipFill>
        <p:spPr>
          <a:xfrm>
            <a:off x="5695804" y="2990026"/>
            <a:ext cx="1604259" cy="835495"/>
          </a:xfrm>
          <a:prstGeom prst="rect">
            <a:avLst/>
          </a:prstGeom>
        </p:spPr>
      </p:pic>
      <p:pic>
        <p:nvPicPr>
          <p:cNvPr id="17" name="Picture 16" descr="A blue rectangle with white text">
            <a:extLst>
              <a:ext uri="{FF2B5EF4-FFF2-40B4-BE49-F238E27FC236}">
                <a16:creationId xmlns:a16="http://schemas.microsoft.com/office/drawing/2014/main" id="{F277E668-C780-52C9-E1E0-25F4B00F7101}"/>
              </a:ext>
            </a:extLst>
          </p:cNvPr>
          <p:cNvPicPr>
            <a:picLocks noChangeAspect="1"/>
          </p:cNvPicPr>
          <p:nvPr/>
        </p:nvPicPr>
        <p:blipFill>
          <a:blip r:embed="rId12"/>
          <a:stretch>
            <a:fillRect/>
          </a:stretch>
        </p:blipFill>
        <p:spPr>
          <a:xfrm>
            <a:off x="7297889" y="3009818"/>
            <a:ext cx="1604259" cy="835495"/>
          </a:xfrm>
          <a:prstGeom prst="rect">
            <a:avLst/>
          </a:prstGeom>
        </p:spPr>
      </p:pic>
      <p:pic>
        <p:nvPicPr>
          <p:cNvPr id="18" name="Picture 17" descr="A blue rectangle with white text">
            <a:extLst>
              <a:ext uri="{FF2B5EF4-FFF2-40B4-BE49-F238E27FC236}">
                <a16:creationId xmlns:a16="http://schemas.microsoft.com/office/drawing/2014/main" id="{225EE944-71BD-9EBE-DB70-0B8991D12BE5}"/>
              </a:ext>
            </a:extLst>
          </p:cNvPr>
          <p:cNvPicPr>
            <a:picLocks noChangeAspect="1"/>
          </p:cNvPicPr>
          <p:nvPr/>
        </p:nvPicPr>
        <p:blipFill>
          <a:blip r:embed="rId12"/>
          <a:stretch>
            <a:fillRect/>
          </a:stretch>
        </p:blipFill>
        <p:spPr>
          <a:xfrm>
            <a:off x="8903489" y="3026097"/>
            <a:ext cx="1604259" cy="835495"/>
          </a:xfrm>
          <a:prstGeom prst="rect">
            <a:avLst/>
          </a:prstGeom>
        </p:spPr>
      </p:pic>
      <p:pic>
        <p:nvPicPr>
          <p:cNvPr id="19" name="Picture 18" descr="A blue rectangle with white text">
            <a:extLst>
              <a:ext uri="{FF2B5EF4-FFF2-40B4-BE49-F238E27FC236}">
                <a16:creationId xmlns:a16="http://schemas.microsoft.com/office/drawing/2014/main" id="{AD4BC6EC-D66E-447A-6790-97C3404DC289}"/>
              </a:ext>
            </a:extLst>
          </p:cNvPr>
          <p:cNvPicPr>
            <a:picLocks noChangeAspect="1"/>
          </p:cNvPicPr>
          <p:nvPr/>
        </p:nvPicPr>
        <p:blipFill>
          <a:blip r:embed="rId12"/>
          <a:stretch>
            <a:fillRect/>
          </a:stretch>
        </p:blipFill>
        <p:spPr>
          <a:xfrm>
            <a:off x="10511722" y="3026097"/>
            <a:ext cx="1604259" cy="835495"/>
          </a:xfrm>
          <a:prstGeom prst="rect">
            <a:avLst/>
          </a:prstGeom>
        </p:spPr>
      </p:pic>
      <mc:AlternateContent xmlns:mc="http://schemas.openxmlformats.org/markup-compatibility/2006" xmlns:p14="http://schemas.microsoft.com/office/powerpoint/2010/main">
        <mc:Choice Requires="p14">
          <p:contentPart p14:bwMode="auto" r:id="rId13">
            <p14:nvContentPartPr>
              <p14:cNvPr id="20" name="Ink 19">
                <a:extLst>
                  <a:ext uri="{FF2B5EF4-FFF2-40B4-BE49-F238E27FC236}">
                    <a16:creationId xmlns:a16="http://schemas.microsoft.com/office/drawing/2014/main" id="{E5CDD77E-09C5-E78F-6BDC-C4D14A113BC0}"/>
                  </a:ext>
                </a:extLst>
              </p14:cNvPr>
              <p14:cNvContentPartPr/>
              <p14:nvPr/>
            </p14:nvContentPartPr>
            <p14:xfrm>
              <a:off x="1142341" y="1447304"/>
              <a:ext cx="4290619" cy="589171"/>
            </p14:xfrm>
          </p:contentPart>
        </mc:Choice>
        <mc:Fallback xmlns="">
          <p:pic>
            <p:nvPicPr>
              <p:cNvPr id="20" name="Ink 19">
                <a:extLst>
                  <a:ext uri="{FF2B5EF4-FFF2-40B4-BE49-F238E27FC236}">
                    <a16:creationId xmlns:a16="http://schemas.microsoft.com/office/drawing/2014/main" id="{E5CDD77E-09C5-E78F-6BDC-C4D14A113BC0}"/>
                  </a:ext>
                </a:extLst>
              </p:cNvPr>
              <p:cNvPicPr/>
              <p:nvPr/>
            </p:nvPicPr>
            <p:blipFill>
              <a:blip r:embed="rId14"/>
              <a:stretch>
                <a:fillRect/>
              </a:stretch>
            </p:blipFill>
            <p:spPr>
              <a:xfrm>
                <a:off x="1124342" y="1429320"/>
                <a:ext cx="4326257" cy="6247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0B4C9266-7888-C1EA-163E-CE442E224424}"/>
                  </a:ext>
                </a:extLst>
              </p14:cNvPr>
              <p14:cNvContentPartPr/>
              <p14:nvPr/>
            </p14:nvContentPartPr>
            <p14:xfrm>
              <a:off x="2216727" y="1818408"/>
              <a:ext cx="21149" cy="146471"/>
            </p14:xfrm>
          </p:contentPart>
        </mc:Choice>
        <mc:Fallback xmlns="">
          <p:pic>
            <p:nvPicPr>
              <p:cNvPr id="21" name="Ink 20">
                <a:extLst>
                  <a:ext uri="{FF2B5EF4-FFF2-40B4-BE49-F238E27FC236}">
                    <a16:creationId xmlns:a16="http://schemas.microsoft.com/office/drawing/2014/main" id="{0B4C9266-7888-C1EA-163E-CE442E224424}"/>
                  </a:ext>
                </a:extLst>
              </p:cNvPr>
              <p:cNvPicPr/>
              <p:nvPr/>
            </p:nvPicPr>
            <p:blipFill>
              <a:blip r:embed="rId16"/>
              <a:stretch>
                <a:fillRect/>
              </a:stretch>
            </p:blipFill>
            <p:spPr>
              <a:xfrm>
                <a:off x="2198804" y="1800458"/>
                <a:ext cx="56636" cy="182012"/>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Ink 21">
                <a:extLst>
                  <a:ext uri="{FF2B5EF4-FFF2-40B4-BE49-F238E27FC236}">
                    <a16:creationId xmlns:a16="http://schemas.microsoft.com/office/drawing/2014/main" id="{93C6E9E3-200C-ECBC-76D5-03B1CABAD245}"/>
                  </a:ext>
                </a:extLst>
              </p14:cNvPr>
              <p14:cNvContentPartPr/>
              <p14:nvPr/>
            </p14:nvContentPartPr>
            <p14:xfrm>
              <a:off x="3483429" y="1808512"/>
              <a:ext cx="62182" cy="152337"/>
            </p14:xfrm>
          </p:contentPart>
        </mc:Choice>
        <mc:Fallback xmlns="">
          <p:pic>
            <p:nvPicPr>
              <p:cNvPr id="22" name="Ink 21">
                <a:extLst>
                  <a:ext uri="{FF2B5EF4-FFF2-40B4-BE49-F238E27FC236}">
                    <a16:creationId xmlns:a16="http://schemas.microsoft.com/office/drawing/2014/main" id="{93C6E9E3-200C-ECBC-76D5-03B1CABAD245}"/>
                  </a:ext>
                </a:extLst>
              </p:cNvPr>
              <p:cNvPicPr/>
              <p:nvPr/>
            </p:nvPicPr>
            <p:blipFill>
              <a:blip r:embed="rId18"/>
              <a:stretch>
                <a:fillRect/>
              </a:stretch>
            </p:blipFill>
            <p:spPr>
              <a:xfrm>
                <a:off x="3465561" y="1790548"/>
                <a:ext cx="97561" cy="18790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3" name="Ink 22">
                <a:extLst>
                  <a:ext uri="{FF2B5EF4-FFF2-40B4-BE49-F238E27FC236}">
                    <a16:creationId xmlns:a16="http://schemas.microsoft.com/office/drawing/2014/main" id="{D4EDB1C8-157F-5F25-6DBB-D904E7CCA9B7}"/>
                  </a:ext>
                </a:extLst>
              </p14:cNvPr>
              <p14:cNvContentPartPr/>
              <p14:nvPr/>
            </p14:nvContentPartPr>
            <p14:xfrm>
              <a:off x="4552208" y="1674915"/>
              <a:ext cx="298250" cy="344589"/>
            </p14:xfrm>
          </p:contentPart>
        </mc:Choice>
        <mc:Fallback xmlns="">
          <p:pic>
            <p:nvPicPr>
              <p:cNvPr id="23" name="Ink 22">
                <a:extLst>
                  <a:ext uri="{FF2B5EF4-FFF2-40B4-BE49-F238E27FC236}">
                    <a16:creationId xmlns:a16="http://schemas.microsoft.com/office/drawing/2014/main" id="{D4EDB1C8-157F-5F25-6DBB-D904E7CCA9B7}"/>
                  </a:ext>
                </a:extLst>
              </p:cNvPr>
              <p:cNvPicPr/>
              <p:nvPr/>
            </p:nvPicPr>
            <p:blipFill>
              <a:blip r:embed="rId20"/>
              <a:stretch>
                <a:fillRect/>
              </a:stretch>
            </p:blipFill>
            <p:spPr>
              <a:xfrm>
                <a:off x="4534241" y="1656930"/>
                <a:ext cx="333824" cy="380199"/>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4" name="Ink 23">
                <a:extLst>
                  <a:ext uri="{FF2B5EF4-FFF2-40B4-BE49-F238E27FC236}">
                    <a16:creationId xmlns:a16="http://schemas.microsoft.com/office/drawing/2014/main" id="{E7C8E96D-EDE7-5C6A-72EC-9F9EE8353E3D}"/>
                  </a:ext>
                </a:extLst>
              </p14:cNvPr>
              <p14:cNvContentPartPr/>
              <p14:nvPr/>
            </p14:nvContentPartPr>
            <p14:xfrm>
              <a:off x="5408221" y="1437409"/>
              <a:ext cx="5710404" cy="588421"/>
            </p14:xfrm>
          </p:contentPart>
        </mc:Choice>
        <mc:Fallback xmlns="">
          <p:pic>
            <p:nvPicPr>
              <p:cNvPr id="24" name="Ink 23">
                <a:extLst>
                  <a:ext uri="{FF2B5EF4-FFF2-40B4-BE49-F238E27FC236}">
                    <a16:creationId xmlns:a16="http://schemas.microsoft.com/office/drawing/2014/main" id="{E7C8E96D-EDE7-5C6A-72EC-9F9EE8353E3D}"/>
                  </a:ext>
                </a:extLst>
              </p:cNvPr>
              <p:cNvPicPr/>
              <p:nvPr/>
            </p:nvPicPr>
            <p:blipFill>
              <a:blip r:embed="rId22"/>
              <a:stretch>
                <a:fillRect/>
              </a:stretch>
            </p:blipFill>
            <p:spPr>
              <a:xfrm>
                <a:off x="5390222" y="1419425"/>
                <a:ext cx="5746042" cy="624028"/>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Ink 24">
                <a:extLst>
                  <a:ext uri="{FF2B5EF4-FFF2-40B4-BE49-F238E27FC236}">
                    <a16:creationId xmlns:a16="http://schemas.microsoft.com/office/drawing/2014/main" id="{5BD06E68-200A-0C7F-DFE3-62BACA5645AC}"/>
                  </a:ext>
                </a:extLst>
              </p14:cNvPr>
              <p14:cNvContentPartPr/>
              <p14:nvPr/>
            </p14:nvContentPartPr>
            <p14:xfrm>
              <a:off x="10064121" y="1665020"/>
              <a:ext cx="15269" cy="434428"/>
            </p14:xfrm>
          </p:contentPart>
        </mc:Choice>
        <mc:Fallback xmlns="">
          <p:pic>
            <p:nvPicPr>
              <p:cNvPr id="25" name="Ink 24">
                <a:extLst>
                  <a:ext uri="{FF2B5EF4-FFF2-40B4-BE49-F238E27FC236}">
                    <a16:creationId xmlns:a16="http://schemas.microsoft.com/office/drawing/2014/main" id="{5BD06E68-200A-0C7F-DFE3-62BACA5645AC}"/>
                  </a:ext>
                </a:extLst>
              </p:cNvPr>
              <p:cNvPicPr/>
              <p:nvPr/>
            </p:nvPicPr>
            <p:blipFill>
              <a:blip r:embed="rId24"/>
              <a:stretch>
                <a:fillRect/>
              </a:stretch>
            </p:blipFill>
            <p:spPr>
              <a:xfrm>
                <a:off x="10046770" y="1647039"/>
                <a:ext cx="49624" cy="470031"/>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6" name="Ink 25">
                <a:extLst>
                  <a:ext uri="{FF2B5EF4-FFF2-40B4-BE49-F238E27FC236}">
                    <a16:creationId xmlns:a16="http://schemas.microsoft.com/office/drawing/2014/main" id="{D98D6B25-1237-69B4-F00A-3F77E8FE97FA}"/>
                  </a:ext>
                </a:extLst>
              </p14:cNvPr>
              <p14:cNvContentPartPr/>
              <p14:nvPr/>
            </p14:nvContentPartPr>
            <p14:xfrm>
              <a:off x="8629117" y="1669967"/>
              <a:ext cx="69558" cy="385361"/>
            </p14:xfrm>
          </p:contentPart>
        </mc:Choice>
        <mc:Fallback xmlns="">
          <p:pic>
            <p:nvPicPr>
              <p:cNvPr id="26" name="Ink 25">
                <a:extLst>
                  <a:ext uri="{FF2B5EF4-FFF2-40B4-BE49-F238E27FC236}">
                    <a16:creationId xmlns:a16="http://schemas.microsoft.com/office/drawing/2014/main" id="{D98D6B25-1237-69B4-F00A-3F77E8FE97FA}"/>
                  </a:ext>
                </a:extLst>
              </p:cNvPr>
              <p:cNvPicPr/>
              <p:nvPr/>
            </p:nvPicPr>
            <p:blipFill>
              <a:blip r:embed="rId26"/>
              <a:stretch>
                <a:fillRect/>
              </a:stretch>
            </p:blipFill>
            <p:spPr>
              <a:xfrm>
                <a:off x="8611190" y="1651993"/>
                <a:ext cx="105054" cy="420949"/>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Ink 27">
                <a:extLst>
                  <a:ext uri="{FF2B5EF4-FFF2-40B4-BE49-F238E27FC236}">
                    <a16:creationId xmlns:a16="http://schemas.microsoft.com/office/drawing/2014/main" id="{FF274F1B-8B6F-1B89-BA54-84251D953A5E}"/>
                  </a:ext>
                </a:extLst>
              </p14:cNvPr>
              <p14:cNvContentPartPr/>
              <p14:nvPr/>
            </p14:nvContentPartPr>
            <p14:xfrm>
              <a:off x="7206138" y="1818408"/>
              <a:ext cx="13070" cy="222945"/>
            </p14:xfrm>
          </p:contentPart>
        </mc:Choice>
        <mc:Fallback xmlns="">
          <p:pic>
            <p:nvPicPr>
              <p:cNvPr id="28" name="Ink 27">
                <a:extLst>
                  <a:ext uri="{FF2B5EF4-FFF2-40B4-BE49-F238E27FC236}">
                    <a16:creationId xmlns:a16="http://schemas.microsoft.com/office/drawing/2014/main" id="{FF274F1B-8B6F-1B89-BA54-84251D953A5E}"/>
                  </a:ext>
                </a:extLst>
              </p:cNvPr>
              <p:cNvPicPr/>
              <p:nvPr/>
            </p:nvPicPr>
            <p:blipFill>
              <a:blip r:embed="rId28"/>
              <a:stretch>
                <a:fillRect/>
              </a:stretch>
            </p:blipFill>
            <p:spPr>
              <a:xfrm>
                <a:off x="7188476" y="1800458"/>
                <a:ext cx="48041" cy="258487"/>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9" name="Ink 28">
                <a:extLst>
                  <a:ext uri="{FF2B5EF4-FFF2-40B4-BE49-F238E27FC236}">
                    <a16:creationId xmlns:a16="http://schemas.microsoft.com/office/drawing/2014/main" id="{43C37D54-B767-3E53-0C29-645E84008897}"/>
                  </a:ext>
                </a:extLst>
              </p14:cNvPr>
              <p14:cNvContentPartPr/>
              <p14:nvPr/>
            </p14:nvContentPartPr>
            <p14:xfrm>
              <a:off x="2063142" y="2837708"/>
              <a:ext cx="7422" cy="93498"/>
            </p14:xfrm>
          </p:contentPart>
        </mc:Choice>
        <mc:Fallback xmlns="">
          <p:pic>
            <p:nvPicPr>
              <p:cNvPr id="29" name="Ink 28">
                <a:extLst>
                  <a:ext uri="{FF2B5EF4-FFF2-40B4-BE49-F238E27FC236}">
                    <a16:creationId xmlns:a16="http://schemas.microsoft.com/office/drawing/2014/main" id="{43C37D54-B767-3E53-0C29-645E84008897}"/>
                  </a:ext>
                </a:extLst>
              </p:cNvPr>
              <p:cNvPicPr/>
              <p:nvPr/>
            </p:nvPicPr>
            <p:blipFill>
              <a:blip r:embed="rId30"/>
              <a:stretch>
                <a:fillRect/>
              </a:stretch>
            </p:blipFill>
            <p:spPr>
              <a:xfrm>
                <a:off x="2036635" y="2819797"/>
                <a:ext cx="59906" cy="128963"/>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FB4EA553-FB6E-9D75-C475-02DBA99695E7}"/>
                  </a:ext>
                </a:extLst>
              </p14:cNvPr>
              <p14:cNvContentPartPr/>
              <p14:nvPr/>
            </p14:nvContentPartPr>
            <p14:xfrm>
              <a:off x="5161447" y="2798123"/>
              <a:ext cx="93384" cy="192468"/>
            </p14:xfrm>
          </p:contentPart>
        </mc:Choice>
        <mc:Fallback xmlns="">
          <p:pic>
            <p:nvPicPr>
              <p:cNvPr id="31" name="Ink 30">
                <a:extLst>
                  <a:ext uri="{FF2B5EF4-FFF2-40B4-BE49-F238E27FC236}">
                    <a16:creationId xmlns:a16="http://schemas.microsoft.com/office/drawing/2014/main" id="{FB4EA553-FB6E-9D75-C475-02DBA99695E7}"/>
                  </a:ext>
                </a:extLst>
              </p:cNvPr>
              <p:cNvPicPr/>
              <p:nvPr/>
            </p:nvPicPr>
            <p:blipFill>
              <a:blip r:embed="rId32"/>
              <a:stretch>
                <a:fillRect/>
              </a:stretch>
            </p:blipFill>
            <p:spPr>
              <a:xfrm>
                <a:off x="5143489" y="2780135"/>
                <a:ext cx="128942" cy="228084"/>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2" name="Ink 31">
                <a:extLst>
                  <a:ext uri="{FF2B5EF4-FFF2-40B4-BE49-F238E27FC236}">
                    <a16:creationId xmlns:a16="http://schemas.microsoft.com/office/drawing/2014/main" id="{8825329B-1720-1D23-CC6A-2D4F8902E0C1}"/>
                  </a:ext>
                </a:extLst>
              </p14:cNvPr>
              <p14:cNvContentPartPr/>
              <p14:nvPr/>
            </p14:nvContentPartPr>
            <p14:xfrm>
              <a:off x="2023481" y="2803071"/>
              <a:ext cx="57746" cy="182347"/>
            </p14:xfrm>
          </p:contentPart>
        </mc:Choice>
        <mc:Fallback xmlns="">
          <p:pic>
            <p:nvPicPr>
              <p:cNvPr id="32" name="Ink 31">
                <a:extLst>
                  <a:ext uri="{FF2B5EF4-FFF2-40B4-BE49-F238E27FC236}">
                    <a16:creationId xmlns:a16="http://schemas.microsoft.com/office/drawing/2014/main" id="{8825329B-1720-1D23-CC6A-2D4F8902E0C1}"/>
                  </a:ext>
                </a:extLst>
              </p:cNvPr>
              <p:cNvPicPr/>
              <p:nvPr/>
            </p:nvPicPr>
            <p:blipFill>
              <a:blip r:embed="rId34"/>
              <a:stretch>
                <a:fillRect/>
              </a:stretch>
            </p:blipFill>
            <p:spPr>
              <a:xfrm>
                <a:off x="2005547" y="2785123"/>
                <a:ext cx="93254" cy="217883"/>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3" name="Ink 32">
                <a:extLst>
                  <a:ext uri="{FF2B5EF4-FFF2-40B4-BE49-F238E27FC236}">
                    <a16:creationId xmlns:a16="http://schemas.microsoft.com/office/drawing/2014/main" id="{7C409259-D645-076B-F2B1-6F77F5CDDABE}"/>
                  </a:ext>
                </a:extLst>
              </p14:cNvPr>
              <p14:cNvContentPartPr/>
              <p14:nvPr/>
            </p14:nvContentPartPr>
            <p14:xfrm>
              <a:off x="6761980" y="2822864"/>
              <a:ext cx="71279" cy="166142"/>
            </p14:xfrm>
          </p:contentPart>
        </mc:Choice>
        <mc:Fallback xmlns="">
          <p:pic>
            <p:nvPicPr>
              <p:cNvPr id="33" name="Ink 32">
                <a:extLst>
                  <a:ext uri="{FF2B5EF4-FFF2-40B4-BE49-F238E27FC236}">
                    <a16:creationId xmlns:a16="http://schemas.microsoft.com/office/drawing/2014/main" id="{7C409259-D645-076B-F2B1-6F77F5CDDABE}"/>
                  </a:ext>
                </a:extLst>
              </p:cNvPr>
              <p:cNvPicPr/>
              <p:nvPr/>
            </p:nvPicPr>
            <p:blipFill>
              <a:blip r:embed="rId36"/>
              <a:stretch>
                <a:fillRect/>
              </a:stretch>
            </p:blipFill>
            <p:spPr>
              <a:xfrm>
                <a:off x="6744071" y="2804883"/>
                <a:ext cx="106739" cy="201744"/>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5" name="Ink 34">
                <a:extLst>
                  <a:ext uri="{FF2B5EF4-FFF2-40B4-BE49-F238E27FC236}">
                    <a16:creationId xmlns:a16="http://schemas.microsoft.com/office/drawing/2014/main" id="{3EDD2C19-0D37-1C39-7413-4EEB19373404}"/>
                  </a:ext>
                </a:extLst>
              </p14:cNvPr>
              <p14:cNvContentPartPr/>
              <p14:nvPr/>
            </p14:nvContentPartPr>
            <p14:xfrm>
              <a:off x="10070806" y="2808020"/>
              <a:ext cx="57856" cy="212554"/>
            </p14:xfrm>
          </p:contentPart>
        </mc:Choice>
        <mc:Fallback xmlns="">
          <p:pic>
            <p:nvPicPr>
              <p:cNvPr id="35" name="Ink 34">
                <a:extLst>
                  <a:ext uri="{FF2B5EF4-FFF2-40B4-BE49-F238E27FC236}">
                    <a16:creationId xmlns:a16="http://schemas.microsoft.com/office/drawing/2014/main" id="{3EDD2C19-0D37-1C39-7413-4EEB19373404}"/>
                  </a:ext>
                </a:extLst>
              </p:cNvPr>
              <p:cNvPicPr/>
              <p:nvPr/>
            </p:nvPicPr>
            <p:blipFill>
              <a:blip r:embed="rId38"/>
              <a:stretch>
                <a:fillRect/>
              </a:stretch>
            </p:blipFill>
            <p:spPr>
              <a:xfrm>
                <a:off x="10052949" y="2790068"/>
                <a:ext cx="93212" cy="248099"/>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6" name="Ink 35">
                <a:extLst>
                  <a:ext uri="{FF2B5EF4-FFF2-40B4-BE49-F238E27FC236}">
                    <a16:creationId xmlns:a16="http://schemas.microsoft.com/office/drawing/2014/main" id="{652C36DD-BA2E-9ED2-9713-D94C3E6DE126}"/>
                  </a:ext>
                </a:extLst>
              </p14:cNvPr>
              <p14:cNvContentPartPr/>
              <p14:nvPr/>
            </p14:nvContentPartPr>
            <p14:xfrm>
              <a:off x="11627612" y="2822864"/>
              <a:ext cx="20101" cy="207548"/>
            </p14:xfrm>
          </p:contentPart>
        </mc:Choice>
        <mc:Fallback xmlns="">
          <p:pic>
            <p:nvPicPr>
              <p:cNvPr id="36" name="Ink 35">
                <a:extLst>
                  <a:ext uri="{FF2B5EF4-FFF2-40B4-BE49-F238E27FC236}">
                    <a16:creationId xmlns:a16="http://schemas.microsoft.com/office/drawing/2014/main" id="{652C36DD-BA2E-9ED2-9713-D94C3E6DE126}"/>
                  </a:ext>
                </a:extLst>
              </p:cNvPr>
              <p:cNvPicPr/>
              <p:nvPr/>
            </p:nvPicPr>
            <p:blipFill>
              <a:blip r:embed="rId40"/>
              <a:stretch>
                <a:fillRect/>
              </a:stretch>
            </p:blipFill>
            <p:spPr>
              <a:xfrm>
                <a:off x="11609980" y="2804910"/>
                <a:ext cx="55013" cy="243097"/>
              </a:xfrm>
              <a:prstGeom prst="rect">
                <a:avLst/>
              </a:prstGeom>
            </p:spPr>
          </p:pic>
        </mc:Fallback>
      </mc:AlternateContent>
      <p:sp>
        <p:nvSpPr>
          <p:cNvPr id="38" name="TextBox 37">
            <a:extLst>
              <a:ext uri="{FF2B5EF4-FFF2-40B4-BE49-F238E27FC236}">
                <a16:creationId xmlns:a16="http://schemas.microsoft.com/office/drawing/2014/main" id="{0C8FF3C9-0A31-9BDA-7CBC-4CA13456346A}"/>
              </a:ext>
            </a:extLst>
          </p:cNvPr>
          <p:cNvSpPr txBox="1"/>
          <p:nvPr/>
        </p:nvSpPr>
        <p:spPr>
          <a:xfrm>
            <a:off x="1143000" y="771896"/>
            <a:ext cx="60960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latin typeface="Aptos"/>
              </a:rPr>
              <a:t>Structure/Navigation chart:</a:t>
            </a:r>
            <a:r>
              <a:rPr sz="1200">
                <a:latin typeface="Aptos"/>
                <a:ea typeface="Aptos"/>
                <a:cs typeface="Aptos"/>
              </a:rPr>
              <a:t> </a:t>
            </a:r>
            <a:endParaRPr lang="en-GB"/>
          </a:p>
          <a:p>
            <a:pPr algn="ctr"/>
            <a:endParaRPr lang="en-GB"/>
          </a:p>
        </p:txBody>
      </p:sp>
      <mc:AlternateContent xmlns:mc="http://schemas.openxmlformats.org/markup-compatibility/2006" xmlns:p14="http://schemas.microsoft.com/office/powerpoint/2010/main">
        <mc:Choice Requires="p14">
          <p:contentPart p14:bwMode="auto" r:id="rId41">
            <p14:nvContentPartPr>
              <p14:cNvPr id="40" name="Ink 39">
                <a:extLst>
                  <a:ext uri="{FF2B5EF4-FFF2-40B4-BE49-F238E27FC236}">
                    <a16:creationId xmlns:a16="http://schemas.microsoft.com/office/drawing/2014/main" id="{23E56DD0-0651-ED08-A3EA-D0CE309913BE}"/>
                  </a:ext>
                </a:extLst>
              </p14:cNvPr>
              <p14:cNvContentPartPr/>
              <p14:nvPr/>
            </p14:nvContentPartPr>
            <p14:xfrm>
              <a:off x="3655997" y="2753590"/>
              <a:ext cx="455833" cy="231987"/>
            </p14:xfrm>
          </p:contentPart>
        </mc:Choice>
        <mc:Fallback xmlns="">
          <p:pic>
            <p:nvPicPr>
              <p:cNvPr id="40" name="Ink 39">
                <a:extLst>
                  <a:ext uri="{FF2B5EF4-FFF2-40B4-BE49-F238E27FC236}">
                    <a16:creationId xmlns:a16="http://schemas.microsoft.com/office/drawing/2014/main" id="{23E56DD0-0651-ED08-A3EA-D0CE309913BE}"/>
                  </a:ext>
                </a:extLst>
              </p:cNvPr>
              <p:cNvPicPr/>
              <p:nvPr/>
            </p:nvPicPr>
            <p:blipFill>
              <a:blip r:embed="rId42"/>
              <a:stretch>
                <a:fillRect/>
              </a:stretch>
            </p:blipFill>
            <p:spPr>
              <a:xfrm>
                <a:off x="3638023" y="2735607"/>
                <a:ext cx="491422" cy="267594"/>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1" name="Ink 40">
                <a:extLst>
                  <a:ext uri="{FF2B5EF4-FFF2-40B4-BE49-F238E27FC236}">
                    <a16:creationId xmlns:a16="http://schemas.microsoft.com/office/drawing/2014/main" id="{333A55F3-CBBE-CF7F-67B1-E4F9EE65B2BA}"/>
                  </a:ext>
                </a:extLst>
              </p14:cNvPr>
              <p14:cNvContentPartPr/>
              <p14:nvPr/>
            </p14:nvContentPartPr>
            <p14:xfrm>
              <a:off x="8124701" y="2810554"/>
              <a:ext cx="471105" cy="230023"/>
            </p14:xfrm>
          </p:contentPart>
        </mc:Choice>
        <mc:Fallback xmlns="">
          <p:pic>
            <p:nvPicPr>
              <p:cNvPr id="41" name="Ink 40">
                <a:extLst>
                  <a:ext uri="{FF2B5EF4-FFF2-40B4-BE49-F238E27FC236}">
                    <a16:creationId xmlns:a16="http://schemas.microsoft.com/office/drawing/2014/main" id="{333A55F3-CBBE-CF7F-67B1-E4F9EE65B2BA}"/>
                  </a:ext>
                </a:extLst>
              </p:cNvPr>
              <p:cNvPicPr/>
              <p:nvPr/>
            </p:nvPicPr>
            <p:blipFill>
              <a:blip r:embed="rId44"/>
              <a:stretch>
                <a:fillRect/>
              </a:stretch>
            </p:blipFill>
            <p:spPr>
              <a:xfrm>
                <a:off x="8106720" y="2792583"/>
                <a:ext cx="506708" cy="265605"/>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2" name="Ink 41">
                <a:extLst>
                  <a:ext uri="{FF2B5EF4-FFF2-40B4-BE49-F238E27FC236}">
                    <a16:creationId xmlns:a16="http://schemas.microsoft.com/office/drawing/2014/main" id="{B20FA96E-5358-B551-7376-B62A6E9898CA}"/>
                  </a:ext>
                </a:extLst>
              </p14:cNvPr>
              <p14:cNvContentPartPr/>
              <p14:nvPr/>
            </p14:nvContentPartPr>
            <p14:xfrm>
              <a:off x="10059389" y="2986149"/>
              <a:ext cx="7422" cy="59241"/>
            </p14:xfrm>
          </p:contentPart>
        </mc:Choice>
        <mc:Fallback xmlns="">
          <p:pic>
            <p:nvPicPr>
              <p:cNvPr id="42" name="Ink 41">
                <a:extLst>
                  <a:ext uri="{FF2B5EF4-FFF2-40B4-BE49-F238E27FC236}">
                    <a16:creationId xmlns:a16="http://schemas.microsoft.com/office/drawing/2014/main" id="{B20FA96E-5358-B551-7376-B62A6E9898CA}"/>
                  </a:ext>
                </a:extLst>
              </p:cNvPr>
              <p:cNvPicPr/>
              <p:nvPr/>
            </p:nvPicPr>
            <p:blipFill>
              <a:blip r:embed="rId46"/>
              <a:stretch>
                <a:fillRect/>
              </a:stretch>
            </p:blipFill>
            <p:spPr>
              <a:xfrm>
                <a:off x="9688289" y="2968305"/>
                <a:ext cx="742200" cy="94571"/>
              </a:xfrm>
              <a:prstGeom prst="rect">
                <a:avLst/>
              </a:prstGeom>
            </p:spPr>
          </p:pic>
        </mc:Fallback>
      </mc:AlternateContent>
    </p:spTree>
    <p:extLst>
      <p:ext uri="{BB962C8B-B14F-4D97-AF65-F5344CB8AC3E}">
        <p14:creationId xmlns:p14="http://schemas.microsoft.com/office/powerpoint/2010/main" val="3610514250"/>
      </p:ext>
    </p:extLst>
  </p:cSld>
  <p:clrMapOvr>
    <a:masterClrMapping/>
  </p:clrMapOvr>
  <mc:AlternateContent xmlns:mc="http://schemas.openxmlformats.org/markup-compatibility/2006" xmlns:p14="http://schemas.microsoft.com/office/powerpoint/2010/main">
    <mc:Choice Requires="p14">
      <p:transition spd="slow" p14:dur="2000" advTm="886"/>
    </mc:Choice>
    <mc:Fallback xmlns="">
      <p:transition spd="slow" advTm="88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78577-01B3-9C0A-AB72-AAD7361C776D}"/>
            </a:ext>
          </a:extLst>
        </p:cNvPr>
        <p:cNvGrpSpPr/>
        <p:nvPr/>
      </p:nvGrpSpPr>
      <p:grpSpPr>
        <a:xfrm>
          <a:off x="0" y="0"/>
          <a:ext cx="0" cy="0"/>
          <a:chOff x="0" y="0"/>
          <a:chExt cx="0" cy="0"/>
        </a:xfrm>
      </p:grpSpPr>
      <p:pic>
        <p:nvPicPr>
          <p:cNvPr id="5" name="Picture 4" descr="A blue rectangle with white text">
            <a:extLst>
              <a:ext uri="{FF2B5EF4-FFF2-40B4-BE49-F238E27FC236}">
                <a16:creationId xmlns:a16="http://schemas.microsoft.com/office/drawing/2014/main" id="{83FAC3CF-9746-8B5B-F538-56797089DD3D}"/>
              </a:ext>
            </a:extLst>
          </p:cNvPr>
          <p:cNvPicPr>
            <a:picLocks noChangeAspect="1"/>
          </p:cNvPicPr>
          <p:nvPr/>
        </p:nvPicPr>
        <p:blipFill>
          <a:blip r:embed="rId2"/>
          <a:stretch>
            <a:fillRect/>
          </a:stretch>
        </p:blipFill>
        <p:spPr>
          <a:xfrm>
            <a:off x="2285228" y="875346"/>
            <a:ext cx="1287138" cy="681180"/>
          </a:xfrm>
          <a:prstGeom prst="rect">
            <a:avLst/>
          </a:prstGeom>
        </p:spPr>
      </p:pic>
      <p:pic>
        <p:nvPicPr>
          <p:cNvPr id="6" name="Picture 5" descr="A blue rectangle with white text&#10;&#10;AI-generated content may be incorrect.">
            <a:extLst>
              <a:ext uri="{FF2B5EF4-FFF2-40B4-BE49-F238E27FC236}">
                <a16:creationId xmlns:a16="http://schemas.microsoft.com/office/drawing/2014/main" id="{0CECD35B-38A8-8C19-01FF-6E3A9069F8E5}"/>
              </a:ext>
            </a:extLst>
          </p:cNvPr>
          <p:cNvPicPr>
            <a:picLocks noChangeAspect="1"/>
          </p:cNvPicPr>
          <p:nvPr/>
        </p:nvPicPr>
        <p:blipFill>
          <a:blip r:embed="rId3"/>
          <a:stretch>
            <a:fillRect/>
          </a:stretch>
        </p:blipFill>
        <p:spPr>
          <a:xfrm>
            <a:off x="4018734" y="875347"/>
            <a:ext cx="1300014" cy="699214"/>
          </a:xfrm>
          <a:prstGeom prst="rect">
            <a:avLst/>
          </a:prstGeom>
        </p:spPr>
      </p:pic>
      <p:pic>
        <p:nvPicPr>
          <p:cNvPr id="7" name="Picture 6" descr="A blue rectangle with white text&#10;&#10;AI-generated content may be incorrect.">
            <a:extLst>
              <a:ext uri="{FF2B5EF4-FFF2-40B4-BE49-F238E27FC236}">
                <a16:creationId xmlns:a16="http://schemas.microsoft.com/office/drawing/2014/main" id="{9D56397D-31E7-26DC-D67F-4E0312DD2B87}"/>
              </a:ext>
            </a:extLst>
          </p:cNvPr>
          <p:cNvPicPr>
            <a:picLocks noChangeAspect="1"/>
          </p:cNvPicPr>
          <p:nvPr/>
        </p:nvPicPr>
        <p:blipFill>
          <a:blip r:embed="rId4"/>
          <a:stretch>
            <a:fillRect/>
          </a:stretch>
        </p:blipFill>
        <p:spPr>
          <a:xfrm>
            <a:off x="5643113" y="895240"/>
            <a:ext cx="1332334" cy="720506"/>
          </a:xfrm>
          <a:prstGeom prst="rect">
            <a:avLst/>
          </a:prstGeom>
        </p:spPr>
      </p:pic>
      <p:pic>
        <p:nvPicPr>
          <p:cNvPr id="8" name="Picture 7" descr="A blue rectangle with white text&#10;&#10;AI-generated content may be incorrect.">
            <a:extLst>
              <a:ext uri="{FF2B5EF4-FFF2-40B4-BE49-F238E27FC236}">
                <a16:creationId xmlns:a16="http://schemas.microsoft.com/office/drawing/2014/main" id="{F6CED524-41D6-7A4C-C17A-EB52B4ACFEAC}"/>
              </a:ext>
            </a:extLst>
          </p:cNvPr>
          <p:cNvPicPr>
            <a:picLocks noChangeAspect="1"/>
          </p:cNvPicPr>
          <p:nvPr/>
        </p:nvPicPr>
        <p:blipFill>
          <a:blip r:embed="rId5"/>
          <a:stretch>
            <a:fillRect/>
          </a:stretch>
        </p:blipFill>
        <p:spPr>
          <a:xfrm>
            <a:off x="7312180" y="897113"/>
            <a:ext cx="1252980" cy="671946"/>
          </a:xfrm>
          <a:prstGeom prst="rect">
            <a:avLst/>
          </a:prstGeom>
        </p:spPr>
      </p:pic>
      <p:pic>
        <p:nvPicPr>
          <p:cNvPr id="9" name="Picture 8" descr="A blue rectangle with white text&#10;&#10;AI-generated content may be incorrect.">
            <a:extLst>
              <a:ext uri="{FF2B5EF4-FFF2-40B4-BE49-F238E27FC236}">
                <a16:creationId xmlns:a16="http://schemas.microsoft.com/office/drawing/2014/main" id="{8FBE9D59-1ABF-0E74-DD72-9953AC51098C}"/>
              </a:ext>
            </a:extLst>
          </p:cNvPr>
          <p:cNvPicPr>
            <a:picLocks noChangeAspect="1"/>
          </p:cNvPicPr>
          <p:nvPr/>
        </p:nvPicPr>
        <p:blipFill>
          <a:blip r:embed="rId6"/>
          <a:stretch>
            <a:fillRect/>
          </a:stretch>
        </p:blipFill>
        <p:spPr>
          <a:xfrm>
            <a:off x="9064997" y="840001"/>
            <a:ext cx="1253212" cy="670110"/>
          </a:xfrm>
          <a:prstGeom prst="rect">
            <a:avLst/>
          </a:prstGeom>
        </p:spPr>
      </p:pic>
      <p:pic>
        <p:nvPicPr>
          <p:cNvPr id="10" name="Picture 9" descr="A blue rectangle with white text">
            <a:extLst>
              <a:ext uri="{FF2B5EF4-FFF2-40B4-BE49-F238E27FC236}">
                <a16:creationId xmlns:a16="http://schemas.microsoft.com/office/drawing/2014/main" id="{1BEA3B09-61F2-3F94-86AD-2249B3004825}"/>
              </a:ext>
            </a:extLst>
          </p:cNvPr>
          <p:cNvPicPr>
            <a:picLocks noChangeAspect="1"/>
          </p:cNvPicPr>
          <p:nvPr/>
        </p:nvPicPr>
        <p:blipFill>
          <a:blip r:embed="rId7"/>
          <a:stretch>
            <a:fillRect/>
          </a:stretch>
        </p:blipFill>
        <p:spPr>
          <a:xfrm>
            <a:off x="10696642" y="840002"/>
            <a:ext cx="1234418" cy="665602"/>
          </a:xfrm>
          <a:prstGeom prst="rect">
            <a:avLst/>
          </a:prstGeom>
        </p:spPr>
      </p:pic>
      <p:pic>
        <p:nvPicPr>
          <p:cNvPr id="11" name="Picture 10" descr="A blue rectangle with white text">
            <a:extLst>
              <a:ext uri="{FF2B5EF4-FFF2-40B4-BE49-F238E27FC236}">
                <a16:creationId xmlns:a16="http://schemas.microsoft.com/office/drawing/2014/main" id="{0D9934F9-9F52-F659-4D2F-1B9DA55DAEEF}"/>
              </a:ext>
            </a:extLst>
          </p:cNvPr>
          <p:cNvPicPr>
            <a:picLocks noChangeAspect="1"/>
          </p:cNvPicPr>
          <p:nvPr/>
        </p:nvPicPr>
        <p:blipFill>
          <a:blip r:embed="rId8"/>
          <a:stretch>
            <a:fillRect/>
          </a:stretch>
        </p:blipFill>
        <p:spPr>
          <a:xfrm>
            <a:off x="5343166" y="17137"/>
            <a:ext cx="1326082" cy="717446"/>
          </a:xfrm>
          <a:prstGeom prst="rect">
            <a:avLst/>
          </a:prstGeom>
        </p:spPr>
      </p:pic>
      <p:pic>
        <p:nvPicPr>
          <p:cNvPr id="12" name="Picture 11" descr="A blue rectangle with white text">
            <a:extLst>
              <a:ext uri="{FF2B5EF4-FFF2-40B4-BE49-F238E27FC236}">
                <a16:creationId xmlns:a16="http://schemas.microsoft.com/office/drawing/2014/main" id="{ACB95E0F-5F84-DC72-C0B8-4EA10D4064BE}"/>
              </a:ext>
            </a:extLst>
          </p:cNvPr>
          <p:cNvPicPr>
            <a:picLocks noChangeAspect="1"/>
          </p:cNvPicPr>
          <p:nvPr/>
        </p:nvPicPr>
        <p:blipFill>
          <a:blip r:embed="rId9"/>
          <a:stretch>
            <a:fillRect/>
          </a:stretch>
        </p:blipFill>
        <p:spPr>
          <a:xfrm>
            <a:off x="588561" y="955440"/>
            <a:ext cx="1318234" cy="684326"/>
          </a:xfrm>
          <a:prstGeom prst="rect">
            <a:avLst/>
          </a:prstGeom>
        </p:spPr>
      </p:pic>
      <p:pic>
        <p:nvPicPr>
          <p:cNvPr id="13" name="Picture 12" descr="A blue rectangle with white text">
            <a:extLst>
              <a:ext uri="{FF2B5EF4-FFF2-40B4-BE49-F238E27FC236}">
                <a16:creationId xmlns:a16="http://schemas.microsoft.com/office/drawing/2014/main" id="{C480EB15-9F8A-1E93-C19F-BE56626586BC}"/>
              </a:ext>
            </a:extLst>
          </p:cNvPr>
          <p:cNvPicPr>
            <a:picLocks noChangeAspect="1"/>
          </p:cNvPicPr>
          <p:nvPr/>
        </p:nvPicPr>
        <p:blipFill>
          <a:blip r:embed="rId10"/>
          <a:stretch>
            <a:fillRect/>
          </a:stretch>
        </p:blipFill>
        <p:spPr>
          <a:xfrm>
            <a:off x="588561" y="1797977"/>
            <a:ext cx="1256486" cy="659586"/>
          </a:xfrm>
          <a:prstGeom prst="rect">
            <a:avLst/>
          </a:prstGeom>
        </p:spPr>
      </p:pic>
      <p:pic>
        <p:nvPicPr>
          <p:cNvPr id="16" name="Picture 15" descr="A blue rectangle with white text">
            <a:extLst>
              <a:ext uri="{FF2B5EF4-FFF2-40B4-BE49-F238E27FC236}">
                <a16:creationId xmlns:a16="http://schemas.microsoft.com/office/drawing/2014/main" id="{DC0065BE-D9C2-9DD4-A7C7-5BB66436E799}"/>
              </a:ext>
            </a:extLst>
          </p:cNvPr>
          <p:cNvPicPr>
            <a:picLocks noChangeAspect="1"/>
          </p:cNvPicPr>
          <p:nvPr/>
        </p:nvPicPr>
        <p:blipFill>
          <a:blip r:embed="rId11"/>
          <a:stretch>
            <a:fillRect/>
          </a:stretch>
        </p:blipFill>
        <p:spPr>
          <a:xfrm>
            <a:off x="5812690" y="2383065"/>
            <a:ext cx="1183824" cy="616532"/>
          </a:xfrm>
          <a:prstGeom prst="rect">
            <a:avLst/>
          </a:prstGeom>
        </p:spPr>
      </p:pic>
      <p:pic>
        <p:nvPicPr>
          <p:cNvPr id="17" name="Picture 16" descr="A blue rectangle with white text">
            <a:extLst>
              <a:ext uri="{FF2B5EF4-FFF2-40B4-BE49-F238E27FC236}">
                <a16:creationId xmlns:a16="http://schemas.microsoft.com/office/drawing/2014/main" id="{54170B75-6149-24FA-A410-E3907975F031}"/>
              </a:ext>
            </a:extLst>
          </p:cNvPr>
          <p:cNvPicPr>
            <a:picLocks noChangeAspect="1"/>
          </p:cNvPicPr>
          <p:nvPr/>
        </p:nvPicPr>
        <p:blipFill>
          <a:blip r:embed="rId11"/>
          <a:stretch>
            <a:fillRect/>
          </a:stretch>
        </p:blipFill>
        <p:spPr>
          <a:xfrm>
            <a:off x="7448514" y="2407131"/>
            <a:ext cx="1232268" cy="641762"/>
          </a:xfrm>
          <a:prstGeom prst="rect">
            <a:avLst/>
          </a:prstGeom>
        </p:spPr>
      </p:pic>
      <p:pic>
        <p:nvPicPr>
          <p:cNvPr id="18" name="Picture 17" descr="A blue rectangle with white text">
            <a:extLst>
              <a:ext uri="{FF2B5EF4-FFF2-40B4-BE49-F238E27FC236}">
                <a16:creationId xmlns:a16="http://schemas.microsoft.com/office/drawing/2014/main" id="{64DB08BA-9C7D-5D45-35B8-CF353ABBB21C}"/>
              </a:ext>
            </a:extLst>
          </p:cNvPr>
          <p:cNvPicPr>
            <a:picLocks noChangeAspect="1"/>
          </p:cNvPicPr>
          <p:nvPr/>
        </p:nvPicPr>
        <p:blipFill>
          <a:blip r:embed="rId11"/>
          <a:stretch>
            <a:fillRect/>
          </a:stretch>
        </p:blipFill>
        <p:spPr>
          <a:xfrm>
            <a:off x="9132782" y="2354236"/>
            <a:ext cx="1244984" cy="648384"/>
          </a:xfrm>
          <a:prstGeom prst="rect">
            <a:avLst/>
          </a:prstGeom>
        </p:spPr>
      </p:pic>
      <p:pic>
        <p:nvPicPr>
          <p:cNvPr id="19" name="Picture 18" descr="A blue rectangle with white text">
            <a:extLst>
              <a:ext uri="{FF2B5EF4-FFF2-40B4-BE49-F238E27FC236}">
                <a16:creationId xmlns:a16="http://schemas.microsoft.com/office/drawing/2014/main" id="{7FB4E06C-AD03-FA11-FB2F-F772DDC8AB5C}"/>
              </a:ext>
            </a:extLst>
          </p:cNvPr>
          <p:cNvPicPr>
            <a:picLocks noChangeAspect="1"/>
          </p:cNvPicPr>
          <p:nvPr/>
        </p:nvPicPr>
        <p:blipFill>
          <a:blip r:embed="rId11"/>
          <a:stretch>
            <a:fillRect/>
          </a:stretch>
        </p:blipFill>
        <p:spPr>
          <a:xfrm>
            <a:off x="10819087" y="2354236"/>
            <a:ext cx="1215830" cy="633200"/>
          </a:xfrm>
          <a:prstGeom prst="rect">
            <a:avLst/>
          </a:prstGeom>
        </p:spPr>
      </p:pic>
      <p:sp>
        <p:nvSpPr>
          <p:cNvPr id="38" name="TextBox 37">
            <a:extLst>
              <a:ext uri="{FF2B5EF4-FFF2-40B4-BE49-F238E27FC236}">
                <a16:creationId xmlns:a16="http://schemas.microsoft.com/office/drawing/2014/main" id="{DBFD1068-55BE-05E4-B552-E008DF8C7487}"/>
              </a:ext>
            </a:extLst>
          </p:cNvPr>
          <p:cNvSpPr txBox="1"/>
          <p:nvPr/>
        </p:nvSpPr>
        <p:spPr>
          <a:xfrm>
            <a:off x="197899" y="0"/>
            <a:ext cx="200001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latin typeface="Aptos"/>
              </a:rPr>
              <a:t>Navigation chart</a:t>
            </a:r>
            <a:endParaRPr lang="en-GB" dirty="0"/>
          </a:p>
          <a:p>
            <a:pPr algn="ctr"/>
            <a:endParaRPr lang="en-GB" dirty="0"/>
          </a:p>
        </p:txBody>
      </p:sp>
      <p:pic>
        <p:nvPicPr>
          <p:cNvPr id="73" name="Picture 72" descr="A blue rectangle with white text">
            <a:extLst>
              <a:ext uri="{FF2B5EF4-FFF2-40B4-BE49-F238E27FC236}">
                <a16:creationId xmlns:a16="http://schemas.microsoft.com/office/drawing/2014/main" id="{3DDFEA4F-79A5-EE66-8ECE-9631801A7594}"/>
              </a:ext>
            </a:extLst>
          </p:cNvPr>
          <p:cNvPicPr>
            <a:picLocks noChangeAspect="1"/>
          </p:cNvPicPr>
          <p:nvPr/>
        </p:nvPicPr>
        <p:blipFill>
          <a:blip r:embed="rId12"/>
          <a:stretch/>
        </p:blipFill>
        <p:spPr>
          <a:xfrm>
            <a:off x="10769363" y="1653864"/>
            <a:ext cx="1265554" cy="672324"/>
          </a:xfrm>
          <a:prstGeom prst="rect">
            <a:avLst/>
          </a:prstGeom>
        </p:spPr>
      </p:pic>
      <p:pic>
        <p:nvPicPr>
          <p:cNvPr id="74" name="Picture 73" descr="A blue rectangle with white text">
            <a:extLst>
              <a:ext uri="{FF2B5EF4-FFF2-40B4-BE49-F238E27FC236}">
                <a16:creationId xmlns:a16="http://schemas.microsoft.com/office/drawing/2014/main" id="{74E4B853-1098-96FA-40DA-F32A28AA41A9}"/>
              </a:ext>
            </a:extLst>
          </p:cNvPr>
          <p:cNvPicPr>
            <a:picLocks noChangeAspect="1"/>
          </p:cNvPicPr>
          <p:nvPr/>
        </p:nvPicPr>
        <p:blipFill>
          <a:blip r:embed="rId13"/>
          <a:stretch/>
        </p:blipFill>
        <p:spPr>
          <a:xfrm>
            <a:off x="9132782" y="1614062"/>
            <a:ext cx="1246400" cy="662148"/>
          </a:xfrm>
          <a:prstGeom prst="rect">
            <a:avLst/>
          </a:prstGeom>
        </p:spPr>
      </p:pic>
      <p:pic>
        <p:nvPicPr>
          <p:cNvPr id="75" name="Picture 74">
            <a:extLst>
              <a:ext uri="{FF2B5EF4-FFF2-40B4-BE49-F238E27FC236}">
                <a16:creationId xmlns:a16="http://schemas.microsoft.com/office/drawing/2014/main" id="{A2AFFF4B-4C1E-623D-2E00-906406E2EF9C}"/>
              </a:ext>
            </a:extLst>
          </p:cNvPr>
          <p:cNvPicPr>
            <a:picLocks noChangeAspect="1"/>
          </p:cNvPicPr>
          <p:nvPr/>
        </p:nvPicPr>
        <p:blipFill>
          <a:blip r:embed="rId14"/>
          <a:stretch/>
        </p:blipFill>
        <p:spPr>
          <a:xfrm>
            <a:off x="7388830" y="1675539"/>
            <a:ext cx="1264014" cy="671506"/>
          </a:xfrm>
          <a:prstGeom prst="rect">
            <a:avLst/>
          </a:prstGeom>
        </p:spPr>
      </p:pic>
      <p:pic>
        <p:nvPicPr>
          <p:cNvPr id="76" name="Picture 75">
            <a:extLst>
              <a:ext uri="{FF2B5EF4-FFF2-40B4-BE49-F238E27FC236}">
                <a16:creationId xmlns:a16="http://schemas.microsoft.com/office/drawing/2014/main" id="{B02DFE89-1123-BF3E-1F4A-F3D68FCB83B7}"/>
              </a:ext>
            </a:extLst>
          </p:cNvPr>
          <p:cNvPicPr>
            <a:picLocks noChangeAspect="1"/>
          </p:cNvPicPr>
          <p:nvPr/>
        </p:nvPicPr>
        <p:blipFill>
          <a:blip r:embed="rId15"/>
          <a:stretch/>
        </p:blipFill>
        <p:spPr>
          <a:xfrm>
            <a:off x="5709667" y="1705405"/>
            <a:ext cx="1199226" cy="637088"/>
          </a:xfrm>
          <a:prstGeom prst="rect">
            <a:avLst/>
          </a:prstGeom>
        </p:spPr>
      </p:pic>
      <p:sp>
        <p:nvSpPr>
          <p:cNvPr id="94" name="TextBox 93">
            <a:extLst>
              <a:ext uri="{FF2B5EF4-FFF2-40B4-BE49-F238E27FC236}">
                <a16:creationId xmlns:a16="http://schemas.microsoft.com/office/drawing/2014/main" id="{A946A2D7-6212-C01B-6D03-AA71967D6662}"/>
              </a:ext>
            </a:extLst>
          </p:cNvPr>
          <p:cNvSpPr txBox="1"/>
          <p:nvPr/>
        </p:nvSpPr>
        <p:spPr>
          <a:xfrm>
            <a:off x="310167" y="3447891"/>
            <a:ext cx="11571665" cy="2554545"/>
          </a:xfrm>
          <a:prstGeom prst="rect">
            <a:avLst/>
          </a:prstGeom>
          <a:noFill/>
        </p:spPr>
        <p:txBody>
          <a:bodyPr wrap="square">
            <a:spAutoFit/>
          </a:bodyPr>
          <a:lstStyle/>
          <a:p>
            <a:pPr>
              <a:buNone/>
            </a:pPr>
            <a:r>
              <a:rPr lang="en-GB" sz="1600" dirty="0"/>
              <a:t>The navigation chart shows the structure and navigation routes of my digital portfolio website. The Home page is the main page and acts as the starting point for users. From the Home page, users can navigate directly to the main sections of the website, including About Me, Unit 1, Unit 2, Unit 3, Unit 13, Unit 18, and Unit 21. This makes the website easy to use because all important pages can be accessed quickly from one location. The About Me page is linked to the CV page, where employers or teachers can view my qualifications, work experience, and skills. Unit 3, Unit 13, Unit 18, and Unit 21 also include extra work pages that contain coursework evidence and documents related to each unit. These work pages are connected to document sections so users can easily open and view my assignments and completed work. The navigation routes were designed in a clear and organised way so users do not get confused while moving between pages. Every page can be reached from the Home page, which improves accessibility and user experience. The navigation structure also helps employers and teachers quickly find the information they need, such as coursework, skills, qualifications, and project evidence.</a:t>
            </a:r>
          </a:p>
        </p:txBody>
      </p:sp>
      <mc:AlternateContent xmlns:mc="http://schemas.openxmlformats.org/markup-compatibility/2006" xmlns:p14="http://schemas.microsoft.com/office/powerpoint/2010/main">
        <mc:Choice Requires="p14">
          <p:contentPart p14:bwMode="auto" r:id="rId16">
            <p14:nvContentPartPr>
              <p14:cNvPr id="101" name="Ink 100">
                <a:extLst>
                  <a:ext uri="{FF2B5EF4-FFF2-40B4-BE49-F238E27FC236}">
                    <a16:creationId xmlns:a16="http://schemas.microsoft.com/office/drawing/2014/main" id="{B9561EC9-7556-FBB6-490E-041B7994662B}"/>
                  </a:ext>
                </a:extLst>
              </p14:cNvPr>
              <p14:cNvContentPartPr/>
              <p14:nvPr/>
            </p14:nvContentPartPr>
            <p14:xfrm>
              <a:off x="1085991" y="1589549"/>
              <a:ext cx="4680" cy="230400"/>
            </p14:xfrm>
          </p:contentPart>
        </mc:Choice>
        <mc:Fallback xmlns="">
          <p:pic>
            <p:nvPicPr>
              <p:cNvPr id="101" name="Ink 100">
                <a:extLst>
                  <a:ext uri="{FF2B5EF4-FFF2-40B4-BE49-F238E27FC236}">
                    <a16:creationId xmlns:a16="http://schemas.microsoft.com/office/drawing/2014/main" id="{B9561EC9-7556-FBB6-490E-041B7994662B}"/>
                  </a:ext>
                </a:extLst>
              </p:cNvPr>
              <p:cNvPicPr/>
              <p:nvPr/>
            </p:nvPicPr>
            <p:blipFill>
              <a:blip r:embed="rId17"/>
              <a:stretch>
                <a:fillRect/>
              </a:stretch>
            </p:blipFill>
            <p:spPr>
              <a:xfrm>
                <a:off x="1079871" y="1583429"/>
                <a:ext cx="1692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2" name="Ink 101">
                <a:extLst>
                  <a:ext uri="{FF2B5EF4-FFF2-40B4-BE49-F238E27FC236}">
                    <a16:creationId xmlns:a16="http://schemas.microsoft.com/office/drawing/2014/main" id="{9D660AB6-02CC-99D4-AD35-96CB238C0A31}"/>
                  </a:ext>
                </a:extLst>
              </p14:cNvPr>
              <p14:cNvContentPartPr/>
              <p14:nvPr/>
            </p14:nvContentPartPr>
            <p14:xfrm>
              <a:off x="1799151" y="719429"/>
              <a:ext cx="492120" cy="1159920"/>
            </p14:xfrm>
          </p:contentPart>
        </mc:Choice>
        <mc:Fallback xmlns="">
          <p:pic>
            <p:nvPicPr>
              <p:cNvPr id="102" name="Ink 101">
                <a:extLst>
                  <a:ext uri="{FF2B5EF4-FFF2-40B4-BE49-F238E27FC236}">
                    <a16:creationId xmlns:a16="http://schemas.microsoft.com/office/drawing/2014/main" id="{9D660AB6-02CC-99D4-AD35-96CB238C0A31}"/>
                  </a:ext>
                </a:extLst>
              </p:cNvPr>
              <p:cNvPicPr/>
              <p:nvPr/>
            </p:nvPicPr>
            <p:blipFill>
              <a:blip r:embed="rId19"/>
              <a:stretch>
                <a:fillRect/>
              </a:stretch>
            </p:blipFill>
            <p:spPr>
              <a:xfrm>
                <a:off x="1793031" y="713309"/>
                <a:ext cx="504360" cy="1172160"/>
              </a:xfrm>
              <a:prstGeom prst="rect">
                <a:avLst/>
              </a:prstGeom>
            </p:spPr>
          </p:pic>
        </mc:Fallback>
      </mc:AlternateContent>
      <p:grpSp>
        <p:nvGrpSpPr>
          <p:cNvPr id="109" name="Group 108">
            <a:extLst>
              <a:ext uri="{FF2B5EF4-FFF2-40B4-BE49-F238E27FC236}">
                <a16:creationId xmlns:a16="http://schemas.microsoft.com/office/drawing/2014/main" id="{EBEEBCC0-ADD1-32BD-507C-4625594A94A7}"/>
              </a:ext>
            </a:extLst>
          </p:cNvPr>
          <p:cNvGrpSpPr/>
          <p:nvPr/>
        </p:nvGrpSpPr>
        <p:grpSpPr>
          <a:xfrm>
            <a:off x="1480911" y="670829"/>
            <a:ext cx="4261320" cy="243720"/>
            <a:chOff x="1480911" y="670829"/>
            <a:chExt cx="4261320" cy="243720"/>
          </a:xfrm>
        </p:grpSpPr>
        <mc:AlternateContent xmlns:mc="http://schemas.openxmlformats.org/markup-compatibility/2006" xmlns:p14="http://schemas.microsoft.com/office/powerpoint/2010/main">
          <mc:Choice Requires="p14">
            <p:contentPart p14:bwMode="auto" r:id="rId20">
              <p14:nvContentPartPr>
                <p14:cNvPr id="95" name="Ink 94">
                  <a:extLst>
                    <a:ext uri="{FF2B5EF4-FFF2-40B4-BE49-F238E27FC236}">
                      <a16:creationId xmlns:a16="http://schemas.microsoft.com/office/drawing/2014/main" id="{F39D94D1-9D51-92B0-B076-1D0BF6212D25}"/>
                    </a:ext>
                  </a:extLst>
                </p14:cNvPr>
                <p14:cNvContentPartPr/>
                <p14:nvPr/>
              </p14:nvContentPartPr>
              <p14:xfrm>
                <a:off x="1480911" y="670829"/>
                <a:ext cx="4261320" cy="212040"/>
              </p14:xfrm>
            </p:contentPart>
          </mc:Choice>
          <mc:Fallback xmlns="">
            <p:pic>
              <p:nvPicPr>
                <p:cNvPr id="95" name="Ink 94">
                  <a:extLst>
                    <a:ext uri="{FF2B5EF4-FFF2-40B4-BE49-F238E27FC236}">
                      <a16:creationId xmlns:a16="http://schemas.microsoft.com/office/drawing/2014/main" id="{F39D94D1-9D51-92B0-B076-1D0BF6212D25}"/>
                    </a:ext>
                  </a:extLst>
                </p:cNvPr>
                <p:cNvPicPr/>
                <p:nvPr/>
              </p:nvPicPr>
              <p:blipFill>
                <a:blip r:embed="rId21"/>
                <a:stretch>
                  <a:fillRect/>
                </a:stretch>
              </p:blipFill>
              <p:spPr>
                <a:xfrm>
                  <a:off x="1474791" y="664709"/>
                  <a:ext cx="427356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6" name="Ink 95">
                  <a:extLst>
                    <a:ext uri="{FF2B5EF4-FFF2-40B4-BE49-F238E27FC236}">
                      <a16:creationId xmlns:a16="http://schemas.microsoft.com/office/drawing/2014/main" id="{3178E7B9-2ED5-11E5-C4BF-F52452DDB773}"/>
                    </a:ext>
                  </a:extLst>
                </p14:cNvPr>
                <p14:cNvContentPartPr/>
                <p14:nvPr/>
              </p14:nvContentPartPr>
              <p14:xfrm>
                <a:off x="2570991" y="712949"/>
                <a:ext cx="51480" cy="97560"/>
              </p14:xfrm>
            </p:contentPart>
          </mc:Choice>
          <mc:Fallback xmlns="">
            <p:pic>
              <p:nvPicPr>
                <p:cNvPr id="96" name="Ink 95">
                  <a:extLst>
                    <a:ext uri="{FF2B5EF4-FFF2-40B4-BE49-F238E27FC236}">
                      <a16:creationId xmlns:a16="http://schemas.microsoft.com/office/drawing/2014/main" id="{3178E7B9-2ED5-11E5-C4BF-F52452DDB773}"/>
                    </a:ext>
                  </a:extLst>
                </p:cNvPr>
                <p:cNvPicPr/>
                <p:nvPr/>
              </p:nvPicPr>
              <p:blipFill>
                <a:blip r:embed="rId23"/>
                <a:stretch>
                  <a:fillRect/>
                </a:stretch>
              </p:blipFill>
              <p:spPr>
                <a:xfrm>
                  <a:off x="2564871" y="706829"/>
                  <a:ext cx="637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7" name="Ink 96">
                  <a:extLst>
                    <a:ext uri="{FF2B5EF4-FFF2-40B4-BE49-F238E27FC236}">
                      <a16:creationId xmlns:a16="http://schemas.microsoft.com/office/drawing/2014/main" id="{F94736B0-C5F7-C6DF-FE5E-6EF481A0BAFC}"/>
                    </a:ext>
                  </a:extLst>
                </p14:cNvPr>
                <p14:cNvContentPartPr/>
                <p14:nvPr/>
              </p14:nvContentPartPr>
              <p14:xfrm>
                <a:off x="4181631" y="721229"/>
                <a:ext cx="72000" cy="180360"/>
              </p14:xfrm>
            </p:contentPart>
          </mc:Choice>
          <mc:Fallback xmlns="">
            <p:pic>
              <p:nvPicPr>
                <p:cNvPr id="97" name="Ink 96">
                  <a:extLst>
                    <a:ext uri="{FF2B5EF4-FFF2-40B4-BE49-F238E27FC236}">
                      <a16:creationId xmlns:a16="http://schemas.microsoft.com/office/drawing/2014/main" id="{F94736B0-C5F7-C6DF-FE5E-6EF481A0BAFC}"/>
                    </a:ext>
                  </a:extLst>
                </p:cNvPr>
                <p:cNvPicPr/>
                <p:nvPr/>
              </p:nvPicPr>
              <p:blipFill>
                <a:blip r:embed="rId25"/>
                <a:stretch>
                  <a:fillRect/>
                </a:stretch>
              </p:blipFill>
              <p:spPr>
                <a:xfrm>
                  <a:off x="4175511" y="715109"/>
                  <a:ext cx="842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9" name="Ink 98">
                  <a:extLst>
                    <a:ext uri="{FF2B5EF4-FFF2-40B4-BE49-F238E27FC236}">
                      <a16:creationId xmlns:a16="http://schemas.microsoft.com/office/drawing/2014/main" id="{9030EDC8-F738-22EC-3A00-A608BC566B3A}"/>
                    </a:ext>
                  </a:extLst>
                </p14:cNvPr>
                <p14:cNvContentPartPr/>
                <p14:nvPr/>
              </p14:nvContentPartPr>
              <p14:xfrm>
                <a:off x="2567031" y="712949"/>
                <a:ext cx="61920" cy="149040"/>
              </p14:xfrm>
            </p:contentPart>
          </mc:Choice>
          <mc:Fallback xmlns="">
            <p:pic>
              <p:nvPicPr>
                <p:cNvPr id="99" name="Ink 98">
                  <a:extLst>
                    <a:ext uri="{FF2B5EF4-FFF2-40B4-BE49-F238E27FC236}">
                      <a16:creationId xmlns:a16="http://schemas.microsoft.com/office/drawing/2014/main" id="{9030EDC8-F738-22EC-3A00-A608BC566B3A}"/>
                    </a:ext>
                  </a:extLst>
                </p:cNvPr>
                <p:cNvPicPr/>
                <p:nvPr/>
              </p:nvPicPr>
              <p:blipFill>
                <a:blip r:embed="rId27"/>
                <a:stretch>
                  <a:fillRect/>
                </a:stretch>
              </p:blipFill>
              <p:spPr>
                <a:xfrm>
                  <a:off x="2560911" y="706829"/>
                  <a:ext cx="741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3" name="Ink 102">
                  <a:extLst>
                    <a:ext uri="{FF2B5EF4-FFF2-40B4-BE49-F238E27FC236}">
                      <a16:creationId xmlns:a16="http://schemas.microsoft.com/office/drawing/2014/main" id="{2073FA5F-6F89-20F3-41BF-58710E9844F9}"/>
                    </a:ext>
                  </a:extLst>
                </p14:cNvPr>
                <p14:cNvContentPartPr/>
                <p14:nvPr/>
              </p14:nvContentPartPr>
              <p14:xfrm>
                <a:off x="1526631" y="720509"/>
                <a:ext cx="4197600" cy="135360"/>
              </p14:xfrm>
            </p:contentPart>
          </mc:Choice>
          <mc:Fallback xmlns="">
            <p:pic>
              <p:nvPicPr>
                <p:cNvPr id="103" name="Ink 102">
                  <a:extLst>
                    <a:ext uri="{FF2B5EF4-FFF2-40B4-BE49-F238E27FC236}">
                      <a16:creationId xmlns:a16="http://schemas.microsoft.com/office/drawing/2014/main" id="{2073FA5F-6F89-20F3-41BF-58710E9844F9}"/>
                    </a:ext>
                  </a:extLst>
                </p:cNvPr>
                <p:cNvPicPr/>
                <p:nvPr/>
              </p:nvPicPr>
              <p:blipFill>
                <a:blip r:embed="rId29"/>
                <a:stretch>
                  <a:fillRect/>
                </a:stretch>
              </p:blipFill>
              <p:spPr>
                <a:xfrm>
                  <a:off x="1463631" y="657869"/>
                  <a:ext cx="432324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4" name="Ink 103">
                  <a:extLst>
                    <a:ext uri="{FF2B5EF4-FFF2-40B4-BE49-F238E27FC236}">
                      <a16:creationId xmlns:a16="http://schemas.microsoft.com/office/drawing/2014/main" id="{500F5AB6-E728-98DA-7D0E-9451E47FB022}"/>
                    </a:ext>
                  </a:extLst>
                </p14:cNvPr>
                <p14:cNvContentPartPr/>
                <p14:nvPr/>
              </p14:nvContentPartPr>
              <p14:xfrm>
                <a:off x="4274151" y="838589"/>
                <a:ext cx="27360" cy="65880"/>
              </p14:xfrm>
            </p:contentPart>
          </mc:Choice>
          <mc:Fallback xmlns="">
            <p:pic>
              <p:nvPicPr>
                <p:cNvPr id="104" name="Ink 103">
                  <a:extLst>
                    <a:ext uri="{FF2B5EF4-FFF2-40B4-BE49-F238E27FC236}">
                      <a16:creationId xmlns:a16="http://schemas.microsoft.com/office/drawing/2014/main" id="{500F5AB6-E728-98DA-7D0E-9451E47FB022}"/>
                    </a:ext>
                  </a:extLst>
                </p:cNvPr>
                <p:cNvPicPr/>
                <p:nvPr/>
              </p:nvPicPr>
              <p:blipFill>
                <a:blip r:embed="rId31"/>
                <a:stretch>
                  <a:fillRect/>
                </a:stretch>
              </p:blipFill>
              <p:spPr>
                <a:xfrm>
                  <a:off x="4211151" y="775949"/>
                  <a:ext cx="1530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6" name="Ink 105">
                  <a:extLst>
                    <a:ext uri="{FF2B5EF4-FFF2-40B4-BE49-F238E27FC236}">
                      <a16:creationId xmlns:a16="http://schemas.microsoft.com/office/drawing/2014/main" id="{389185BA-44BF-AE7F-CEBA-DD2EE515E705}"/>
                    </a:ext>
                  </a:extLst>
                </p14:cNvPr>
                <p14:cNvContentPartPr/>
                <p14:nvPr/>
              </p14:nvContentPartPr>
              <p14:xfrm>
                <a:off x="2617431" y="838589"/>
                <a:ext cx="16920" cy="46800"/>
              </p14:xfrm>
            </p:contentPart>
          </mc:Choice>
          <mc:Fallback xmlns="">
            <p:pic>
              <p:nvPicPr>
                <p:cNvPr id="106" name="Ink 105">
                  <a:extLst>
                    <a:ext uri="{FF2B5EF4-FFF2-40B4-BE49-F238E27FC236}">
                      <a16:creationId xmlns:a16="http://schemas.microsoft.com/office/drawing/2014/main" id="{389185BA-44BF-AE7F-CEBA-DD2EE515E705}"/>
                    </a:ext>
                  </a:extLst>
                </p:cNvPr>
                <p:cNvPicPr/>
                <p:nvPr/>
              </p:nvPicPr>
              <p:blipFill>
                <a:blip r:embed="rId33"/>
                <a:stretch>
                  <a:fillRect/>
                </a:stretch>
              </p:blipFill>
              <p:spPr>
                <a:xfrm>
                  <a:off x="2554431" y="775949"/>
                  <a:ext cx="1425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7" name="Ink 106">
                  <a:extLst>
                    <a:ext uri="{FF2B5EF4-FFF2-40B4-BE49-F238E27FC236}">
                      <a16:creationId xmlns:a16="http://schemas.microsoft.com/office/drawing/2014/main" id="{EC199BE8-AFAF-4A09-88AE-90982D15615E}"/>
                    </a:ext>
                  </a:extLst>
                </p14:cNvPr>
                <p14:cNvContentPartPr/>
                <p14:nvPr/>
              </p14:nvContentPartPr>
              <p14:xfrm>
                <a:off x="1510071" y="825989"/>
                <a:ext cx="12960" cy="88560"/>
              </p14:xfrm>
            </p:contentPart>
          </mc:Choice>
          <mc:Fallback xmlns="">
            <p:pic>
              <p:nvPicPr>
                <p:cNvPr id="107" name="Ink 106">
                  <a:extLst>
                    <a:ext uri="{FF2B5EF4-FFF2-40B4-BE49-F238E27FC236}">
                      <a16:creationId xmlns:a16="http://schemas.microsoft.com/office/drawing/2014/main" id="{EC199BE8-AFAF-4A09-88AE-90982D15615E}"/>
                    </a:ext>
                  </a:extLst>
                </p:cNvPr>
                <p:cNvPicPr/>
                <p:nvPr/>
              </p:nvPicPr>
              <p:blipFill>
                <a:blip r:embed="rId35"/>
                <a:stretch>
                  <a:fillRect/>
                </a:stretch>
              </p:blipFill>
              <p:spPr>
                <a:xfrm>
                  <a:off x="1447071" y="763349"/>
                  <a:ext cx="138600" cy="214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
            <p14:nvContentPartPr>
              <p14:cNvPr id="108" name="Ink 107">
                <a:extLst>
                  <a:ext uri="{FF2B5EF4-FFF2-40B4-BE49-F238E27FC236}">
                    <a16:creationId xmlns:a16="http://schemas.microsoft.com/office/drawing/2014/main" id="{0D722A36-2959-BDD7-7BB9-99DB834B4FBA}"/>
                  </a:ext>
                </a:extLst>
              </p14:cNvPr>
              <p14:cNvContentPartPr/>
              <p14:nvPr/>
            </p14:nvContentPartPr>
            <p14:xfrm>
              <a:off x="1093551" y="1568669"/>
              <a:ext cx="10080" cy="227160"/>
            </p14:xfrm>
          </p:contentPart>
        </mc:Choice>
        <mc:Fallback xmlns="">
          <p:pic>
            <p:nvPicPr>
              <p:cNvPr id="108" name="Ink 107">
                <a:extLst>
                  <a:ext uri="{FF2B5EF4-FFF2-40B4-BE49-F238E27FC236}">
                    <a16:creationId xmlns:a16="http://schemas.microsoft.com/office/drawing/2014/main" id="{0D722A36-2959-BDD7-7BB9-99DB834B4FBA}"/>
                  </a:ext>
                </a:extLst>
              </p:cNvPr>
              <p:cNvPicPr/>
              <p:nvPr/>
            </p:nvPicPr>
            <p:blipFill>
              <a:blip r:embed="rId37"/>
              <a:stretch>
                <a:fillRect/>
              </a:stretch>
            </p:blipFill>
            <p:spPr>
              <a:xfrm>
                <a:off x="1030551" y="1505669"/>
                <a:ext cx="135720" cy="352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25" name="Ink 124">
                <a:extLst>
                  <a:ext uri="{FF2B5EF4-FFF2-40B4-BE49-F238E27FC236}">
                    <a16:creationId xmlns:a16="http://schemas.microsoft.com/office/drawing/2014/main" id="{B3F77E91-BC88-61CC-6DF7-F7D5BF5ED026}"/>
                  </a:ext>
                </a:extLst>
              </p14:cNvPr>
              <p14:cNvContentPartPr/>
              <p14:nvPr/>
            </p14:nvContentPartPr>
            <p14:xfrm>
              <a:off x="11392071" y="2277509"/>
              <a:ext cx="360" cy="117720"/>
            </p14:xfrm>
          </p:contentPart>
        </mc:Choice>
        <mc:Fallback xmlns="">
          <p:pic>
            <p:nvPicPr>
              <p:cNvPr id="125" name="Ink 124">
                <a:extLst>
                  <a:ext uri="{FF2B5EF4-FFF2-40B4-BE49-F238E27FC236}">
                    <a16:creationId xmlns:a16="http://schemas.microsoft.com/office/drawing/2014/main" id="{B3F77E91-BC88-61CC-6DF7-F7D5BF5ED026}"/>
                  </a:ext>
                </a:extLst>
              </p:cNvPr>
              <p:cNvPicPr/>
              <p:nvPr/>
            </p:nvPicPr>
            <p:blipFill>
              <a:blip r:embed="rId39"/>
              <a:stretch>
                <a:fillRect/>
              </a:stretch>
            </p:blipFill>
            <p:spPr>
              <a:xfrm>
                <a:off x="11383431" y="2268509"/>
                <a:ext cx="180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26" name="Ink 125">
                <a:extLst>
                  <a:ext uri="{FF2B5EF4-FFF2-40B4-BE49-F238E27FC236}">
                    <a16:creationId xmlns:a16="http://schemas.microsoft.com/office/drawing/2014/main" id="{E405192F-A71E-CBBC-A4BA-10CC164BA333}"/>
                  </a:ext>
                </a:extLst>
              </p14:cNvPr>
              <p14:cNvContentPartPr/>
              <p14:nvPr/>
            </p14:nvContentPartPr>
            <p14:xfrm>
              <a:off x="9827511" y="2197589"/>
              <a:ext cx="4680" cy="184320"/>
            </p14:xfrm>
          </p:contentPart>
        </mc:Choice>
        <mc:Fallback xmlns="">
          <p:pic>
            <p:nvPicPr>
              <p:cNvPr id="126" name="Ink 125">
                <a:extLst>
                  <a:ext uri="{FF2B5EF4-FFF2-40B4-BE49-F238E27FC236}">
                    <a16:creationId xmlns:a16="http://schemas.microsoft.com/office/drawing/2014/main" id="{E405192F-A71E-CBBC-A4BA-10CC164BA333}"/>
                  </a:ext>
                </a:extLst>
              </p:cNvPr>
              <p:cNvPicPr/>
              <p:nvPr/>
            </p:nvPicPr>
            <p:blipFill>
              <a:blip r:embed="rId41"/>
              <a:stretch>
                <a:fillRect/>
              </a:stretch>
            </p:blipFill>
            <p:spPr>
              <a:xfrm>
                <a:off x="9818871" y="2188949"/>
                <a:ext cx="2232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27" name="Ink 126">
                <a:extLst>
                  <a:ext uri="{FF2B5EF4-FFF2-40B4-BE49-F238E27FC236}">
                    <a16:creationId xmlns:a16="http://schemas.microsoft.com/office/drawing/2014/main" id="{5BBEC0E1-ABEE-E41D-3C18-C95730245772}"/>
                  </a:ext>
                </a:extLst>
              </p14:cNvPr>
              <p14:cNvContentPartPr/>
              <p14:nvPr/>
            </p14:nvContentPartPr>
            <p14:xfrm>
              <a:off x="8085111" y="2290109"/>
              <a:ext cx="6120" cy="181080"/>
            </p14:xfrm>
          </p:contentPart>
        </mc:Choice>
        <mc:Fallback xmlns="">
          <p:pic>
            <p:nvPicPr>
              <p:cNvPr id="127" name="Ink 126">
                <a:extLst>
                  <a:ext uri="{FF2B5EF4-FFF2-40B4-BE49-F238E27FC236}">
                    <a16:creationId xmlns:a16="http://schemas.microsoft.com/office/drawing/2014/main" id="{5BBEC0E1-ABEE-E41D-3C18-C95730245772}"/>
                  </a:ext>
                </a:extLst>
              </p:cNvPr>
              <p:cNvPicPr/>
              <p:nvPr/>
            </p:nvPicPr>
            <p:blipFill>
              <a:blip r:embed="rId43"/>
              <a:stretch>
                <a:fillRect/>
              </a:stretch>
            </p:blipFill>
            <p:spPr>
              <a:xfrm>
                <a:off x="8076471" y="2281109"/>
                <a:ext cx="237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29" name="Ink 128">
                <a:extLst>
                  <a:ext uri="{FF2B5EF4-FFF2-40B4-BE49-F238E27FC236}">
                    <a16:creationId xmlns:a16="http://schemas.microsoft.com/office/drawing/2014/main" id="{70F84797-1427-9695-9B29-BD72474D9ED9}"/>
                  </a:ext>
                </a:extLst>
              </p14:cNvPr>
              <p14:cNvContentPartPr/>
              <p14:nvPr/>
            </p14:nvContentPartPr>
            <p14:xfrm>
              <a:off x="6412191" y="2277509"/>
              <a:ext cx="5760" cy="131040"/>
            </p14:xfrm>
          </p:contentPart>
        </mc:Choice>
        <mc:Fallback xmlns="">
          <p:pic>
            <p:nvPicPr>
              <p:cNvPr id="129" name="Ink 128">
                <a:extLst>
                  <a:ext uri="{FF2B5EF4-FFF2-40B4-BE49-F238E27FC236}">
                    <a16:creationId xmlns:a16="http://schemas.microsoft.com/office/drawing/2014/main" id="{70F84797-1427-9695-9B29-BD72474D9ED9}"/>
                  </a:ext>
                </a:extLst>
              </p:cNvPr>
              <p:cNvPicPr/>
              <p:nvPr/>
            </p:nvPicPr>
            <p:blipFill>
              <a:blip r:embed="rId45"/>
              <a:stretch>
                <a:fillRect/>
              </a:stretch>
            </p:blipFill>
            <p:spPr>
              <a:xfrm>
                <a:off x="6403191" y="2268509"/>
                <a:ext cx="234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36" name="Ink 135">
                <a:extLst>
                  <a:ext uri="{FF2B5EF4-FFF2-40B4-BE49-F238E27FC236}">
                    <a16:creationId xmlns:a16="http://schemas.microsoft.com/office/drawing/2014/main" id="{19BF9E66-B7F6-2FD4-DFBB-53D34CBF4E82}"/>
                  </a:ext>
                </a:extLst>
              </p14:cNvPr>
              <p14:cNvContentPartPr/>
              <p14:nvPr/>
            </p14:nvContentPartPr>
            <p14:xfrm>
              <a:off x="5641431" y="584429"/>
              <a:ext cx="301680" cy="130680"/>
            </p14:xfrm>
          </p:contentPart>
        </mc:Choice>
        <mc:Fallback xmlns="">
          <p:pic>
            <p:nvPicPr>
              <p:cNvPr id="136" name="Ink 135">
                <a:extLst>
                  <a:ext uri="{FF2B5EF4-FFF2-40B4-BE49-F238E27FC236}">
                    <a16:creationId xmlns:a16="http://schemas.microsoft.com/office/drawing/2014/main" id="{19BF9E66-B7F6-2FD4-DFBB-53D34CBF4E82}"/>
                  </a:ext>
                </a:extLst>
              </p:cNvPr>
              <p:cNvPicPr/>
              <p:nvPr/>
            </p:nvPicPr>
            <p:blipFill>
              <a:blip r:embed="rId47"/>
              <a:stretch>
                <a:fillRect/>
              </a:stretch>
            </p:blipFill>
            <p:spPr>
              <a:xfrm>
                <a:off x="5578431" y="521789"/>
                <a:ext cx="427320" cy="256320"/>
              </a:xfrm>
              <a:prstGeom prst="rect">
                <a:avLst/>
              </a:prstGeom>
            </p:spPr>
          </p:pic>
        </mc:Fallback>
      </mc:AlternateContent>
      <p:grpSp>
        <p:nvGrpSpPr>
          <p:cNvPr id="141" name="Group 140">
            <a:extLst>
              <a:ext uri="{FF2B5EF4-FFF2-40B4-BE49-F238E27FC236}">
                <a16:creationId xmlns:a16="http://schemas.microsoft.com/office/drawing/2014/main" id="{B78E51DB-B3EE-D496-7565-D4C433C1402E}"/>
              </a:ext>
            </a:extLst>
          </p:cNvPr>
          <p:cNvGrpSpPr/>
          <p:nvPr/>
        </p:nvGrpSpPr>
        <p:grpSpPr>
          <a:xfrm>
            <a:off x="6291591" y="486149"/>
            <a:ext cx="5079960" cy="1233360"/>
            <a:chOff x="6291591" y="486149"/>
            <a:chExt cx="5079960" cy="1233360"/>
          </a:xfrm>
        </p:grpSpPr>
        <mc:AlternateContent xmlns:mc="http://schemas.openxmlformats.org/markup-compatibility/2006" xmlns:p14="http://schemas.microsoft.com/office/powerpoint/2010/main">
          <mc:Choice Requires="p14">
            <p:contentPart p14:bwMode="auto" r:id="rId48">
              <p14:nvContentPartPr>
                <p14:cNvPr id="114" name="Ink 113">
                  <a:extLst>
                    <a:ext uri="{FF2B5EF4-FFF2-40B4-BE49-F238E27FC236}">
                      <a16:creationId xmlns:a16="http://schemas.microsoft.com/office/drawing/2014/main" id="{90F92DBD-418C-9727-858A-D450D714F0EA}"/>
                    </a:ext>
                  </a:extLst>
                </p14:cNvPr>
                <p14:cNvContentPartPr/>
                <p14:nvPr/>
              </p14:nvContentPartPr>
              <p14:xfrm>
                <a:off x="11366871" y="805109"/>
                <a:ext cx="4680" cy="63360"/>
              </p14:xfrm>
            </p:contentPart>
          </mc:Choice>
          <mc:Fallback xmlns="">
            <p:pic>
              <p:nvPicPr>
                <p:cNvPr id="114" name="Ink 113">
                  <a:extLst>
                    <a:ext uri="{FF2B5EF4-FFF2-40B4-BE49-F238E27FC236}">
                      <a16:creationId xmlns:a16="http://schemas.microsoft.com/office/drawing/2014/main" id="{90F92DBD-418C-9727-858A-D450D714F0EA}"/>
                    </a:ext>
                  </a:extLst>
                </p:cNvPr>
                <p:cNvPicPr/>
                <p:nvPr/>
              </p:nvPicPr>
              <p:blipFill>
                <a:blip r:embed="rId49"/>
                <a:stretch>
                  <a:fillRect/>
                </a:stretch>
              </p:blipFill>
              <p:spPr>
                <a:xfrm>
                  <a:off x="11303871" y="742469"/>
                  <a:ext cx="13032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5" name="Ink 114">
                  <a:extLst>
                    <a:ext uri="{FF2B5EF4-FFF2-40B4-BE49-F238E27FC236}">
                      <a16:creationId xmlns:a16="http://schemas.microsoft.com/office/drawing/2014/main" id="{4C96B688-7F0C-C871-E324-31663BF110CF}"/>
                    </a:ext>
                  </a:extLst>
                </p14:cNvPr>
                <p14:cNvContentPartPr/>
                <p14:nvPr/>
              </p14:nvContentPartPr>
              <p14:xfrm>
                <a:off x="11361831" y="830309"/>
                <a:ext cx="4680" cy="75960"/>
              </p14:xfrm>
            </p:contentPart>
          </mc:Choice>
          <mc:Fallback xmlns="">
            <p:pic>
              <p:nvPicPr>
                <p:cNvPr id="115" name="Ink 114">
                  <a:extLst>
                    <a:ext uri="{FF2B5EF4-FFF2-40B4-BE49-F238E27FC236}">
                      <a16:creationId xmlns:a16="http://schemas.microsoft.com/office/drawing/2014/main" id="{4C96B688-7F0C-C871-E324-31663BF110CF}"/>
                    </a:ext>
                  </a:extLst>
                </p:cNvPr>
                <p:cNvPicPr/>
                <p:nvPr/>
              </p:nvPicPr>
              <p:blipFill>
                <a:blip r:embed="rId51"/>
                <a:stretch>
                  <a:fillRect/>
                </a:stretch>
              </p:blipFill>
              <p:spPr>
                <a:xfrm>
                  <a:off x="11298831" y="767669"/>
                  <a:ext cx="1303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16" name="Ink 115">
                  <a:extLst>
                    <a:ext uri="{FF2B5EF4-FFF2-40B4-BE49-F238E27FC236}">
                      <a16:creationId xmlns:a16="http://schemas.microsoft.com/office/drawing/2014/main" id="{7BCAFF11-4E6B-C403-350B-71D91A12994C}"/>
                    </a:ext>
                  </a:extLst>
                </p14:cNvPr>
                <p14:cNvContentPartPr/>
                <p14:nvPr/>
              </p14:nvContentPartPr>
              <p14:xfrm>
                <a:off x="9883671" y="792509"/>
                <a:ext cx="15840" cy="96480"/>
              </p14:xfrm>
            </p:contentPart>
          </mc:Choice>
          <mc:Fallback xmlns="">
            <p:pic>
              <p:nvPicPr>
                <p:cNvPr id="116" name="Ink 115">
                  <a:extLst>
                    <a:ext uri="{FF2B5EF4-FFF2-40B4-BE49-F238E27FC236}">
                      <a16:creationId xmlns:a16="http://schemas.microsoft.com/office/drawing/2014/main" id="{7BCAFF11-4E6B-C403-350B-71D91A12994C}"/>
                    </a:ext>
                  </a:extLst>
                </p:cNvPr>
                <p:cNvPicPr/>
                <p:nvPr/>
              </p:nvPicPr>
              <p:blipFill>
                <a:blip r:embed="rId53"/>
                <a:stretch>
                  <a:fillRect/>
                </a:stretch>
              </p:blipFill>
              <p:spPr>
                <a:xfrm>
                  <a:off x="9821031" y="729869"/>
                  <a:ext cx="14148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18" name="Ink 117">
                  <a:extLst>
                    <a:ext uri="{FF2B5EF4-FFF2-40B4-BE49-F238E27FC236}">
                      <a16:creationId xmlns:a16="http://schemas.microsoft.com/office/drawing/2014/main" id="{182B5F5D-6A09-295D-BA4A-0D4F732FEE6F}"/>
                    </a:ext>
                  </a:extLst>
                </p14:cNvPr>
                <p14:cNvContentPartPr/>
                <p14:nvPr/>
              </p14:nvContentPartPr>
              <p14:xfrm>
                <a:off x="7797111" y="868109"/>
                <a:ext cx="29880" cy="93600"/>
              </p14:xfrm>
            </p:contentPart>
          </mc:Choice>
          <mc:Fallback xmlns="">
            <p:pic>
              <p:nvPicPr>
                <p:cNvPr id="118" name="Ink 117">
                  <a:extLst>
                    <a:ext uri="{FF2B5EF4-FFF2-40B4-BE49-F238E27FC236}">
                      <a16:creationId xmlns:a16="http://schemas.microsoft.com/office/drawing/2014/main" id="{182B5F5D-6A09-295D-BA4A-0D4F732FEE6F}"/>
                    </a:ext>
                  </a:extLst>
                </p:cNvPr>
                <p:cNvPicPr/>
                <p:nvPr/>
              </p:nvPicPr>
              <p:blipFill>
                <a:blip r:embed="rId55"/>
                <a:stretch>
                  <a:fillRect/>
                </a:stretch>
              </p:blipFill>
              <p:spPr>
                <a:xfrm>
                  <a:off x="7734471" y="805109"/>
                  <a:ext cx="1555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19" name="Ink 118">
                  <a:extLst>
                    <a:ext uri="{FF2B5EF4-FFF2-40B4-BE49-F238E27FC236}">
                      <a16:creationId xmlns:a16="http://schemas.microsoft.com/office/drawing/2014/main" id="{AD64B6A9-9E83-6CD2-7E29-0F98B266111C}"/>
                    </a:ext>
                  </a:extLst>
                </p14:cNvPr>
                <p14:cNvContentPartPr/>
                <p14:nvPr/>
              </p14:nvContentPartPr>
              <p14:xfrm>
                <a:off x="6312471" y="759029"/>
                <a:ext cx="38160" cy="235800"/>
              </p14:xfrm>
            </p:contentPart>
          </mc:Choice>
          <mc:Fallback xmlns="">
            <p:pic>
              <p:nvPicPr>
                <p:cNvPr id="119" name="Ink 118">
                  <a:extLst>
                    <a:ext uri="{FF2B5EF4-FFF2-40B4-BE49-F238E27FC236}">
                      <a16:creationId xmlns:a16="http://schemas.microsoft.com/office/drawing/2014/main" id="{AD64B6A9-9E83-6CD2-7E29-0F98B266111C}"/>
                    </a:ext>
                  </a:extLst>
                </p:cNvPr>
                <p:cNvPicPr/>
                <p:nvPr/>
              </p:nvPicPr>
              <p:blipFill>
                <a:blip r:embed="rId57"/>
                <a:stretch>
                  <a:fillRect/>
                </a:stretch>
              </p:blipFill>
              <p:spPr>
                <a:xfrm>
                  <a:off x="6249471" y="696389"/>
                  <a:ext cx="163800" cy="361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21" name="Ink 120">
                  <a:extLst>
                    <a:ext uri="{FF2B5EF4-FFF2-40B4-BE49-F238E27FC236}">
                      <a16:creationId xmlns:a16="http://schemas.microsoft.com/office/drawing/2014/main" id="{9C52D399-C8A9-3A5A-1B02-15DD53CED533}"/>
                    </a:ext>
                  </a:extLst>
                </p14:cNvPr>
                <p14:cNvContentPartPr/>
                <p14:nvPr/>
              </p14:nvContentPartPr>
              <p14:xfrm>
                <a:off x="7210311" y="872429"/>
                <a:ext cx="246960" cy="847080"/>
              </p14:xfrm>
            </p:contentPart>
          </mc:Choice>
          <mc:Fallback xmlns="">
            <p:pic>
              <p:nvPicPr>
                <p:cNvPr id="121" name="Ink 120">
                  <a:extLst>
                    <a:ext uri="{FF2B5EF4-FFF2-40B4-BE49-F238E27FC236}">
                      <a16:creationId xmlns:a16="http://schemas.microsoft.com/office/drawing/2014/main" id="{9C52D399-C8A9-3A5A-1B02-15DD53CED533}"/>
                    </a:ext>
                  </a:extLst>
                </p:cNvPr>
                <p:cNvPicPr/>
                <p:nvPr/>
              </p:nvPicPr>
              <p:blipFill>
                <a:blip r:embed="rId59"/>
                <a:stretch>
                  <a:fillRect/>
                </a:stretch>
              </p:blipFill>
              <p:spPr>
                <a:xfrm>
                  <a:off x="7201311" y="863429"/>
                  <a:ext cx="264600" cy="8647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23" name="Ink 122">
                  <a:extLst>
                    <a:ext uri="{FF2B5EF4-FFF2-40B4-BE49-F238E27FC236}">
                      <a16:creationId xmlns:a16="http://schemas.microsoft.com/office/drawing/2014/main" id="{D69A7A7B-839C-0EEF-8860-2756D88304C0}"/>
                    </a:ext>
                  </a:extLst>
                </p14:cNvPr>
                <p14:cNvContentPartPr/>
                <p14:nvPr/>
              </p14:nvContentPartPr>
              <p14:xfrm>
                <a:off x="8950911" y="754709"/>
                <a:ext cx="325440" cy="885240"/>
              </p14:xfrm>
            </p:contentPart>
          </mc:Choice>
          <mc:Fallback xmlns="">
            <p:pic>
              <p:nvPicPr>
                <p:cNvPr id="123" name="Ink 122">
                  <a:extLst>
                    <a:ext uri="{FF2B5EF4-FFF2-40B4-BE49-F238E27FC236}">
                      <a16:creationId xmlns:a16="http://schemas.microsoft.com/office/drawing/2014/main" id="{D69A7A7B-839C-0EEF-8860-2756D88304C0}"/>
                    </a:ext>
                  </a:extLst>
                </p:cNvPr>
                <p:cNvPicPr/>
                <p:nvPr/>
              </p:nvPicPr>
              <p:blipFill>
                <a:blip r:embed="rId61"/>
                <a:stretch>
                  <a:fillRect/>
                </a:stretch>
              </p:blipFill>
              <p:spPr>
                <a:xfrm>
                  <a:off x="8941911" y="746069"/>
                  <a:ext cx="343080" cy="902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24" name="Ink 123">
                  <a:extLst>
                    <a:ext uri="{FF2B5EF4-FFF2-40B4-BE49-F238E27FC236}">
                      <a16:creationId xmlns:a16="http://schemas.microsoft.com/office/drawing/2014/main" id="{48602CC0-800D-9F27-7CDC-1262604F193F}"/>
                    </a:ext>
                  </a:extLst>
                </p14:cNvPr>
                <p14:cNvContentPartPr/>
                <p14:nvPr/>
              </p14:nvContentPartPr>
              <p14:xfrm>
                <a:off x="10741191" y="779909"/>
                <a:ext cx="172440" cy="861480"/>
              </p14:xfrm>
            </p:contentPart>
          </mc:Choice>
          <mc:Fallback xmlns="">
            <p:pic>
              <p:nvPicPr>
                <p:cNvPr id="124" name="Ink 123">
                  <a:extLst>
                    <a:ext uri="{FF2B5EF4-FFF2-40B4-BE49-F238E27FC236}">
                      <a16:creationId xmlns:a16="http://schemas.microsoft.com/office/drawing/2014/main" id="{48602CC0-800D-9F27-7CDC-1262604F193F}"/>
                    </a:ext>
                  </a:extLst>
                </p:cNvPr>
                <p:cNvPicPr/>
                <p:nvPr/>
              </p:nvPicPr>
              <p:blipFill>
                <a:blip r:embed="rId63"/>
                <a:stretch>
                  <a:fillRect/>
                </a:stretch>
              </p:blipFill>
              <p:spPr>
                <a:xfrm>
                  <a:off x="10732551" y="771269"/>
                  <a:ext cx="190080" cy="8791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31" name="Ink 130">
                  <a:extLst>
                    <a:ext uri="{FF2B5EF4-FFF2-40B4-BE49-F238E27FC236}">
                      <a16:creationId xmlns:a16="http://schemas.microsoft.com/office/drawing/2014/main" id="{30FC8886-7BDD-3A78-9064-FBA22048E5CD}"/>
                    </a:ext>
                  </a:extLst>
                </p14:cNvPr>
                <p14:cNvContentPartPr/>
                <p14:nvPr/>
              </p14:nvContentPartPr>
              <p14:xfrm>
                <a:off x="7889631" y="1556069"/>
                <a:ext cx="360" cy="80640"/>
              </p14:xfrm>
            </p:contentPart>
          </mc:Choice>
          <mc:Fallback xmlns="">
            <p:pic>
              <p:nvPicPr>
                <p:cNvPr id="131" name="Ink 130">
                  <a:extLst>
                    <a:ext uri="{FF2B5EF4-FFF2-40B4-BE49-F238E27FC236}">
                      <a16:creationId xmlns:a16="http://schemas.microsoft.com/office/drawing/2014/main" id="{30FC8886-7BDD-3A78-9064-FBA22048E5CD}"/>
                    </a:ext>
                  </a:extLst>
                </p:cNvPr>
                <p:cNvPicPr/>
                <p:nvPr/>
              </p:nvPicPr>
              <p:blipFill>
                <a:blip r:embed="rId65"/>
                <a:stretch>
                  <a:fillRect/>
                </a:stretch>
              </p:blipFill>
              <p:spPr>
                <a:xfrm>
                  <a:off x="7826991" y="1493069"/>
                  <a:ext cx="1260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32" name="Ink 131">
                  <a:extLst>
                    <a:ext uri="{FF2B5EF4-FFF2-40B4-BE49-F238E27FC236}">
                      <a16:creationId xmlns:a16="http://schemas.microsoft.com/office/drawing/2014/main" id="{4AE003E1-F90C-1C52-34D5-30BF1CA7A860}"/>
                    </a:ext>
                  </a:extLst>
                </p14:cNvPr>
                <p14:cNvContentPartPr/>
                <p14:nvPr/>
              </p14:nvContentPartPr>
              <p14:xfrm>
                <a:off x="6485631" y="1556069"/>
                <a:ext cx="7560" cy="141120"/>
              </p14:xfrm>
            </p:contentPart>
          </mc:Choice>
          <mc:Fallback xmlns="">
            <p:pic>
              <p:nvPicPr>
                <p:cNvPr id="132" name="Ink 131">
                  <a:extLst>
                    <a:ext uri="{FF2B5EF4-FFF2-40B4-BE49-F238E27FC236}">
                      <a16:creationId xmlns:a16="http://schemas.microsoft.com/office/drawing/2014/main" id="{4AE003E1-F90C-1C52-34D5-30BF1CA7A860}"/>
                    </a:ext>
                  </a:extLst>
                </p:cNvPr>
                <p:cNvPicPr/>
                <p:nvPr/>
              </p:nvPicPr>
              <p:blipFill>
                <a:blip r:embed="rId67"/>
                <a:stretch>
                  <a:fillRect/>
                </a:stretch>
              </p:blipFill>
              <p:spPr>
                <a:xfrm>
                  <a:off x="6422631" y="1493069"/>
                  <a:ext cx="13320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33" name="Ink 132">
                  <a:extLst>
                    <a:ext uri="{FF2B5EF4-FFF2-40B4-BE49-F238E27FC236}">
                      <a16:creationId xmlns:a16="http://schemas.microsoft.com/office/drawing/2014/main" id="{5E12D2AB-B247-E69D-0848-A450B241C055}"/>
                    </a:ext>
                  </a:extLst>
                </p14:cNvPr>
                <p14:cNvContentPartPr/>
                <p14:nvPr/>
              </p14:nvContentPartPr>
              <p14:xfrm>
                <a:off x="9559311" y="1509629"/>
                <a:ext cx="26640" cy="130320"/>
              </p14:xfrm>
            </p:contentPart>
          </mc:Choice>
          <mc:Fallback xmlns="">
            <p:pic>
              <p:nvPicPr>
                <p:cNvPr id="133" name="Ink 132">
                  <a:extLst>
                    <a:ext uri="{FF2B5EF4-FFF2-40B4-BE49-F238E27FC236}">
                      <a16:creationId xmlns:a16="http://schemas.microsoft.com/office/drawing/2014/main" id="{5E12D2AB-B247-E69D-0848-A450B241C055}"/>
                    </a:ext>
                  </a:extLst>
                </p:cNvPr>
                <p:cNvPicPr/>
                <p:nvPr/>
              </p:nvPicPr>
              <p:blipFill>
                <a:blip r:embed="rId69"/>
                <a:stretch>
                  <a:fillRect/>
                </a:stretch>
              </p:blipFill>
              <p:spPr>
                <a:xfrm>
                  <a:off x="9496311" y="1446989"/>
                  <a:ext cx="15228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34" name="Ink 133">
                  <a:extLst>
                    <a:ext uri="{FF2B5EF4-FFF2-40B4-BE49-F238E27FC236}">
                      <a16:creationId xmlns:a16="http://schemas.microsoft.com/office/drawing/2014/main" id="{5F39B25D-C581-F9B4-A138-9041D39398BD}"/>
                    </a:ext>
                  </a:extLst>
                </p14:cNvPr>
                <p14:cNvContentPartPr/>
                <p14:nvPr/>
              </p14:nvContentPartPr>
              <p14:xfrm>
                <a:off x="11295591" y="1493069"/>
                <a:ext cx="360" cy="129240"/>
              </p14:xfrm>
            </p:contentPart>
          </mc:Choice>
          <mc:Fallback xmlns="">
            <p:pic>
              <p:nvPicPr>
                <p:cNvPr id="134" name="Ink 133">
                  <a:extLst>
                    <a:ext uri="{FF2B5EF4-FFF2-40B4-BE49-F238E27FC236}">
                      <a16:creationId xmlns:a16="http://schemas.microsoft.com/office/drawing/2014/main" id="{5F39B25D-C581-F9B4-A138-9041D39398BD}"/>
                    </a:ext>
                  </a:extLst>
                </p:cNvPr>
                <p:cNvPicPr/>
                <p:nvPr/>
              </p:nvPicPr>
              <p:blipFill>
                <a:blip r:embed="rId71"/>
                <a:stretch>
                  <a:fillRect/>
                </a:stretch>
              </p:blipFill>
              <p:spPr>
                <a:xfrm>
                  <a:off x="11232591" y="1430429"/>
                  <a:ext cx="12600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37" name="Ink 136">
                  <a:extLst>
                    <a:ext uri="{FF2B5EF4-FFF2-40B4-BE49-F238E27FC236}">
                      <a16:creationId xmlns:a16="http://schemas.microsoft.com/office/drawing/2014/main" id="{28BADCA6-08AE-73F6-AABB-354BB6961B72}"/>
                    </a:ext>
                  </a:extLst>
                </p14:cNvPr>
                <p14:cNvContentPartPr/>
                <p14:nvPr/>
              </p14:nvContentPartPr>
              <p14:xfrm>
                <a:off x="6539271" y="486149"/>
                <a:ext cx="4815360" cy="268920"/>
              </p14:xfrm>
            </p:contentPart>
          </mc:Choice>
          <mc:Fallback xmlns="">
            <p:pic>
              <p:nvPicPr>
                <p:cNvPr id="137" name="Ink 136">
                  <a:extLst>
                    <a:ext uri="{FF2B5EF4-FFF2-40B4-BE49-F238E27FC236}">
                      <a16:creationId xmlns:a16="http://schemas.microsoft.com/office/drawing/2014/main" id="{28BADCA6-08AE-73F6-AABB-354BB6961B72}"/>
                    </a:ext>
                  </a:extLst>
                </p:cNvPr>
                <p:cNvPicPr/>
                <p:nvPr/>
              </p:nvPicPr>
              <p:blipFill>
                <a:blip r:embed="rId73"/>
                <a:stretch>
                  <a:fillRect/>
                </a:stretch>
              </p:blipFill>
              <p:spPr>
                <a:xfrm>
                  <a:off x="6476631" y="423509"/>
                  <a:ext cx="4941000" cy="394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9" name="Ink 138">
                  <a:extLst>
                    <a:ext uri="{FF2B5EF4-FFF2-40B4-BE49-F238E27FC236}">
                      <a16:creationId xmlns:a16="http://schemas.microsoft.com/office/drawing/2014/main" id="{EC43DF44-4EC9-20F1-2B53-50AB95291DBF}"/>
                    </a:ext>
                  </a:extLst>
                </p14:cNvPr>
                <p14:cNvContentPartPr/>
                <p14:nvPr/>
              </p14:nvContentPartPr>
              <p14:xfrm>
                <a:off x="6291591" y="604949"/>
                <a:ext cx="360" cy="150120"/>
              </p14:xfrm>
            </p:contentPart>
          </mc:Choice>
          <mc:Fallback xmlns="">
            <p:pic>
              <p:nvPicPr>
                <p:cNvPr id="139" name="Ink 138">
                  <a:extLst>
                    <a:ext uri="{FF2B5EF4-FFF2-40B4-BE49-F238E27FC236}">
                      <a16:creationId xmlns:a16="http://schemas.microsoft.com/office/drawing/2014/main" id="{EC43DF44-4EC9-20F1-2B53-50AB95291DBF}"/>
                    </a:ext>
                  </a:extLst>
                </p:cNvPr>
                <p:cNvPicPr/>
                <p:nvPr/>
              </p:nvPicPr>
              <p:blipFill>
                <a:blip r:embed="rId75"/>
                <a:stretch>
                  <a:fillRect/>
                </a:stretch>
              </p:blipFill>
              <p:spPr>
                <a:xfrm>
                  <a:off x="6228591" y="542309"/>
                  <a:ext cx="12600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40" name="Ink 139">
                  <a:extLst>
                    <a:ext uri="{FF2B5EF4-FFF2-40B4-BE49-F238E27FC236}">
                      <a16:creationId xmlns:a16="http://schemas.microsoft.com/office/drawing/2014/main" id="{AEF02407-95ED-779A-79FA-4CF920CDD24C}"/>
                    </a:ext>
                  </a:extLst>
                </p14:cNvPr>
                <p14:cNvContentPartPr/>
                <p14:nvPr/>
              </p14:nvContentPartPr>
              <p14:xfrm>
                <a:off x="7753551" y="604589"/>
                <a:ext cx="52560" cy="284760"/>
              </p14:xfrm>
            </p:contentPart>
          </mc:Choice>
          <mc:Fallback xmlns="">
            <p:pic>
              <p:nvPicPr>
                <p:cNvPr id="140" name="Ink 139">
                  <a:extLst>
                    <a:ext uri="{FF2B5EF4-FFF2-40B4-BE49-F238E27FC236}">
                      <a16:creationId xmlns:a16="http://schemas.microsoft.com/office/drawing/2014/main" id="{AEF02407-95ED-779A-79FA-4CF920CDD24C}"/>
                    </a:ext>
                  </a:extLst>
                </p:cNvPr>
                <p:cNvPicPr/>
                <p:nvPr/>
              </p:nvPicPr>
              <p:blipFill>
                <a:blip r:embed="rId77"/>
                <a:stretch>
                  <a:fillRect/>
                </a:stretch>
              </p:blipFill>
              <p:spPr>
                <a:xfrm>
                  <a:off x="7690911" y="541949"/>
                  <a:ext cx="178200" cy="410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8">
            <p14:nvContentPartPr>
              <p14:cNvPr id="142" name="Ink 141">
                <a:extLst>
                  <a:ext uri="{FF2B5EF4-FFF2-40B4-BE49-F238E27FC236}">
                    <a16:creationId xmlns:a16="http://schemas.microsoft.com/office/drawing/2014/main" id="{AC7D969E-9DE1-2625-0BC6-384BC84A8D68}"/>
                  </a:ext>
                </a:extLst>
              </p14:cNvPr>
              <p14:cNvContentPartPr/>
              <p14:nvPr/>
            </p14:nvContentPartPr>
            <p14:xfrm>
              <a:off x="9864951" y="666149"/>
              <a:ext cx="13680" cy="127080"/>
            </p14:xfrm>
          </p:contentPart>
        </mc:Choice>
        <mc:Fallback xmlns="">
          <p:pic>
            <p:nvPicPr>
              <p:cNvPr id="142" name="Ink 141">
                <a:extLst>
                  <a:ext uri="{FF2B5EF4-FFF2-40B4-BE49-F238E27FC236}">
                    <a16:creationId xmlns:a16="http://schemas.microsoft.com/office/drawing/2014/main" id="{AC7D969E-9DE1-2625-0BC6-384BC84A8D68}"/>
                  </a:ext>
                </a:extLst>
              </p:cNvPr>
              <p:cNvPicPr/>
              <p:nvPr/>
            </p:nvPicPr>
            <p:blipFill>
              <a:blip r:embed="rId79"/>
              <a:stretch>
                <a:fillRect/>
              </a:stretch>
            </p:blipFill>
            <p:spPr>
              <a:xfrm>
                <a:off x="9801951" y="603149"/>
                <a:ext cx="13932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 name="Ink 1">
                <a:extLst>
                  <a:ext uri="{FF2B5EF4-FFF2-40B4-BE49-F238E27FC236}">
                    <a16:creationId xmlns:a16="http://schemas.microsoft.com/office/drawing/2014/main" id="{08E6BC7D-41C8-0019-1E76-A7CE4A5CBED5}"/>
                  </a:ext>
                </a:extLst>
              </p14:cNvPr>
              <p14:cNvContentPartPr/>
              <p14:nvPr/>
            </p14:nvContentPartPr>
            <p14:xfrm>
              <a:off x="5465425" y="837436"/>
              <a:ext cx="324360" cy="966600"/>
            </p14:xfrm>
          </p:contentPart>
        </mc:Choice>
        <mc:Fallback xmlns="">
          <p:pic>
            <p:nvPicPr>
              <p:cNvPr id="2" name="Ink 1">
                <a:extLst>
                  <a:ext uri="{FF2B5EF4-FFF2-40B4-BE49-F238E27FC236}">
                    <a16:creationId xmlns:a16="http://schemas.microsoft.com/office/drawing/2014/main" id="{08E6BC7D-41C8-0019-1E76-A7CE4A5CBED5}"/>
                  </a:ext>
                </a:extLst>
              </p:cNvPr>
              <p:cNvPicPr/>
              <p:nvPr/>
            </p:nvPicPr>
            <p:blipFill>
              <a:blip r:embed="rId81"/>
              <a:stretch>
                <a:fillRect/>
              </a:stretch>
            </p:blipFill>
            <p:spPr>
              <a:xfrm>
                <a:off x="5459305" y="831316"/>
                <a:ext cx="336600" cy="978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 name="Ink 2">
                <a:extLst>
                  <a:ext uri="{FF2B5EF4-FFF2-40B4-BE49-F238E27FC236}">
                    <a16:creationId xmlns:a16="http://schemas.microsoft.com/office/drawing/2014/main" id="{8051A88C-65A2-A869-8EE5-23017DD38DA7}"/>
                  </a:ext>
                </a:extLst>
              </p14:cNvPr>
              <p14:cNvContentPartPr/>
              <p14:nvPr/>
            </p14:nvContentPartPr>
            <p14:xfrm>
              <a:off x="7140145" y="572116"/>
              <a:ext cx="136080" cy="792360"/>
            </p14:xfrm>
          </p:contentPart>
        </mc:Choice>
        <mc:Fallback xmlns="">
          <p:pic>
            <p:nvPicPr>
              <p:cNvPr id="3" name="Ink 2">
                <a:extLst>
                  <a:ext uri="{FF2B5EF4-FFF2-40B4-BE49-F238E27FC236}">
                    <a16:creationId xmlns:a16="http://schemas.microsoft.com/office/drawing/2014/main" id="{8051A88C-65A2-A869-8EE5-23017DD38DA7}"/>
                  </a:ext>
                </a:extLst>
              </p:cNvPr>
              <p:cNvPicPr/>
              <p:nvPr/>
            </p:nvPicPr>
            <p:blipFill>
              <a:blip r:embed="rId83"/>
              <a:stretch>
                <a:fillRect/>
              </a:stretch>
            </p:blipFill>
            <p:spPr>
              <a:xfrm>
                <a:off x="7134025" y="565996"/>
                <a:ext cx="148320" cy="8046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 name="Ink 3">
                <a:extLst>
                  <a:ext uri="{FF2B5EF4-FFF2-40B4-BE49-F238E27FC236}">
                    <a16:creationId xmlns:a16="http://schemas.microsoft.com/office/drawing/2014/main" id="{9075E013-A050-E98B-6235-9A55A051B588}"/>
                  </a:ext>
                </a:extLst>
              </p14:cNvPr>
              <p14:cNvContentPartPr/>
              <p14:nvPr/>
            </p14:nvContentPartPr>
            <p14:xfrm>
              <a:off x="7150585" y="725476"/>
              <a:ext cx="76320" cy="505800"/>
            </p14:xfrm>
          </p:contentPart>
        </mc:Choice>
        <mc:Fallback xmlns="">
          <p:pic>
            <p:nvPicPr>
              <p:cNvPr id="4" name="Ink 3">
                <a:extLst>
                  <a:ext uri="{FF2B5EF4-FFF2-40B4-BE49-F238E27FC236}">
                    <a16:creationId xmlns:a16="http://schemas.microsoft.com/office/drawing/2014/main" id="{9075E013-A050-E98B-6235-9A55A051B588}"/>
                  </a:ext>
                </a:extLst>
              </p:cNvPr>
              <p:cNvPicPr/>
              <p:nvPr/>
            </p:nvPicPr>
            <p:blipFill>
              <a:blip r:embed="rId85"/>
              <a:stretch>
                <a:fillRect/>
              </a:stretch>
            </p:blipFill>
            <p:spPr>
              <a:xfrm>
                <a:off x="7144465" y="719356"/>
                <a:ext cx="88560" cy="518040"/>
              </a:xfrm>
              <a:prstGeom prst="rect">
                <a:avLst/>
              </a:prstGeom>
            </p:spPr>
          </p:pic>
        </mc:Fallback>
      </mc:AlternateContent>
    </p:spTree>
    <p:extLst>
      <p:ext uri="{BB962C8B-B14F-4D97-AF65-F5344CB8AC3E}">
        <p14:creationId xmlns:p14="http://schemas.microsoft.com/office/powerpoint/2010/main" val="1397379358"/>
      </p:ext>
    </p:extLst>
  </p:cSld>
  <p:clrMapOvr>
    <a:masterClrMapping/>
  </p:clrMapOvr>
  <mc:AlternateContent xmlns:mc="http://schemas.openxmlformats.org/markup-compatibility/2006" xmlns:p14="http://schemas.microsoft.com/office/powerpoint/2010/main">
    <mc:Choice Requires="p14">
      <p:transition spd="slow" p14:dur="2000" advTm="886"/>
    </mc:Choice>
    <mc:Fallback xmlns="">
      <p:transition spd="slow" advTm="88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5AA160-3A8E-A270-1585-4C2E7FA1B9B9}"/>
              </a:ext>
            </a:extLst>
          </p:cNvPr>
          <p:cNvSpPr>
            <a:spLocks noGrp="1"/>
          </p:cNvSpPr>
          <p:nvPr>
            <p:ph type="title"/>
          </p:nvPr>
        </p:nvSpPr>
        <p:spPr>
          <a:xfrm>
            <a:off x="7933443" y="3144900"/>
            <a:ext cx="3330906" cy="3441068"/>
          </a:xfrm>
        </p:spPr>
        <p:txBody>
          <a:bodyPr vert="horz" lIns="91440" tIns="45720" rIns="91440" bIns="45720" rtlCol="0" anchor="t">
            <a:normAutofit/>
          </a:bodyPr>
          <a:lstStyle/>
          <a:p>
            <a:r>
              <a:rPr lang="en-US" sz="4200"/>
              <a:t>Home page </a:t>
            </a:r>
            <a:br>
              <a:rPr lang="en-US" sz="4200"/>
            </a:br>
            <a:endParaRPr lang="en-US" sz="4200"/>
          </a:p>
        </p:txBody>
      </p:sp>
      <p:cxnSp>
        <p:nvCxnSpPr>
          <p:cNvPr id="15" name="Straight Connector 14">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Graphic 5" descr="Home">
            <a:extLst>
              <a:ext uri="{FF2B5EF4-FFF2-40B4-BE49-F238E27FC236}">
                <a16:creationId xmlns:a16="http://schemas.microsoft.com/office/drawing/2014/main" id="{044FD416-D801-D07D-8EF0-CDE206BC40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745541" y="863602"/>
            <a:ext cx="5134757" cy="5134757"/>
          </a:xfrm>
          <a:prstGeom prst="rect">
            <a:avLst/>
          </a:prstGeom>
        </p:spPr>
      </p:pic>
      <p:cxnSp>
        <p:nvCxnSpPr>
          <p:cNvPr id="17" name="Straight Connector 16">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885"/>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991907"/>
      </p:ext>
    </p:extLst>
  </p:cSld>
  <p:clrMapOvr>
    <a:masterClrMapping/>
  </p:clrMapOvr>
  <mc:AlternateContent xmlns:mc="http://schemas.openxmlformats.org/markup-compatibility/2006" xmlns:p14="http://schemas.microsoft.com/office/powerpoint/2010/main">
    <mc:Choice Requires="p14">
      <p:transition spd="slow" p14:dur="2000" advTm="17"/>
    </mc:Choice>
    <mc:Fallback xmlns="">
      <p:transition spd="slow" advTm="1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aper with writing on it&#10;&#10;AI-generated content may be incorrect.">
            <a:extLst>
              <a:ext uri="{FF2B5EF4-FFF2-40B4-BE49-F238E27FC236}">
                <a16:creationId xmlns:a16="http://schemas.microsoft.com/office/drawing/2014/main" id="{263DD869-D678-3367-62F2-9C460C86578D}"/>
              </a:ext>
            </a:extLst>
          </p:cNvPr>
          <p:cNvPicPr>
            <a:picLocks noGrp="1" noChangeAspect="1"/>
          </p:cNvPicPr>
          <p:nvPr>
            <p:ph idx="1"/>
          </p:nvPr>
        </p:nvPicPr>
        <p:blipFill>
          <a:blip r:embed="rId2"/>
          <a:stretch>
            <a:fillRect/>
          </a:stretch>
        </p:blipFill>
        <p:spPr>
          <a:xfrm rot="16200000">
            <a:off x="2863875" y="-74394"/>
            <a:ext cx="5223570" cy="7011351"/>
          </a:xfrm>
          <a:prstGeom prst="rect">
            <a:avLst/>
          </a:prstGeom>
        </p:spPr>
      </p:pic>
      <p:sp>
        <p:nvSpPr>
          <p:cNvPr id="6" name="TextBox 5">
            <a:extLst>
              <a:ext uri="{FF2B5EF4-FFF2-40B4-BE49-F238E27FC236}">
                <a16:creationId xmlns:a16="http://schemas.microsoft.com/office/drawing/2014/main" id="{8B3AB6F0-14EA-15F9-BEEA-A9C2C15091E4}"/>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cxnSp>
        <p:nvCxnSpPr>
          <p:cNvPr id="3" name="Straight Arrow Connector 2">
            <a:extLst>
              <a:ext uri="{FF2B5EF4-FFF2-40B4-BE49-F238E27FC236}">
                <a16:creationId xmlns:a16="http://schemas.microsoft.com/office/drawing/2014/main" id="{10BCEB41-8A0E-F35D-0613-E0152F154B0D}"/>
              </a:ext>
            </a:extLst>
          </p:cNvPr>
          <p:cNvCxnSpPr>
            <a:cxnSpLocks/>
          </p:cNvCxnSpPr>
          <p:nvPr/>
        </p:nvCxnSpPr>
        <p:spPr>
          <a:xfrm flipH="1">
            <a:off x="750815" y="1501629"/>
            <a:ext cx="4215468" cy="461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FBB560D-1E66-DEB7-4EC9-35E63C586577}"/>
              </a:ext>
            </a:extLst>
          </p:cNvPr>
          <p:cNvSpPr txBox="1"/>
          <p:nvPr/>
        </p:nvSpPr>
        <p:spPr>
          <a:xfrm>
            <a:off x="171974"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284F8DEC-8DD1-EA59-E789-FD19509D9F60}"/>
              </a:ext>
            </a:extLst>
          </p:cNvPr>
          <p:cNvCxnSpPr>
            <a:cxnSpLocks/>
          </p:cNvCxnSpPr>
          <p:nvPr/>
        </p:nvCxnSpPr>
        <p:spPr>
          <a:xfrm flipH="1">
            <a:off x="1644242" y="2183762"/>
            <a:ext cx="2585208" cy="1468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71308D9-567F-566B-6012-EFD3EF606921}"/>
              </a:ext>
            </a:extLst>
          </p:cNvPr>
          <p:cNvSpPr txBox="1"/>
          <p:nvPr/>
        </p:nvSpPr>
        <p:spPr>
          <a:xfrm>
            <a:off x="-55244" y="2052974"/>
            <a:ext cx="2000775" cy="646331"/>
          </a:xfrm>
          <a:prstGeom prst="rect">
            <a:avLst/>
          </a:prstGeom>
          <a:noFill/>
        </p:spPr>
        <p:txBody>
          <a:bodyPr wrap="square" rtlCol="0">
            <a:spAutoFit/>
          </a:bodyPr>
          <a:lstStyle/>
          <a:p>
            <a:r>
              <a:rPr lang="en-GB" dirty="0"/>
              <a:t>My introduction with website link</a:t>
            </a:r>
          </a:p>
        </p:txBody>
      </p:sp>
      <p:cxnSp>
        <p:nvCxnSpPr>
          <p:cNvPr id="14" name="Straight Arrow Connector 13">
            <a:extLst>
              <a:ext uri="{FF2B5EF4-FFF2-40B4-BE49-F238E27FC236}">
                <a16:creationId xmlns:a16="http://schemas.microsoft.com/office/drawing/2014/main" id="{2E3839C9-5F24-77C5-F8C7-10F307A75A3A}"/>
              </a:ext>
            </a:extLst>
          </p:cNvPr>
          <p:cNvCxnSpPr>
            <a:cxnSpLocks/>
          </p:cNvCxnSpPr>
          <p:nvPr/>
        </p:nvCxnSpPr>
        <p:spPr>
          <a:xfrm flipH="1">
            <a:off x="1799439" y="3330043"/>
            <a:ext cx="1839985" cy="4233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5C9C6A6-0190-AAE9-21AC-2FBECD08301F}"/>
              </a:ext>
            </a:extLst>
          </p:cNvPr>
          <p:cNvSpPr txBox="1"/>
          <p:nvPr/>
        </p:nvSpPr>
        <p:spPr>
          <a:xfrm>
            <a:off x="50333" y="3099732"/>
            <a:ext cx="2059497" cy="646331"/>
          </a:xfrm>
          <a:prstGeom prst="rect">
            <a:avLst/>
          </a:prstGeom>
          <a:noFill/>
        </p:spPr>
        <p:txBody>
          <a:bodyPr wrap="square" rtlCol="0">
            <a:spAutoFit/>
          </a:bodyPr>
          <a:lstStyle/>
          <a:p>
            <a:r>
              <a:rPr lang="en-GB" dirty="0"/>
              <a:t>Small paragraph about me </a:t>
            </a:r>
          </a:p>
        </p:txBody>
      </p:sp>
      <p:sp>
        <p:nvSpPr>
          <p:cNvPr id="18" name="TextBox 17">
            <a:extLst>
              <a:ext uri="{FF2B5EF4-FFF2-40B4-BE49-F238E27FC236}">
                <a16:creationId xmlns:a16="http://schemas.microsoft.com/office/drawing/2014/main" id="{E1448BE8-9165-20F2-B2C8-1D3F9EA065BB}"/>
              </a:ext>
            </a:extLst>
          </p:cNvPr>
          <p:cNvSpPr txBox="1"/>
          <p:nvPr/>
        </p:nvSpPr>
        <p:spPr>
          <a:xfrm>
            <a:off x="79695" y="4433582"/>
            <a:ext cx="1619076" cy="923330"/>
          </a:xfrm>
          <a:prstGeom prst="rect">
            <a:avLst/>
          </a:prstGeom>
          <a:noFill/>
        </p:spPr>
        <p:txBody>
          <a:bodyPr wrap="square" rtlCol="0">
            <a:spAutoFit/>
          </a:bodyPr>
          <a:lstStyle/>
          <a:p>
            <a:r>
              <a:rPr lang="en-GB" dirty="0"/>
              <a:t>My social media option to view </a:t>
            </a:r>
          </a:p>
        </p:txBody>
      </p:sp>
      <p:cxnSp>
        <p:nvCxnSpPr>
          <p:cNvPr id="19" name="Straight Arrow Connector 18">
            <a:extLst>
              <a:ext uri="{FF2B5EF4-FFF2-40B4-BE49-F238E27FC236}">
                <a16:creationId xmlns:a16="http://schemas.microsoft.com/office/drawing/2014/main" id="{1CE1F7B7-328D-3305-2D10-700647357134}"/>
              </a:ext>
            </a:extLst>
          </p:cNvPr>
          <p:cNvCxnSpPr>
            <a:cxnSpLocks/>
          </p:cNvCxnSpPr>
          <p:nvPr/>
        </p:nvCxnSpPr>
        <p:spPr>
          <a:xfrm flipH="1">
            <a:off x="1518407" y="4610355"/>
            <a:ext cx="2711043" cy="28489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A6A0EF6-4EE2-55A9-284B-2309C4CCB9CE}"/>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22" name="Straight Arrow Connector 21">
            <a:extLst>
              <a:ext uri="{FF2B5EF4-FFF2-40B4-BE49-F238E27FC236}">
                <a16:creationId xmlns:a16="http://schemas.microsoft.com/office/drawing/2014/main" id="{CE92CCC8-628D-1AE2-280C-4E9BFD40355E}"/>
              </a:ext>
            </a:extLst>
          </p:cNvPr>
          <p:cNvCxnSpPr>
            <a:cxnSpLocks/>
          </p:cNvCxnSpPr>
          <p:nvPr/>
        </p:nvCxnSpPr>
        <p:spPr>
          <a:xfrm>
            <a:off x="5360565" y="5155087"/>
            <a:ext cx="3913464" cy="9334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28016FC-0EE3-F999-997C-41BE713793BB}"/>
              </a:ext>
            </a:extLst>
          </p:cNvPr>
          <p:cNvCxnSpPr>
            <a:cxnSpLocks/>
          </p:cNvCxnSpPr>
          <p:nvPr/>
        </p:nvCxnSpPr>
        <p:spPr>
          <a:xfrm>
            <a:off x="7024604" y="2446841"/>
            <a:ext cx="222794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C2F1394-2200-5718-E0C0-B59985A0B957}"/>
              </a:ext>
            </a:extLst>
          </p:cNvPr>
          <p:cNvSpPr txBox="1"/>
          <p:nvPr/>
        </p:nvSpPr>
        <p:spPr>
          <a:xfrm>
            <a:off x="9333643" y="2257166"/>
            <a:ext cx="1567344" cy="369332"/>
          </a:xfrm>
          <a:prstGeom prst="rect">
            <a:avLst/>
          </a:prstGeom>
          <a:noFill/>
        </p:spPr>
        <p:txBody>
          <a:bodyPr wrap="square" rtlCol="0">
            <a:spAutoFit/>
          </a:bodyPr>
          <a:lstStyle/>
          <a:p>
            <a:r>
              <a:rPr lang="en-GB" dirty="0"/>
              <a:t>My picture </a:t>
            </a:r>
          </a:p>
        </p:txBody>
      </p:sp>
    </p:spTree>
    <p:extLst>
      <p:ext uri="{BB962C8B-B14F-4D97-AF65-F5344CB8AC3E}">
        <p14:creationId xmlns:p14="http://schemas.microsoft.com/office/powerpoint/2010/main" val="4287323347"/>
      </p:ext>
    </p:extLst>
  </p:cSld>
  <p:clrMapOvr>
    <a:masterClrMapping/>
  </p:clrMapOvr>
  <mc:AlternateContent xmlns:mc="http://schemas.openxmlformats.org/markup-compatibility/2006" xmlns:p14="http://schemas.microsoft.com/office/powerpoint/2010/main">
    <mc:Choice Requires="p14">
      <p:transition spd="slow" p14:dur="2000" advTm="231"/>
    </mc:Choice>
    <mc:Fallback xmlns="">
      <p:transition spd="slow" advTm="23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14391-BC27-2000-A76C-F5C73674A308}"/>
              </a:ext>
            </a:extLst>
          </p:cNvPr>
          <p:cNvSpPr>
            <a:spLocks noGrp="1"/>
          </p:cNvSpPr>
          <p:nvPr>
            <p:ph type="title"/>
          </p:nvPr>
        </p:nvSpPr>
        <p:spPr/>
        <p:txBody>
          <a:bodyPr/>
          <a:lstStyle/>
          <a:p>
            <a:pPr algn="ctr"/>
            <a:r>
              <a:rPr lang="en-GB" dirty="0"/>
              <a:t>Annotation of Homepage Design</a:t>
            </a:r>
          </a:p>
        </p:txBody>
      </p:sp>
      <p:sp>
        <p:nvSpPr>
          <p:cNvPr id="3" name="Content Placeholder 2">
            <a:extLst>
              <a:ext uri="{FF2B5EF4-FFF2-40B4-BE49-F238E27FC236}">
                <a16:creationId xmlns:a16="http://schemas.microsoft.com/office/drawing/2014/main" id="{F60CE3BD-C7E4-6103-C42B-09E9FB8135FF}"/>
              </a:ext>
            </a:extLst>
          </p:cNvPr>
          <p:cNvSpPr>
            <a:spLocks noGrp="1"/>
          </p:cNvSpPr>
          <p:nvPr>
            <p:ph idx="1"/>
          </p:nvPr>
        </p:nvSpPr>
        <p:spPr/>
        <p:txBody>
          <a:bodyPr>
            <a:normAutofit fontScale="55000" lnSpcReduction="20000"/>
          </a:bodyPr>
          <a:lstStyle/>
          <a:p>
            <a:r>
              <a:rPr lang="en-GB" b="1" dirty="0"/>
              <a:t>Title Homepage </a:t>
            </a:r>
            <a:br>
              <a:rPr lang="en-GB" dirty="0"/>
            </a:br>
            <a:r>
              <a:rPr lang="en-GB" dirty="0"/>
              <a:t>The title is placed at the top of the page so users immediately know they are on the homepage of my digital portfolio. It clearly introduces the website and helps users understand what the page is about.</a:t>
            </a:r>
          </a:p>
          <a:p>
            <a:r>
              <a:rPr lang="en-GB" b="1" dirty="0"/>
              <a:t>My Introduction with Website Link</a:t>
            </a:r>
            <a:br>
              <a:rPr lang="en-GB" dirty="0"/>
            </a:br>
            <a:r>
              <a:rPr lang="en-GB" dirty="0"/>
              <a:t>This section includes a short introduction about myself and a link to my portfolio or other work. It allows visitors and employers to quickly understand who I am and access my work easily.</a:t>
            </a:r>
          </a:p>
          <a:p>
            <a:r>
              <a:rPr lang="en-GB" b="1" dirty="0"/>
              <a:t>My Picture</a:t>
            </a:r>
            <a:br>
              <a:rPr lang="en-GB" dirty="0"/>
            </a:br>
            <a:r>
              <a:rPr lang="en-GB" dirty="0"/>
              <a:t>A personal photo is included to make the portfolio more professional and personal. It helps employers or teachers recognise the owner of the portfolio and makes the page feel more engaging.</a:t>
            </a:r>
          </a:p>
          <a:p>
            <a:r>
              <a:rPr lang="en-GB" b="1" dirty="0"/>
              <a:t>Small Paragraph About Me</a:t>
            </a:r>
            <a:br>
              <a:rPr lang="en-GB" dirty="0"/>
            </a:br>
            <a:r>
              <a:rPr lang="en-GB" dirty="0"/>
              <a:t>This section provides a short description about my background, skills, and interests in IT. It gives users a quick overview of who I am and what I study.</a:t>
            </a:r>
          </a:p>
          <a:p>
            <a:r>
              <a:rPr lang="en-GB" b="1" dirty="0"/>
              <a:t>Social Media Section</a:t>
            </a:r>
            <a:br>
              <a:rPr lang="en-GB" dirty="0"/>
            </a:br>
            <a:r>
              <a:rPr lang="en-GB" dirty="0"/>
              <a:t>The social media section allows users to view or contact me through platforms such as Instagram or other links. This improves communication and allows employers to see more of my work or contact me if needed.</a:t>
            </a:r>
          </a:p>
          <a:p>
            <a:r>
              <a:rPr lang="en-GB" b="1" dirty="0"/>
              <a:t>Footer of the Website</a:t>
            </a:r>
            <a:br>
              <a:rPr lang="en-GB" dirty="0"/>
            </a:br>
            <a:r>
              <a:rPr lang="en-GB" dirty="0"/>
              <a:t>The footer is located at the bottom of the page and may include contact details, copyright information, or additional links. It helps organise the page and provides important information that users may need.</a:t>
            </a:r>
          </a:p>
          <a:p>
            <a:endParaRPr lang="en-GB" dirty="0"/>
          </a:p>
        </p:txBody>
      </p:sp>
    </p:spTree>
    <p:extLst>
      <p:ext uri="{BB962C8B-B14F-4D97-AF65-F5344CB8AC3E}">
        <p14:creationId xmlns:p14="http://schemas.microsoft.com/office/powerpoint/2010/main" val="1578790576"/>
      </p:ext>
    </p:extLst>
  </p:cSld>
  <p:clrMapOvr>
    <a:masterClrMapping/>
  </p:clrMapOvr>
  <mc:AlternateContent xmlns:mc="http://schemas.openxmlformats.org/markup-compatibility/2006" xmlns:p14="http://schemas.microsoft.com/office/powerpoint/2010/main">
    <mc:Choice Requires="p14">
      <p:transition spd="slow" p14:dur="2000" advTm="5"/>
    </mc:Choice>
    <mc:Fallback xmlns="">
      <p:transition spd="slow" advTm="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2B996F1-0C35-0D09-4827-876A00F31A66}"/>
              </a:ext>
            </a:extLst>
          </p:cNvPr>
          <p:cNvSpPr txBox="1"/>
          <p:nvPr/>
        </p:nvSpPr>
        <p:spPr>
          <a:xfrm>
            <a:off x="855920" y="299078"/>
            <a:ext cx="1587052" cy="489815"/>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AC3D7A9B-0A64-9255-7C7F-CD90899BBF98}"/>
              </a:ext>
            </a:extLst>
          </p:cNvPr>
          <p:cNvGraphicFramePr>
            <a:graphicFrameLocks noGrp="1"/>
          </p:cNvGraphicFramePr>
          <p:nvPr>
            <p:ph idx="1"/>
            <p:extLst>
              <p:ext uri="{D42A27DB-BD31-4B8C-83A1-F6EECF244321}">
                <p14:modId xmlns:p14="http://schemas.microsoft.com/office/powerpoint/2010/main" val="3595177463"/>
              </p:ext>
            </p:extLst>
          </p:nvPr>
        </p:nvGraphicFramePr>
        <p:xfrm>
          <a:off x="243281" y="826316"/>
          <a:ext cx="11601973" cy="5732606"/>
        </p:xfrm>
        <a:graphic>
          <a:graphicData uri="http://schemas.openxmlformats.org/drawingml/2006/table">
            <a:tbl>
              <a:tblPr firstRow="1" bandRow="1">
                <a:tableStyleId>{5C22544A-7EE6-4342-B048-85BDC9FD1C3A}</a:tableStyleId>
              </a:tblPr>
              <a:tblGrid>
                <a:gridCol w="1756564">
                  <a:extLst>
                    <a:ext uri="{9D8B030D-6E8A-4147-A177-3AD203B41FA5}">
                      <a16:colId xmlns:a16="http://schemas.microsoft.com/office/drawing/2014/main" val="3826074691"/>
                    </a:ext>
                  </a:extLst>
                </a:gridCol>
                <a:gridCol w="1682646">
                  <a:extLst>
                    <a:ext uri="{9D8B030D-6E8A-4147-A177-3AD203B41FA5}">
                      <a16:colId xmlns:a16="http://schemas.microsoft.com/office/drawing/2014/main" val="733288900"/>
                    </a:ext>
                  </a:extLst>
                </a:gridCol>
                <a:gridCol w="1213635">
                  <a:extLst>
                    <a:ext uri="{9D8B030D-6E8A-4147-A177-3AD203B41FA5}">
                      <a16:colId xmlns:a16="http://schemas.microsoft.com/office/drawing/2014/main" val="2105353059"/>
                    </a:ext>
                  </a:extLst>
                </a:gridCol>
                <a:gridCol w="1193245">
                  <a:extLst>
                    <a:ext uri="{9D8B030D-6E8A-4147-A177-3AD203B41FA5}">
                      <a16:colId xmlns:a16="http://schemas.microsoft.com/office/drawing/2014/main" val="3612340102"/>
                    </a:ext>
                  </a:extLst>
                </a:gridCol>
                <a:gridCol w="5755883">
                  <a:extLst>
                    <a:ext uri="{9D8B030D-6E8A-4147-A177-3AD203B41FA5}">
                      <a16:colId xmlns:a16="http://schemas.microsoft.com/office/drawing/2014/main" val="2355911606"/>
                    </a:ext>
                  </a:extLst>
                </a:gridCol>
              </a:tblGrid>
              <a:tr h="537838">
                <a:tc>
                  <a:txBody>
                    <a:bodyPr/>
                    <a:lstStyle/>
                    <a:p>
                      <a:r>
                        <a:rPr lang="en-GB" sz="1600"/>
                        <a:t>Element </a:t>
                      </a:r>
                    </a:p>
                  </a:txBody>
                  <a:tcPr marL="63971" marR="63971" marT="31986" marB="31986"/>
                </a:tc>
                <a:tc>
                  <a:txBody>
                    <a:bodyPr/>
                    <a:lstStyle/>
                    <a:p>
                      <a:r>
                        <a:rPr lang="en-GB" sz="1600"/>
                        <a:t>Colours </a:t>
                      </a:r>
                    </a:p>
                  </a:txBody>
                  <a:tcPr marL="63971" marR="63971" marT="31986" marB="31986"/>
                </a:tc>
                <a:tc>
                  <a:txBody>
                    <a:bodyPr/>
                    <a:lstStyle/>
                    <a:p>
                      <a:r>
                        <a:rPr lang="en-GB" sz="1600"/>
                        <a:t>Font </a:t>
                      </a:r>
                    </a:p>
                  </a:txBody>
                  <a:tcPr marL="63971" marR="63971" marT="31986" marB="31986"/>
                </a:tc>
                <a:tc>
                  <a:txBody>
                    <a:bodyPr/>
                    <a:lstStyle/>
                    <a:p>
                      <a:r>
                        <a:rPr lang="en-GB" sz="1600"/>
                        <a:t>Size </a:t>
                      </a:r>
                    </a:p>
                  </a:txBody>
                  <a:tcPr marL="63971" marR="63971" marT="31986" marB="31986"/>
                </a:tc>
                <a:tc>
                  <a:txBody>
                    <a:bodyPr/>
                    <a:lstStyle/>
                    <a:p>
                      <a:r>
                        <a:rPr lang="en-GB" sz="1600" dirty="0"/>
                        <a:t>Rationale </a:t>
                      </a:r>
                    </a:p>
                  </a:txBody>
                  <a:tcPr marL="63971" marR="63971" marT="31986" marB="31986"/>
                </a:tc>
                <a:extLst>
                  <a:ext uri="{0D108BD9-81ED-4DB2-BD59-A6C34878D82A}">
                    <a16:rowId xmlns:a16="http://schemas.microsoft.com/office/drawing/2014/main" val="354073605"/>
                  </a:ext>
                </a:extLst>
              </a:tr>
              <a:tr h="937962">
                <a:tc>
                  <a:txBody>
                    <a:bodyPr/>
                    <a:lstStyle/>
                    <a:p>
                      <a:pPr algn="ctr"/>
                      <a:r>
                        <a:rPr lang="en-GB" sz="1600"/>
                        <a:t>Title </a:t>
                      </a:r>
                    </a:p>
                  </a:txBody>
                  <a:tcPr marL="63971" marR="63971" marT="31986" marB="31986"/>
                </a:tc>
                <a:tc>
                  <a:txBody>
                    <a:bodyPr/>
                    <a:lstStyle/>
                    <a:p>
                      <a:pPr algn="ctr"/>
                      <a:r>
                        <a:rPr lang="en-GB" sz="1600"/>
                        <a:t>White text  </a:t>
                      </a:r>
                    </a:p>
                  </a:txBody>
                  <a:tcPr marL="63971" marR="63971" marT="31986" marB="31986"/>
                </a:tc>
                <a:tc>
                  <a:txBody>
                    <a:bodyPr/>
                    <a:lstStyle/>
                    <a:p>
                      <a:pPr algn="ctr"/>
                      <a:r>
                        <a:rPr lang="en-GB" sz="1600"/>
                        <a:t>Aerial </a:t>
                      </a:r>
                    </a:p>
                  </a:txBody>
                  <a:tcPr marL="63971" marR="63971" marT="31986" marB="31986"/>
                </a:tc>
                <a:tc>
                  <a:txBody>
                    <a:bodyPr/>
                    <a:lstStyle/>
                    <a:p>
                      <a:pPr algn="ctr"/>
                      <a:r>
                        <a:rPr lang="en-GB" sz="1600"/>
                        <a:t>36 bold</a:t>
                      </a:r>
                    </a:p>
                  </a:txBody>
                  <a:tcPr marL="63971" marR="63971" marT="31986" marB="31986"/>
                </a:tc>
                <a:tc>
                  <a:txBody>
                    <a:bodyPr/>
                    <a:lstStyle/>
                    <a:p>
                      <a:pPr algn="ctr"/>
                      <a:r>
                        <a:rPr lang="en-GB" sz="1600" dirty="0"/>
                        <a:t>White text is clear and easy to read on the background image. A large bold font makes the title stand out, so users immediately know the page name.</a:t>
                      </a:r>
                    </a:p>
                  </a:txBody>
                  <a:tcPr marL="63971" marR="63971" marT="31986" marB="31986" anchor="ctr"/>
                </a:tc>
                <a:extLst>
                  <a:ext uri="{0D108BD9-81ED-4DB2-BD59-A6C34878D82A}">
                    <a16:rowId xmlns:a16="http://schemas.microsoft.com/office/drawing/2014/main" val="3402839470"/>
                  </a:ext>
                </a:extLst>
              </a:tr>
              <a:tr h="1190441">
                <a:tc>
                  <a:txBody>
                    <a:bodyPr/>
                    <a:lstStyle/>
                    <a:p>
                      <a:pPr algn="ctr"/>
                      <a:r>
                        <a:rPr lang="en-GB" sz="1600"/>
                        <a:t>Intro paragraph  </a:t>
                      </a:r>
                    </a:p>
                  </a:txBody>
                  <a:tcPr marL="63971" marR="63971" marT="31986" marB="31986"/>
                </a:tc>
                <a:tc>
                  <a:txBody>
                    <a:bodyPr/>
                    <a:lstStyle/>
                    <a:p>
                      <a:pPr algn="ctr"/>
                      <a:r>
                        <a:rPr lang="en-GB" sz="1600"/>
                        <a:t>Red text  </a:t>
                      </a:r>
                    </a:p>
                  </a:txBody>
                  <a:tcPr marL="63971" marR="63971" marT="31986" marB="31986"/>
                </a:tc>
                <a:tc>
                  <a:txBody>
                    <a:bodyPr/>
                    <a:lstStyle/>
                    <a:p>
                      <a:pPr algn="ctr"/>
                      <a:r>
                        <a:rPr lang="en-GB" sz="1600"/>
                        <a:t>Aerial </a:t>
                      </a:r>
                    </a:p>
                  </a:txBody>
                  <a:tcPr marL="63971" marR="63971" marT="31986" marB="31986"/>
                </a:tc>
                <a:tc>
                  <a:txBody>
                    <a:bodyPr/>
                    <a:lstStyle/>
                    <a:p>
                      <a:pPr algn="ctr"/>
                      <a:r>
                        <a:rPr lang="en-GB" sz="1600"/>
                        <a:t>30 bold</a:t>
                      </a:r>
                    </a:p>
                  </a:txBody>
                  <a:tcPr marL="63971" marR="63971" marT="31986" marB="31986"/>
                </a:tc>
                <a:tc>
                  <a:txBody>
                    <a:bodyPr/>
                    <a:lstStyle/>
                    <a:p>
                      <a:pPr algn="ctr"/>
                      <a:r>
                        <a:rPr lang="en-GB" sz="1600" dirty="0"/>
                        <a:t>The red text helps highlight the introduction section and makes it noticeable for users. The bold font ensures the paragraph is easy to read and draws attention to important information.</a:t>
                      </a:r>
                    </a:p>
                  </a:txBody>
                  <a:tcPr marL="63971" marR="63971" marT="31986" marB="31986"/>
                </a:tc>
                <a:extLst>
                  <a:ext uri="{0D108BD9-81ED-4DB2-BD59-A6C34878D82A}">
                    <a16:rowId xmlns:a16="http://schemas.microsoft.com/office/drawing/2014/main" val="1508351187"/>
                  </a:ext>
                </a:extLst>
              </a:tr>
              <a:tr h="1190441">
                <a:tc>
                  <a:txBody>
                    <a:bodyPr/>
                    <a:lstStyle/>
                    <a:p>
                      <a:pPr algn="ctr"/>
                      <a:r>
                        <a:rPr lang="en-GB" sz="1600"/>
                        <a:t>Navigation buttons </a:t>
                      </a:r>
                    </a:p>
                  </a:txBody>
                  <a:tcPr marL="63971" marR="63971" marT="31986" marB="31986"/>
                </a:tc>
                <a:tc>
                  <a:txBody>
                    <a:bodyPr/>
                    <a:lstStyle/>
                    <a:p>
                      <a:pPr algn="ctr"/>
                      <a:r>
                        <a:rPr lang="en-GB" sz="1600"/>
                        <a:t>White text  </a:t>
                      </a:r>
                    </a:p>
                  </a:txBody>
                  <a:tcPr marL="63971" marR="63971" marT="31986" marB="31986"/>
                </a:tc>
                <a:tc>
                  <a:txBody>
                    <a:bodyPr/>
                    <a:lstStyle/>
                    <a:p>
                      <a:pPr algn="ctr"/>
                      <a:r>
                        <a:rPr lang="en-GB" sz="1600"/>
                        <a:t>Aerial </a:t>
                      </a:r>
                    </a:p>
                  </a:txBody>
                  <a:tcPr marL="63971" marR="63971" marT="31986" marB="31986"/>
                </a:tc>
                <a:tc>
                  <a:txBody>
                    <a:bodyPr/>
                    <a:lstStyle/>
                    <a:p>
                      <a:pPr algn="ctr"/>
                      <a:r>
                        <a:rPr lang="en-GB" sz="1600"/>
                        <a:t>22</a:t>
                      </a:r>
                    </a:p>
                  </a:txBody>
                  <a:tcPr marL="63971" marR="63971" marT="31986" marB="31986"/>
                </a:tc>
                <a:tc>
                  <a:txBody>
                    <a:bodyPr/>
                    <a:lstStyle/>
                    <a:p>
                      <a:pPr algn="ctr"/>
                      <a:r>
                        <a:rPr lang="en-GB" sz="1600" dirty="0"/>
                        <a:t>White text on the navigation buttons keeps the design clean and consistent. The size makes the buttons easy to read and click so users can navigate between pages quickly.</a:t>
                      </a:r>
                    </a:p>
                  </a:txBody>
                  <a:tcPr marL="63971" marR="63971" marT="31986" marB="31986"/>
                </a:tc>
                <a:extLst>
                  <a:ext uri="{0D108BD9-81ED-4DB2-BD59-A6C34878D82A}">
                    <a16:rowId xmlns:a16="http://schemas.microsoft.com/office/drawing/2014/main" val="3089989459"/>
                  </a:ext>
                </a:extLst>
              </a:tr>
              <a:tr h="937962">
                <a:tc>
                  <a:txBody>
                    <a:bodyPr/>
                    <a:lstStyle/>
                    <a:p>
                      <a:pPr algn="ctr"/>
                      <a:r>
                        <a:rPr lang="en-GB" sz="1600"/>
                        <a:t>Social media section</a:t>
                      </a:r>
                    </a:p>
                  </a:txBody>
                  <a:tcPr marL="63971" marR="63971" marT="31986" marB="31986"/>
                </a:tc>
                <a:tc>
                  <a:txBody>
                    <a:bodyPr/>
                    <a:lstStyle/>
                    <a:p>
                      <a:pPr algn="ctr"/>
                      <a:r>
                        <a:rPr lang="en-GB" sz="1600"/>
                        <a:t>White text</a:t>
                      </a:r>
                    </a:p>
                  </a:txBody>
                  <a:tcPr marL="63971" marR="63971" marT="31986" marB="31986"/>
                </a:tc>
                <a:tc>
                  <a:txBody>
                    <a:bodyPr/>
                    <a:lstStyle/>
                    <a:p>
                      <a:pPr algn="ctr"/>
                      <a:r>
                        <a:rPr lang="en-GB" sz="1600"/>
                        <a:t>Aerial</a:t>
                      </a:r>
                    </a:p>
                  </a:txBody>
                  <a:tcPr marL="63971" marR="63971" marT="31986" marB="31986"/>
                </a:tc>
                <a:tc>
                  <a:txBody>
                    <a:bodyPr/>
                    <a:lstStyle/>
                    <a:p>
                      <a:pPr algn="ctr"/>
                      <a:r>
                        <a:rPr lang="en-GB" sz="1600"/>
                        <a:t>36 bold</a:t>
                      </a:r>
                    </a:p>
                  </a:txBody>
                  <a:tcPr marL="63971" marR="63971" marT="31986" marB="31986"/>
                </a:tc>
                <a:tc>
                  <a:txBody>
                    <a:bodyPr/>
                    <a:lstStyle/>
                    <a:p>
                      <a:pPr algn="ctr"/>
                      <a:r>
                        <a:rPr lang="en-GB" sz="1600" dirty="0"/>
                        <a:t>The larger font helps users easily find the social media links. This allows visitors or employers to quickly contact or follow me.</a:t>
                      </a:r>
                    </a:p>
                  </a:txBody>
                  <a:tcPr marL="63971" marR="63971" marT="31986" marB="31986" anchor="ctr"/>
                </a:tc>
                <a:extLst>
                  <a:ext uri="{0D108BD9-81ED-4DB2-BD59-A6C34878D82A}">
                    <a16:rowId xmlns:a16="http://schemas.microsoft.com/office/drawing/2014/main" val="3995142968"/>
                  </a:ext>
                </a:extLst>
              </a:tr>
              <a:tr h="937962">
                <a:tc>
                  <a:txBody>
                    <a:bodyPr/>
                    <a:lstStyle/>
                    <a:p>
                      <a:pPr algn="ctr"/>
                      <a:r>
                        <a:rPr lang="en-GB" sz="1600"/>
                        <a:t>Footer</a:t>
                      </a:r>
                    </a:p>
                  </a:txBody>
                  <a:tcPr marL="63971" marR="63971" marT="31986" marB="31986"/>
                </a:tc>
                <a:tc>
                  <a:txBody>
                    <a:bodyPr/>
                    <a:lstStyle/>
                    <a:p>
                      <a:pPr algn="ctr"/>
                      <a:r>
                        <a:rPr lang="en-GB" sz="1600"/>
                        <a:t>White text</a:t>
                      </a:r>
                    </a:p>
                  </a:txBody>
                  <a:tcPr marL="63971" marR="63971" marT="31986" marB="31986"/>
                </a:tc>
                <a:tc>
                  <a:txBody>
                    <a:bodyPr/>
                    <a:lstStyle/>
                    <a:p>
                      <a:pPr algn="ctr"/>
                      <a:r>
                        <a:rPr lang="en-GB" sz="1600"/>
                        <a:t>Aerial</a:t>
                      </a:r>
                    </a:p>
                  </a:txBody>
                  <a:tcPr marL="63971" marR="63971" marT="31986" marB="31986"/>
                </a:tc>
                <a:tc>
                  <a:txBody>
                    <a:bodyPr/>
                    <a:lstStyle/>
                    <a:p>
                      <a:pPr algn="ctr"/>
                      <a:r>
                        <a:rPr lang="en-GB" sz="1600"/>
                        <a:t>22</a:t>
                      </a:r>
                    </a:p>
                  </a:txBody>
                  <a:tcPr marL="63971" marR="63971" marT="31986" marB="31986"/>
                </a:tc>
                <a:tc>
                  <a:txBody>
                    <a:bodyPr/>
                    <a:lstStyle/>
                    <a:p>
                      <a:pPr algn="ctr"/>
                      <a:r>
                        <a:rPr lang="en-GB" sz="1600" dirty="0"/>
                        <a:t>The footer contains important information such as links or contact details. Using a clear font keeps it readable and consistent with the rest of the website design.</a:t>
                      </a:r>
                    </a:p>
                  </a:txBody>
                  <a:tcPr marL="63971" marR="63971" marT="31986" marB="31986"/>
                </a:tc>
                <a:extLst>
                  <a:ext uri="{0D108BD9-81ED-4DB2-BD59-A6C34878D82A}">
                    <a16:rowId xmlns:a16="http://schemas.microsoft.com/office/drawing/2014/main" val="165325906"/>
                  </a:ext>
                </a:extLst>
              </a:tr>
            </a:tbl>
          </a:graphicData>
        </a:graphic>
      </p:graphicFrame>
    </p:spTree>
    <p:extLst>
      <p:ext uri="{BB962C8B-B14F-4D97-AF65-F5344CB8AC3E}">
        <p14:creationId xmlns:p14="http://schemas.microsoft.com/office/powerpoint/2010/main" val="3789171529"/>
      </p:ext>
    </p:extLst>
  </p:cSld>
  <p:clrMapOvr>
    <a:masterClrMapping/>
  </p:clrMapOvr>
  <mc:AlternateContent xmlns:mc="http://schemas.openxmlformats.org/markup-compatibility/2006" xmlns:p14="http://schemas.microsoft.com/office/powerpoint/2010/main">
    <mc:Choice Requires="p14">
      <p:transition spd="slow" p14:dur="2000" advTm="239"/>
    </mc:Choice>
    <mc:Fallback xmlns="">
      <p:transition spd="slow" advTm="23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BA60-F8CA-E0ED-C119-69A7EB0F25F3}"/>
              </a:ext>
            </a:extLst>
          </p:cNvPr>
          <p:cNvSpPr>
            <a:spLocks noGrp="1"/>
          </p:cNvSpPr>
          <p:nvPr>
            <p:ph type="title"/>
          </p:nvPr>
        </p:nvSpPr>
        <p:spPr/>
        <p:txBody>
          <a:bodyPr/>
          <a:lstStyle/>
          <a:p>
            <a:pPr algn="ctr"/>
            <a:r>
              <a:rPr lang="en-GB"/>
              <a:t>Home page </a:t>
            </a:r>
            <a:endParaRPr lang="en-US"/>
          </a:p>
        </p:txBody>
      </p:sp>
      <p:sp>
        <p:nvSpPr>
          <p:cNvPr id="3" name="Content Placeholder 2">
            <a:extLst>
              <a:ext uri="{FF2B5EF4-FFF2-40B4-BE49-F238E27FC236}">
                <a16:creationId xmlns:a16="http://schemas.microsoft.com/office/drawing/2014/main" id="{9765452D-813F-DBC3-FCFA-82F8825E2563}"/>
              </a:ext>
            </a:extLst>
          </p:cNvPr>
          <p:cNvSpPr>
            <a:spLocks noGrp="1"/>
          </p:cNvSpPr>
          <p:nvPr>
            <p:ph idx="1"/>
          </p:nvPr>
        </p:nvSpPr>
        <p:spPr/>
        <p:txBody>
          <a:bodyPr vert="horz" lIns="91440" tIns="45720" rIns="91440" bIns="45720" rtlCol="0" anchor="t">
            <a:normAutofit/>
          </a:bodyPr>
          <a:lstStyle/>
          <a:p>
            <a:r>
              <a:rPr lang="en-GB">
                <a:ea typeface="+mn-lt"/>
                <a:cs typeface="+mn-lt"/>
              </a:rPr>
              <a:t>The homepage is the main page of my digital portfolio. This page introduces who I am and what the website is about. It includes my introduction with a link, a section about me, and my picture so visitors can easily recognise me. The page also includes links to my social media and contact information. At the bottom of the page there is a footer that contains additional information and navigation.</a:t>
            </a:r>
            <a:endParaRPr lang="en-GB"/>
          </a:p>
        </p:txBody>
      </p:sp>
    </p:spTree>
    <p:extLst>
      <p:ext uri="{BB962C8B-B14F-4D97-AF65-F5344CB8AC3E}">
        <p14:creationId xmlns:p14="http://schemas.microsoft.com/office/powerpoint/2010/main" val="884342009"/>
      </p:ext>
    </p:extLst>
  </p:cSld>
  <p:clrMapOvr>
    <a:masterClrMapping/>
  </p:clrMapOvr>
  <mc:AlternateContent xmlns:mc="http://schemas.openxmlformats.org/markup-compatibility/2006" xmlns:p14="http://schemas.microsoft.com/office/powerpoint/2010/main">
    <mc:Choice Requires="p14">
      <p:transition spd="slow" p14:dur="2000" advTm="10"/>
    </mc:Choice>
    <mc:Fallback xmlns="">
      <p:transition spd="slow" advTm="1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6EFF0-9303-4EA5-4E89-518D7CCD76E1}"/>
              </a:ext>
            </a:extLst>
          </p:cNvPr>
          <p:cNvSpPr>
            <a:spLocks noGrp="1"/>
          </p:cNvSpPr>
          <p:nvPr>
            <p:ph type="title"/>
          </p:nvPr>
        </p:nvSpPr>
        <p:spPr/>
        <p:txBody>
          <a:bodyPr/>
          <a:lstStyle/>
          <a:p>
            <a:pPr algn="ctr"/>
            <a:r>
              <a:rPr lang="en-GB">
                <a:ea typeface="+mj-lt"/>
                <a:cs typeface="+mj-lt"/>
              </a:rPr>
              <a:t>Purpose of  the home Page</a:t>
            </a:r>
            <a:endParaRPr lang="en-US"/>
          </a:p>
        </p:txBody>
      </p:sp>
      <p:sp>
        <p:nvSpPr>
          <p:cNvPr id="3" name="Content Placeholder 2">
            <a:extLst>
              <a:ext uri="{FF2B5EF4-FFF2-40B4-BE49-F238E27FC236}">
                <a16:creationId xmlns:a16="http://schemas.microsoft.com/office/drawing/2014/main" id="{67BA1B9F-4432-84BC-6B06-D3935E31F937}"/>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homepage is to introduce my digital portfolio and give visitors a quick overview of who I am. It helps teachers, assessors, or employers understand the purpose of the website and see important information about me. The homepage also allows users to access other parts of the website easily.</a:t>
            </a:r>
            <a:endParaRPr lang="en-GB"/>
          </a:p>
        </p:txBody>
      </p:sp>
    </p:spTree>
    <p:extLst>
      <p:ext uri="{BB962C8B-B14F-4D97-AF65-F5344CB8AC3E}">
        <p14:creationId xmlns:p14="http://schemas.microsoft.com/office/powerpoint/2010/main" val="1939698030"/>
      </p:ext>
    </p:extLst>
  </p:cSld>
  <p:clrMapOvr>
    <a:masterClrMapping/>
  </p:clrMapOvr>
  <mc:AlternateContent xmlns:mc="http://schemas.openxmlformats.org/markup-compatibility/2006" xmlns:p14="http://schemas.microsoft.com/office/powerpoint/2010/main">
    <mc:Choice Requires="p14">
      <p:transition spd="slow" p14:dur="2000" advTm="13"/>
    </mc:Choice>
    <mc:Fallback xmlns="">
      <p:transition spd="slow" advTm="1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C036-F129-E7D5-6675-E605FC381B7D}"/>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ED0BECAF-78A9-69B3-05B9-368F4536FEE7}"/>
              </a:ext>
            </a:extLst>
          </p:cNvPr>
          <p:cNvSpPr>
            <a:spLocks noGrp="1"/>
          </p:cNvSpPr>
          <p:nvPr>
            <p:ph idx="1"/>
          </p:nvPr>
        </p:nvSpPr>
        <p:spPr/>
        <p:txBody>
          <a:bodyPr vert="horz" lIns="91440" tIns="45720" rIns="91440" bIns="45720" rtlCol="0" anchor="t">
            <a:normAutofit/>
          </a:bodyPr>
          <a:lstStyle/>
          <a:p>
            <a:r>
              <a:rPr lang="en-GB">
                <a:ea typeface="+mn-lt"/>
                <a:cs typeface="+mn-lt"/>
              </a:rPr>
              <a:t>The homepage includes several main sections. At the top there is a homepage title which clearly shows the name of the page. Below the title there are two sections: my introduction with a link and my picture. Under these sections there is a larger About Me section which provides more detailed information about my background. Below that there is a social media section where users can find links to my social profiles. At the bottom of the page there is a footer, which is commonly used for extra information.</a:t>
            </a:r>
            <a:endParaRPr lang="en-GB"/>
          </a:p>
        </p:txBody>
      </p:sp>
    </p:spTree>
    <p:extLst>
      <p:ext uri="{BB962C8B-B14F-4D97-AF65-F5344CB8AC3E}">
        <p14:creationId xmlns:p14="http://schemas.microsoft.com/office/powerpoint/2010/main" val="120002408"/>
      </p:ext>
    </p:extLst>
  </p:cSld>
  <p:clrMapOvr>
    <a:masterClrMapping/>
  </p:clrMapOvr>
  <mc:AlternateContent xmlns:mc="http://schemas.openxmlformats.org/markup-compatibility/2006" xmlns:p14="http://schemas.microsoft.com/office/powerpoint/2010/main">
    <mc:Choice Requires="p14">
      <p:transition spd="slow" p14:dur="2000" advTm="223"/>
    </mc:Choice>
    <mc:Fallback xmlns="">
      <p:transition spd="slow" advTm="22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62DD-9968-7015-F1CE-04B246EA9FA1}"/>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172C5646-16CC-24F4-BAEB-D36C68F7318E}"/>
              </a:ext>
            </a:extLst>
          </p:cNvPr>
          <p:cNvSpPr>
            <a:spLocks noGrp="1"/>
          </p:cNvSpPr>
          <p:nvPr>
            <p:ph idx="1"/>
          </p:nvPr>
        </p:nvSpPr>
        <p:spPr/>
        <p:txBody>
          <a:bodyPr vert="horz" lIns="91440" tIns="45720" rIns="91440" bIns="45720" rtlCol="0" anchor="t">
            <a:normAutofit/>
          </a:bodyPr>
          <a:lstStyle/>
          <a:p>
            <a:r>
              <a:rPr lang="en-GB">
                <a:ea typeface="+mn-lt"/>
                <a:cs typeface="+mn-lt"/>
              </a:rPr>
              <a:t>The design uses a clean and simple layout which makes the page look organised and professional. The elements are spaced out evenly so the page does not look crowded. The large About Me section helps balance the page visually. Using sections for different information improves readability and makes the page look structured.</a:t>
            </a:r>
            <a:endParaRPr lang="en-GB"/>
          </a:p>
        </p:txBody>
      </p:sp>
    </p:spTree>
    <p:extLst>
      <p:ext uri="{BB962C8B-B14F-4D97-AF65-F5344CB8AC3E}">
        <p14:creationId xmlns:p14="http://schemas.microsoft.com/office/powerpoint/2010/main" val="253672658"/>
      </p:ext>
    </p:extLst>
  </p:cSld>
  <p:clrMapOvr>
    <a:masterClrMapping/>
  </p:clrMapOvr>
  <mc:AlternateContent xmlns:mc="http://schemas.openxmlformats.org/markup-compatibility/2006" xmlns:p14="http://schemas.microsoft.com/office/powerpoint/2010/main">
    <mc:Choice Requires="p14">
      <p:transition spd="slow" p14:dur="2000" advTm="10"/>
    </mc:Choice>
    <mc:Fallback xmlns="">
      <p:transition spd="slow" advTm="1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5627-BC96-F7F0-E2CF-F54853DC4DC3}"/>
              </a:ext>
            </a:extLst>
          </p:cNvPr>
          <p:cNvSpPr>
            <a:spLocks noGrp="1"/>
          </p:cNvSpPr>
          <p:nvPr>
            <p:ph type="title"/>
          </p:nvPr>
        </p:nvSpPr>
        <p:spPr/>
        <p:txBody>
          <a:bodyPr/>
          <a:lstStyle/>
          <a:p>
            <a:pPr algn="ctr"/>
            <a:r>
              <a:rPr lang="en-GB">
                <a:ea typeface="+mj-lt"/>
                <a:cs typeface="+mj-lt"/>
              </a:rPr>
              <a:t>Design Features</a:t>
            </a:r>
            <a:endParaRPr lang="en-US">
              <a:ea typeface="+mj-lt"/>
              <a:cs typeface="+mj-lt"/>
            </a:endParaRPr>
          </a:p>
        </p:txBody>
      </p:sp>
      <p:sp>
        <p:nvSpPr>
          <p:cNvPr id="3" name="Content Placeholder 2">
            <a:extLst>
              <a:ext uri="{FF2B5EF4-FFF2-40B4-BE49-F238E27FC236}">
                <a16:creationId xmlns:a16="http://schemas.microsoft.com/office/drawing/2014/main" id="{1D7032E6-64A4-4AA8-3F5B-741EACCB2711}"/>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several design features such as clear content sections, headings, and visual areas for images. The layout places important information near the top so visitors can quickly see who I am. The structure follows a common website layout, which makes it easier for users to understand.</a:t>
            </a:r>
            <a:endParaRPr lang="en-GB"/>
          </a:p>
        </p:txBody>
      </p:sp>
    </p:spTree>
    <p:extLst>
      <p:ext uri="{BB962C8B-B14F-4D97-AF65-F5344CB8AC3E}">
        <p14:creationId xmlns:p14="http://schemas.microsoft.com/office/powerpoint/2010/main" val="1879100581"/>
      </p:ext>
    </p:extLst>
  </p:cSld>
  <p:clrMapOvr>
    <a:masterClrMapping/>
  </p:clrMapOvr>
  <mc:AlternateContent xmlns:mc="http://schemas.openxmlformats.org/markup-compatibility/2006" xmlns:p14="http://schemas.microsoft.com/office/powerpoint/2010/main">
    <mc:Choice Requires="p14">
      <p:transition spd="slow" p14:dur="2000" advTm="13"/>
    </mc:Choice>
    <mc:Fallback xmlns="">
      <p:transition spd="slow" advTm="1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B457-162A-2A82-7382-C26AEC3597CB}"/>
              </a:ext>
            </a:extLst>
          </p:cNvPr>
          <p:cNvSpPr>
            <a:spLocks noGrp="1"/>
          </p:cNvSpPr>
          <p:nvPr>
            <p:ph type="title"/>
          </p:nvPr>
        </p:nvSpPr>
        <p:spPr/>
        <p:txBody>
          <a:bodyPr/>
          <a:lstStyle/>
          <a:p>
            <a:pPr algn="ctr"/>
            <a:r>
              <a:rPr lang="en-GB">
                <a:ea typeface="+mj-lt"/>
                <a:cs typeface="+mj-lt"/>
              </a:rPr>
              <a:t>Interactive Features / User Interaction</a:t>
            </a:r>
            <a:endParaRPr lang="en-US"/>
          </a:p>
        </p:txBody>
      </p:sp>
      <p:sp>
        <p:nvSpPr>
          <p:cNvPr id="3" name="Content Placeholder 2">
            <a:extLst>
              <a:ext uri="{FF2B5EF4-FFF2-40B4-BE49-F238E27FC236}">
                <a16:creationId xmlns:a16="http://schemas.microsoft.com/office/drawing/2014/main" id="{4409EB3E-7831-2A43-700B-8D5FABD219E6}"/>
              </a:ext>
            </a:extLst>
          </p:cNvPr>
          <p:cNvSpPr>
            <a:spLocks noGrp="1"/>
          </p:cNvSpPr>
          <p:nvPr>
            <p:ph idx="1"/>
          </p:nvPr>
        </p:nvSpPr>
        <p:spPr/>
        <p:txBody>
          <a:bodyPr vert="horz" lIns="91440" tIns="45720" rIns="91440" bIns="45720" rtlCol="0" anchor="t">
            <a:normAutofit/>
          </a:bodyPr>
          <a:lstStyle/>
          <a:p>
            <a:r>
              <a:rPr lang="en-GB">
                <a:ea typeface="+mn-lt"/>
                <a:cs typeface="+mn-lt"/>
              </a:rPr>
              <a:t>The page allows users to interact with the website through clickable links. For example, users can click the introduction link to access more information, and they can click social media links to visit my profiles. Users can also scroll through the page to read more about me.</a:t>
            </a:r>
            <a:endParaRPr lang="en-GB"/>
          </a:p>
        </p:txBody>
      </p:sp>
    </p:spTree>
    <p:extLst>
      <p:ext uri="{BB962C8B-B14F-4D97-AF65-F5344CB8AC3E}">
        <p14:creationId xmlns:p14="http://schemas.microsoft.com/office/powerpoint/2010/main" val="1307468011"/>
      </p:ext>
    </p:extLst>
  </p:cSld>
  <p:clrMapOvr>
    <a:masterClrMapping/>
  </p:clrMapOvr>
  <mc:AlternateContent xmlns:mc="http://schemas.openxmlformats.org/markup-compatibility/2006" xmlns:p14="http://schemas.microsoft.com/office/powerpoint/2010/main">
    <mc:Choice Requires="p14">
      <p:transition spd="slow" p14:dur="2000" advTm="20"/>
    </mc:Choice>
    <mc:Fallback xmlns="">
      <p:transition spd="slow" advTm="2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36312-FBC0-2414-D050-5FDE9B4DA09A}"/>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9352F4DC-89D5-4CD5-669C-DF08462818FC}"/>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presents the most important information in a clear and organised way. Users can easily see my introduction, picture, and personal information without being confused. The layout is simple, which improves user experience and helps visitors quickly understand the purpose of the website.</a:t>
            </a:r>
          </a:p>
          <a:p>
            <a:r>
              <a:rPr lang="en-GB"/>
              <a:t>The design is effective because it meets the needs of the users. Teachers and employers </a:t>
            </a:r>
            <a:r>
              <a:rPr lang="en-GB" err="1"/>
              <a:t>canquickly</a:t>
            </a:r>
            <a:r>
              <a:rPr lang="en-GB"/>
              <a:t> find information about me and view my work. The simple layout makes the </a:t>
            </a:r>
            <a:r>
              <a:rPr lang="en-GB" err="1"/>
              <a:t>websiteeasy</a:t>
            </a:r>
            <a:r>
              <a:rPr lang="en-GB"/>
              <a:t> to read and navigate, while the use of sections ensures that the content is organised </a:t>
            </a:r>
            <a:r>
              <a:rPr lang="en-GB" err="1"/>
              <a:t>andeasy</a:t>
            </a:r>
            <a:r>
              <a:rPr lang="en-GB"/>
              <a:t> to follow.</a:t>
            </a:r>
          </a:p>
        </p:txBody>
      </p:sp>
    </p:spTree>
    <p:extLst>
      <p:ext uri="{BB962C8B-B14F-4D97-AF65-F5344CB8AC3E}">
        <p14:creationId xmlns:p14="http://schemas.microsoft.com/office/powerpoint/2010/main" val="3418204394"/>
      </p:ext>
    </p:extLst>
  </p:cSld>
  <p:clrMapOvr>
    <a:masterClrMapping/>
  </p:clrMapOvr>
  <mc:AlternateContent xmlns:mc="http://schemas.openxmlformats.org/markup-compatibility/2006" xmlns:p14="http://schemas.microsoft.com/office/powerpoint/2010/main">
    <mc:Choice Requires="p14">
      <p:transition spd="slow" p14:dur="2000" advTm="240"/>
    </mc:Choice>
    <mc:Fallback xmlns="">
      <p:transition spd="slow" advTm="24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aper with writing on it">
            <a:extLst>
              <a:ext uri="{FF2B5EF4-FFF2-40B4-BE49-F238E27FC236}">
                <a16:creationId xmlns:a16="http://schemas.microsoft.com/office/drawing/2014/main" id="{23AAF4C4-4548-A9AB-CA88-E5D105420964}"/>
              </a:ext>
            </a:extLst>
          </p:cNvPr>
          <p:cNvPicPr>
            <a:picLocks noGrp="1" noChangeAspect="1"/>
          </p:cNvPicPr>
          <p:nvPr>
            <p:ph idx="1"/>
          </p:nvPr>
        </p:nvPicPr>
        <p:blipFill>
          <a:blip r:embed="rId2"/>
          <a:stretch>
            <a:fillRect/>
          </a:stretch>
        </p:blipFill>
        <p:spPr>
          <a:xfrm rot="16200000">
            <a:off x="2447996" y="-105455"/>
            <a:ext cx="5309642" cy="7076776"/>
          </a:xfrm>
          <a:prstGeom prst="rect">
            <a:avLst/>
          </a:prstGeom>
        </p:spPr>
      </p:pic>
      <p:sp>
        <p:nvSpPr>
          <p:cNvPr id="6" name="TextBox 5">
            <a:extLst>
              <a:ext uri="{FF2B5EF4-FFF2-40B4-BE49-F238E27FC236}">
                <a16:creationId xmlns:a16="http://schemas.microsoft.com/office/drawing/2014/main" id="{4322CAB9-488F-13E9-F2E6-F3EC72E62667}"/>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cxnSp>
        <p:nvCxnSpPr>
          <p:cNvPr id="2" name="Straight Arrow Connector 1">
            <a:extLst>
              <a:ext uri="{FF2B5EF4-FFF2-40B4-BE49-F238E27FC236}">
                <a16:creationId xmlns:a16="http://schemas.microsoft.com/office/drawing/2014/main" id="{4458F2E4-A041-92B2-6224-CBCDD62A3C04}"/>
              </a:ext>
            </a:extLst>
          </p:cNvPr>
          <p:cNvCxnSpPr>
            <a:cxnSpLocks/>
          </p:cNvCxnSpPr>
          <p:nvPr/>
        </p:nvCxnSpPr>
        <p:spPr>
          <a:xfrm flipH="1">
            <a:off x="750815" y="1291905"/>
            <a:ext cx="3674378" cy="2558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F697EAA-13BB-1118-1B9A-D02E3A8128C7}"/>
              </a:ext>
            </a:extLst>
          </p:cNvPr>
          <p:cNvSpPr txBox="1"/>
          <p:nvPr/>
        </p:nvSpPr>
        <p:spPr>
          <a:xfrm>
            <a:off x="171974" y="1324675"/>
            <a:ext cx="1346433" cy="369332"/>
          </a:xfrm>
          <a:prstGeom prst="rect">
            <a:avLst/>
          </a:prstGeom>
          <a:noFill/>
        </p:spPr>
        <p:txBody>
          <a:bodyPr wrap="square" rtlCol="0">
            <a:spAutoFit/>
          </a:bodyPr>
          <a:lstStyle/>
          <a:p>
            <a:r>
              <a:rPr lang="en-GB" dirty="0"/>
              <a:t>Title </a:t>
            </a:r>
          </a:p>
        </p:txBody>
      </p:sp>
      <p:cxnSp>
        <p:nvCxnSpPr>
          <p:cNvPr id="5" name="Straight Arrow Connector 4">
            <a:extLst>
              <a:ext uri="{FF2B5EF4-FFF2-40B4-BE49-F238E27FC236}">
                <a16:creationId xmlns:a16="http://schemas.microsoft.com/office/drawing/2014/main" id="{4F2F49BA-2500-8E9B-3A76-D4232179C7BB}"/>
              </a:ext>
            </a:extLst>
          </p:cNvPr>
          <p:cNvCxnSpPr>
            <a:cxnSpLocks/>
          </p:cNvCxnSpPr>
          <p:nvPr/>
        </p:nvCxnSpPr>
        <p:spPr>
          <a:xfrm flipH="1">
            <a:off x="1799439" y="2525086"/>
            <a:ext cx="2185332" cy="8472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933065A-7B7A-C760-EEE9-0AB74435A1F0}"/>
              </a:ext>
            </a:extLst>
          </p:cNvPr>
          <p:cNvSpPr txBox="1"/>
          <p:nvPr/>
        </p:nvSpPr>
        <p:spPr>
          <a:xfrm>
            <a:off x="50333" y="3099732"/>
            <a:ext cx="2059497" cy="646331"/>
          </a:xfrm>
          <a:prstGeom prst="rect">
            <a:avLst/>
          </a:prstGeom>
          <a:noFill/>
        </p:spPr>
        <p:txBody>
          <a:bodyPr wrap="square" rtlCol="0">
            <a:spAutoFit/>
          </a:bodyPr>
          <a:lstStyle/>
          <a:p>
            <a:r>
              <a:rPr lang="en-GB" dirty="0"/>
              <a:t>Small paragraph about me </a:t>
            </a:r>
          </a:p>
        </p:txBody>
      </p:sp>
      <p:sp>
        <p:nvSpPr>
          <p:cNvPr id="8" name="TextBox 7">
            <a:extLst>
              <a:ext uri="{FF2B5EF4-FFF2-40B4-BE49-F238E27FC236}">
                <a16:creationId xmlns:a16="http://schemas.microsoft.com/office/drawing/2014/main" id="{0A669F3D-B6AA-2F79-0268-C01B5FFDC0B6}"/>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9" name="Straight Arrow Connector 8">
            <a:extLst>
              <a:ext uri="{FF2B5EF4-FFF2-40B4-BE49-F238E27FC236}">
                <a16:creationId xmlns:a16="http://schemas.microsoft.com/office/drawing/2014/main" id="{81992DBC-BB7C-FB42-4DA2-BF3BAFA129DB}"/>
              </a:ext>
            </a:extLst>
          </p:cNvPr>
          <p:cNvCxnSpPr>
            <a:cxnSpLocks/>
          </p:cNvCxnSpPr>
          <p:nvPr/>
        </p:nvCxnSpPr>
        <p:spPr>
          <a:xfrm>
            <a:off x="5742264" y="5100506"/>
            <a:ext cx="3531765" cy="14792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07C18DE-663E-590E-1DF5-DD77211F45BD}"/>
              </a:ext>
            </a:extLst>
          </p:cNvPr>
          <p:cNvCxnSpPr>
            <a:cxnSpLocks/>
          </p:cNvCxnSpPr>
          <p:nvPr/>
        </p:nvCxnSpPr>
        <p:spPr>
          <a:xfrm flipV="1">
            <a:off x="5134062" y="2446841"/>
            <a:ext cx="4118487" cy="93811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552844E-5C9F-0725-A9B9-189049988EE4}"/>
              </a:ext>
            </a:extLst>
          </p:cNvPr>
          <p:cNvSpPr txBox="1"/>
          <p:nvPr/>
        </p:nvSpPr>
        <p:spPr>
          <a:xfrm>
            <a:off x="9333643" y="2257166"/>
            <a:ext cx="1567344" cy="369332"/>
          </a:xfrm>
          <a:prstGeom prst="rect">
            <a:avLst/>
          </a:prstGeom>
          <a:noFill/>
        </p:spPr>
        <p:txBody>
          <a:bodyPr wrap="square" rtlCol="0">
            <a:spAutoFit/>
          </a:bodyPr>
          <a:lstStyle/>
          <a:p>
            <a:r>
              <a:rPr lang="en-GB" dirty="0"/>
              <a:t>My picture </a:t>
            </a:r>
          </a:p>
        </p:txBody>
      </p:sp>
    </p:spTree>
    <p:extLst>
      <p:ext uri="{BB962C8B-B14F-4D97-AF65-F5344CB8AC3E}">
        <p14:creationId xmlns:p14="http://schemas.microsoft.com/office/powerpoint/2010/main" val="1576487838"/>
      </p:ext>
    </p:extLst>
  </p:cSld>
  <p:clrMapOvr>
    <a:masterClrMapping/>
  </p:clrMapOvr>
  <mc:AlternateContent xmlns:mc="http://schemas.openxmlformats.org/markup-compatibility/2006" xmlns:p14="http://schemas.microsoft.com/office/powerpoint/2010/main">
    <mc:Choice Requires="p14">
      <p:transition spd="slow" p14:dur="2000" advTm="4"/>
    </mc:Choice>
    <mc:Fallback xmlns="">
      <p:transition spd="slow" advTm="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89EC8-84F5-123F-B81C-39AA098DD837}"/>
              </a:ext>
            </a:extLst>
          </p:cNvPr>
          <p:cNvSpPr>
            <a:spLocks noGrp="1"/>
          </p:cNvSpPr>
          <p:nvPr>
            <p:ph type="title"/>
          </p:nvPr>
        </p:nvSpPr>
        <p:spPr/>
        <p:txBody>
          <a:bodyPr>
            <a:normAutofit fontScale="90000"/>
          </a:bodyPr>
          <a:lstStyle/>
          <a:p>
            <a:pPr algn="ctr"/>
            <a:r>
              <a:rPr lang="en-GB" dirty="0"/>
              <a:t>Annotation of Alternative Homepage Design</a:t>
            </a:r>
          </a:p>
        </p:txBody>
      </p:sp>
      <p:sp>
        <p:nvSpPr>
          <p:cNvPr id="3" name="Content Placeholder 2">
            <a:extLst>
              <a:ext uri="{FF2B5EF4-FFF2-40B4-BE49-F238E27FC236}">
                <a16:creationId xmlns:a16="http://schemas.microsoft.com/office/drawing/2014/main" id="{78E715DF-7299-1690-DD23-1D15AA4C1DA9}"/>
              </a:ext>
            </a:extLst>
          </p:cNvPr>
          <p:cNvSpPr>
            <a:spLocks noGrp="1"/>
          </p:cNvSpPr>
          <p:nvPr>
            <p:ph idx="1"/>
          </p:nvPr>
        </p:nvSpPr>
        <p:spPr/>
        <p:txBody>
          <a:bodyPr>
            <a:normAutofit fontScale="85000" lnSpcReduction="10000"/>
          </a:bodyPr>
          <a:lstStyle/>
          <a:p>
            <a:r>
              <a:rPr lang="en-GB" b="1" dirty="0"/>
              <a:t>Title </a:t>
            </a:r>
            <a:br>
              <a:rPr lang="en-GB" dirty="0"/>
            </a:br>
            <a:r>
              <a:rPr lang="en-GB" dirty="0"/>
              <a:t>The title is placed at the top of the page so users can immediately recognise the page they are visiting. It clearly introduces the homepage of my digital portfolio.</a:t>
            </a:r>
          </a:p>
          <a:p>
            <a:r>
              <a:rPr lang="en-GB" b="1" dirty="0"/>
              <a:t>Small Paragraph About Me</a:t>
            </a:r>
            <a:br>
              <a:rPr lang="en-GB" dirty="0"/>
            </a:br>
            <a:r>
              <a:rPr lang="en-GB" dirty="0"/>
              <a:t>This section contains a short paragraph about myself, including my interests and background in IT. It helps users quickly understand who I am and what the portfolio is about.</a:t>
            </a:r>
          </a:p>
          <a:p>
            <a:r>
              <a:rPr lang="en-GB" b="1" dirty="0"/>
              <a:t>My Picture</a:t>
            </a:r>
            <a:br>
              <a:rPr lang="en-GB" dirty="0"/>
            </a:br>
            <a:r>
              <a:rPr lang="en-GB" dirty="0"/>
              <a:t>A personal image is included to make the portfolio more engaging and personal. It helps employers and teachers identify the owner of the portfolio and makes the website feel more professional.</a:t>
            </a:r>
          </a:p>
          <a:p>
            <a:r>
              <a:rPr lang="en-GB" b="1" dirty="0"/>
              <a:t>Footer of My Website</a:t>
            </a:r>
            <a:br>
              <a:rPr lang="en-GB" dirty="0"/>
            </a:br>
            <a:r>
              <a:rPr lang="en-GB" dirty="0"/>
              <a:t>The footer is located at the bottom of the page and would contain additional information such as contact details, copyright information, or links. It helps organise the page and provides important information for users.</a:t>
            </a:r>
          </a:p>
          <a:p>
            <a:endParaRPr lang="en-GB" dirty="0"/>
          </a:p>
        </p:txBody>
      </p:sp>
    </p:spTree>
    <p:extLst>
      <p:ext uri="{BB962C8B-B14F-4D97-AF65-F5344CB8AC3E}">
        <p14:creationId xmlns:p14="http://schemas.microsoft.com/office/powerpoint/2010/main" val="1182485741"/>
      </p:ext>
    </p:extLst>
  </p:cSld>
  <p:clrMapOvr>
    <a:masterClrMapping/>
  </p:clrMapOvr>
  <mc:AlternateContent xmlns:mc="http://schemas.openxmlformats.org/markup-compatibility/2006" xmlns:p14="http://schemas.microsoft.com/office/powerpoint/2010/main">
    <mc:Choice Requires="p14">
      <p:transition spd="slow" p14:dur="2000" advTm="182"/>
    </mc:Choice>
    <mc:Fallback xmlns="">
      <p:transition spd="slow" advTm="18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FED345-CA99-3542-F0A4-13DE1A349B9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F42C836-421D-B0C9-3FB6-4308305BEFD1}"/>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17F86D16-4ACB-CA1C-4CAD-2A79DDEDAF5B}"/>
              </a:ext>
            </a:extLst>
          </p:cNvPr>
          <p:cNvGraphicFramePr>
            <a:graphicFrameLocks noGrp="1"/>
          </p:cNvGraphicFramePr>
          <p:nvPr>
            <p:ph idx="1"/>
            <p:extLst>
              <p:ext uri="{D42A27DB-BD31-4B8C-83A1-F6EECF244321}">
                <p14:modId xmlns:p14="http://schemas.microsoft.com/office/powerpoint/2010/main" val="2535248576"/>
              </p:ext>
            </p:extLst>
          </p:nvPr>
        </p:nvGraphicFramePr>
        <p:xfrm>
          <a:off x="112059" y="932329"/>
          <a:ext cx="12018422" cy="5707556"/>
        </p:xfrm>
        <a:graphic>
          <a:graphicData uri="http://schemas.openxmlformats.org/drawingml/2006/table">
            <a:tbl>
              <a:tblPr firstRow="1" bandRow="1">
                <a:tableStyleId>{5C22544A-7EE6-4342-B048-85BDC9FD1C3A}</a:tableStyleId>
              </a:tblPr>
              <a:tblGrid>
                <a:gridCol w="1842576">
                  <a:extLst>
                    <a:ext uri="{9D8B030D-6E8A-4147-A177-3AD203B41FA5}">
                      <a16:colId xmlns:a16="http://schemas.microsoft.com/office/drawing/2014/main" val="3826074691"/>
                    </a:ext>
                  </a:extLst>
                </a:gridCol>
                <a:gridCol w="1472268">
                  <a:extLst>
                    <a:ext uri="{9D8B030D-6E8A-4147-A177-3AD203B41FA5}">
                      <a16:colId xmlns:a16="http://schemas.microsoft.com/office/drawing/2014/main" val="733288900"/>
                    </a:ext>
                  </a:extLst>
                </a:gridCol>
                <a:gridCol w="1262543">
                  <a:extLst>
                    <a:ext uri="{9D8B030D-6E8A-4147-A177-3AD203B41FA5}">
                      <a16:colId xmlns:a16="http://schemas.microsoft.com/office/drawing/2014/main" val="2105353059"/>
                    </a:ext>
                  </a:extLst>
                </a:gridCol>
                <a:gridCol w="1421934">
                  <a:extLst>
                    <a:ext uri="{9D8B030D-6E8A-4147-A177-3AD203B41FA5}">
                      <a16:colId xmlns:a16="http://schemas.microsoft.com/office/drawing/2014/main" val="3612340102"/>
                    </a:ext>
                  </a:extLst>
                </a:gridCol>
                <a:gridCol w="6019101">
                  <a:extLst>
                    <a:ext uri="{9D8B030D-6E8A-4147-A177-3AD203B41FA5}">
                      <a16:colId xmlns:a16="http://schemas.microsoft.com/office/drawing/2014/main" val="2355911606"/>
                    </a:ext>
                  </a:extLst>
                </a:gridCol>
              </a:tblGrid>
              <a:tr h="318772">
                <a:tc>
                  <a:txBody>
                    <a:bodyPr/>
                    <a:lstStyle/>
                    <a:p>
                      <a:r>
                        <a:rPr lang="en-GB" sz="160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1210073">
                <a:tc>
                  <a:txBody>
                    <a:bodyPr/>
                    <a:lstStyle/>
                    <a:p>
                      <a:pPr algn="ctr"/>
                      <a:r>
                        <a:rPr lang="en-GB" sz="1600"/>
                        <a:t>Title </a:t>
                      </a:r>
                    </a:p>
                  </a:txBody>
                  <a:tcPr marL="42909" marR="42909" marT="21455" marB="21455"/>
                </a:tc>
                <a:tc>
                  <a:txBody>
                    <a:bodyPr/>
                    <a:lstStyle/>
                    <a:p>
                      <a:pPr algn="ctr"/>
                      <a:r>
                        <a:rPr lang="en-GB" sz="1600"/>
                        <a:t>White text  </a:t>
                      </a:r>
                    </a:p>
                  </a:txBody>
                  <a:tcPr marL="42909" marR="42909" marT="21455" marB="21455"/>
                </a:tc>
                <a:tc>
                  <a:txBody>
                    <a:bodyPr/>
                    <a:lstStyle/>
                    <a:p>
                      <a:pPr algn="ctr"/>
                      <a:r>
                        <a:rPr lang="en-GB" sz="1600"/>
                        <a:t>Aerial </a:t>
                      </a:r>
                    </a:p>
                  </a:txBody>
                  <a:tcPr marL="42909" marR="42909" marT="21455" marB="21455"/>
                </a:tc>
                <a:tc>
                  <a:txBody>
                    <a:bodyPr/>
                    <a:lstStyle/>
                    <a:p>
                      <a:pPr algn="ctr"/>
                      <a:r>
                        <a:rPr lang="en-GB" sz="1600"/>
                        <a:t>36 bold</a:t>
                      </a:r>
                      <a:endParaRPr lang="en-GB" sz="1600" dirty="0"/>
                    </a:p>
                  </a:txBody>
                  <a:tcPr marL="42909" marR="42909" marT="21455" marB="21455"/>
                </a:tc>
                <a:tc>
                  <a:txBody>
                    <a:bodyPr/>
                    <a:lstStyle/>
                    <a:p>
                      <a:pPr algn="ctr"/>
                      <a:r>
                        <a:rPr lang="en-GB" sz="1600" dirty="0"/>
                        <a:t>White text is clear and easy to read on the background image. A large bold font makes the title stand out, so users immediately know the page name.</a:t>
                      </a:r>
                    </a:p>
                  </a:txBody>
                  <a:tcPr marL="42909" marR="42909" marT="21455" marB="21455" anchor="ctr"/>
                </a:tc>
                <a:extLst>
                  <a:ext uri="{0D108BD9-81ED-4DB2-BD59-A6C34878D82A}">
                    <a16:rowId xmlns:a16="http://schemas.microsoft.com/office/drawing/2014/main" val="3402839470"/>
                  </a:ext>
                </a:extLst>
              </a:tr>
              <a:tr h="1484319">
                <a:tc>
                  <a:txBody>
                    <a:bodyPr/>
                    <a:lstStyle/>
                    <a:p>
                      <a:pPr algn="ctr"/>
                      <a:r>
                        <a:rPr lang="en-GB" sz="1600"/>
                        <a:t>Intro paragraph  </a:t>
                      </a:r>
                    </a:p>
                  </a:txBody>
                  <a:tcPr marL="42909" marR="42909" marT="21455" marB="21455"/>
                </a:tc>
                <a:tc>
                  <a:txBody>
                    <a:bodyPr/>
                    <a:lstStyle/>
                    <a:p>
                      <a:pPr algn="ctr"/>
                      <a:r>
                        <a:rPr lang="en-GB" sz="1600"/>
                        <a:t>Red text  </a:t>
                      </a:r>
                    </a:p>
                  </a:txBody>
                  <a:tcPr marL="42909" marR="42909" marT="21455" marB="21455"/>
                </a:tc>
                <a:tc>
                  <a:txBody>
                    <a:bodyPr/>
                    <a:lstStyle/>
                    <a:p>
                      <a:pPr algn="ctr"/>
                      <a:r>
                        <a:rPr lang="en-GB" sz="1600"/>
                        <a:t>Aerial </a:t>
                      </a:r>
                    </a:p>
                  </a:txBody>
                  <a:tcPr marL="42909" marR="42909" marT="21455" marB="21455"/>
                </a:tc>
                <a:tc>
                  <a:txBody>
                    <a:bodyPr/>
                    <a:lstStyle/>
                    <a:p>
                      <a:pPr algn="ctr"/>
                      <a:r>
                        <a:rPr lang="en-GB" sz="1600"/>
                        <a:t>30 bold</a:t>
                      </a:r>
                    </a:p>
                  </a:txBody>
                  <a:tcPr marL="42909" marR="42909" marT="21455" marB="21455"/>
                </a:tc>
                <a:tc>
                  <a:txBody>
                    <a:bodyPr/>
                    <a:lstStyle/>
                    <a:p>
                      <a:pPr algn="ctr"/>
                      <a:r>
                        <a:rPr lang="en-GB" sz="1600"/>
                        <a:t>The red text helps highlight the introduction section and makes it noticeable for users. The bold font ensures the paragraph is easy to read and draws attention to important information.</a:t>
                      </a:r>
                      <a:endParaRPr lang="en-GB" sz="1600" dirty="0"/>
                    </a:p>
                  </a:txBody>
                  <a:tcPr marL="42909" marR="42909" marT="21455" marB="21455"/>
                </a:tc>
                <a:extLst>
                  <a:ext uri="{0D108BD9-81ED-4DB2-BD59-A6C34878D82A}">
                    <a16:rowId xmlns:a16="http://schemas.microsoft.com/office/drawing/2014/main" val="1508351187"/>
                  </a:ext>
                </a:extLst>
              </a:tr>
              <a:tr h="1484319">
                <a:tc>
                  <a:txBody>
                    <a:bodyPr/>
                    <a:lstStyle/>
                    <a:p>
                      <a:pPr algn="ctr"/>
                      <a:r>
                        <a:rPr lang="en-GB" sz="1600"/>
                        <a:t>Navigation buttons </a:t>
                      </a:r>
                    </a:p>
                  </a:txBody>
                  <a:tcPr marL="42909" marR="42909" marT="21455" marB="21455"/>
                </a:tc>
                <a:tc>
                  <a:txBody>
                    <a:bodyPr/>
                    <a:lstStyle/>
                    <a:p>
                      <a:pPr algn="ctr"/>
                      <a:r>
                        <a:rPr lang="en-GB" sz="1600"/>
                        <a:t>White text  </a:t>
                      </a:r>
                    </a:p>
                  </a:txBody>
                  <a:tcPr marL="42909" marR="42909" marT="21455" marB="21455"/>
                </a:tc>
                <a:tc>
                  <a:txBody>
                    <a:bodyPr/>
                    <a:lstStyle/>
                    <a:p>
                      <a:pPr algn="ctr"/>
                      <a:r>
                        <a:rPr lang="en-GB" sz="1600"/>
                        <a:t>Aerial </a:t>
                      </a:r>
                    </a:p>
                  </a:txBody>
                  <a:tcPr marL="42909" marR="42909" marT="21455" marB="21455"/>
                </a:tc>
                <a:tc>
                  <a:txBody>
                    <a:bodyPr/>
                    <a:lstStyle/>
                    <a:p>
                      <a:pPr algn="ctr"/>
                      <a:r>
                        <a:rPr lang="en-GB" sz="1600"/>
                        <a:t>22</a:t>
                      </a:r>
                    </a:p>
                  </a:txBody>
                  <a:tcPr marL="42909" marR="42909" marT="21455" marB="21455"/>
                </a:tc>
                <a:tc>
                  <a:txBody>
                    <a:bodyPr/>
                    <a:lstStyle/>
                    <a:p>
                      <a:pPr algn="ctr"/>
                      <a:r>
                        <a:rPr lang="en-GB" sz="1600"/>
                        <a:t>White text on the navigation buttons keeps the design clean and consistent. The size makes the buttons easy to read and click so users can navigate between pages quickly.</a:t>
                      </a:r>
                      <a:endParaRPr lang="en-GB" sz="1600" dirty="0"/>
                    </a:p>
                  </a:txBody>
                  <a:tcPr marL="42909" marR="42909" marT="21455" marB="21455"/>
                </a:tc>
                <a:extLst>
                  <a:ext uri="{0D108BD9-81ED-4DB2-BD59-A6C34878D82A}">
                    <a16:rowId xmlns:a16="http://schemas.microsoft.com/office/drawing/2014/main" val="3089989459"/>
                  </a:ext>
                </a:extLst>
              </a:tr>
              <a:tr h="1210073">
                <a:tc>
                  <a:txBody>
                    <a:bodyPr/>
                    <a:lstStyle/>
                    <a:p>
                      <a:pPr algn="ctr"/>
                      <a:r>
                        <a:rPr lang="en-GB" sz="1600"/>
                        <a:t>Footer</a:t>
                      </a:r>
                    </a:p>
                  </a:txBody>
                  <a:tcPr marL="42909" marR="42909" marT="21455" marB="21455"/>
                </a:tc>
                <a:tc>
                  <a:txBody>
                    <a:bodyPr/>
                    <a:lstStyle/>
                    <a:p>
                      <a:pPr algn="ctr"/>
                      <a:r>
                        <a:rPr lang="en-GB" sz="1600" dirty="0"/>
                        <a:t>White text</a:t>
                      </a:r>
                    </a:p>
                  </a:txBody>
                  <a:tcPr marL="42909" marR="42909" marT="21455" marB="21455"/>
                </a:tc>
                <a:tc>
                  <a:txBody>
                    <a:bodyPr/>
                    <a:lstStyle/>
                    <a:p>
                      <a:pPr algn="ctr"/>
                      <a:r>
                        <a:rPr lang="en-GB" sz="1600"/>
                        <a:t>Aerial</a:t>
                      </a:r>
                    </a:p>
                  </a:txBody>
                  <a:tcPr marL="42909" marR="42909" marT="21455" marB="21455"/>
                </a:tc>
                <a:tc>
                  <a:txBody>
                    <a:bodyPr/>
                    <a:lstStyle/>
                    <a:p>
                      <a:pPr algn="ctr"/>
                      <a:r>
                        <a:rPr lang="en-GB" sz="1600"/>
                        <a:t>22</a:t>
                      </a:r>
                    </a:p>
                  </a:txBody>
                  <a:tcPr marL="42909" marR="42909" marT="21455" marB="21455"/>
                </a:tc>
                <a:tc>
                  <a:txBody>
                    <a:bodyPr/>
                    <a:lstStyle/>
                    <a:p>
                      <a:pPr algn="ctr"/>
                      <a:r>
                        <a:rPr lang="en-GB" sz="1600" dirty="0"/>
                        <a:t>The footer contains important information such as links or contact details. Using a clear font keeps it readable and consistent with the rest of the website design.</a:t>
                      </a:r>
                    </a:p>
                  </a:txBody>
                  <a:tcPr marL="42909" marR="42909" marT="21455" marB="21455"/>
                </a:tc>
                <a:extLst>
                  <a:ext uri="{0D108BD9-81ED-4DB2-BD59-A6C34878D82A}">
                    <a16:rowId xmlns:a16="http://schemas.microsoft.com/office/drawing/2014/main" val="165325906"/>
                  </a:ext>
                </a:extLst>
              </a:tr>
            </a:tbl>
          </a:graphicData>
        </a:graphic>
      </p:graphicFrame>
    </p:spTree>
    <p:extLst>
      <p:ext uri="{BB962C8B-B14F-4D97-AF65-F5344CB8AC3E}">
        <p14:creationId xmlns:p14="http://schemas.microsoft.com/office/powerpoint/2010/main" val="2363804305"/>
      </p:ext>
    </p:extLst>
  </p:cSld>
  <p:clrMapOvr>
    <a:masterClrMapping/>
  </p:clrMapOvr>
  <mc:AlternateContent xmlns:mc="http://schemas.openxmlformats.org/markup-compatibility/2006" xmlns:p14="http://schemas.microsoft.com/office/powerpoint/2010/main">
    <mc:Choice Requires="p14">
      <p:transition spd="slow" p14:dur="2000" advTm="5"/>
    </mc:Choice>
    <mc:Fallback xmlns="">
      <p:transition spd="slow" advTm="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80E61-F1FD-28ED-DCBE-EEB46CA4833C}"/>
              </a:ext>
            </a:extLst>
          </p:cNvPr>
          <p:cNvSpPr>
            <a:spLocks noGrp="1"/>
          </p:cNvSpPr>
          <p:nvPr>
            <p:ph type="title"/>
          </p:nvPr>
        </p:nvSpPr>
        <p:spPr>
          <a:xfrm>
            <a:off x="800102" y="960594"/>
            <a:ext cx="5828114" cy="4936812"/>
          </a:xfrm>
        </p:spPr>
        <p:txBody>
          <a:bodyPr vert="horz" lIns="91440" tIns="45720" rIns="91440" bIns="45720" rtlCol="0" anchor="ctr">
            <a:normAutofit/>
          </a:bodyPr>
          <a:lstStyle/>
          <a:p>
            <a:pPr algn="r"/>
            <a:r>
              <a:rPr lang="en-US" sz="6000"/>
              <a:t>About me</a:t>
            </a:r>
          </a:p>
        </p:txBody>
      </p:sp>
      <p:cxnSp>
        <p:nvCxnSpPr>
          <p:cNvPr id="13" name="Straight Connector 12">
            <a:extLst>
              <a:ext uri="{FF2B5EF4-FFF2-40B4-BE49-F238E27FC236}">
                <a16:creationId xmlns:a16="http://schemas.microsoft.com/office/drawing/2014/main" id="{9CA98CE3-81A7-4FFE-A047-9AA65998D8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315200" y="1733549"/>
            <a:ext cx="0" cy="339090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679275"/>
      </p:ext>
    </p:extLst>
  </p:cSld>
  <p:clrMapOvr>
    <a:masterClrMapping/>
  </p:clrMapOvr>
  <mc:AlternateContent xmlns:mc="http://schemas.openxmlformats.org/markup-compatibility/2006" xmlns:p14="http://schemas.microsoft.com/office/powerpoint/2010/main">
    <mc:Choice Requires="p14">
      <p:transition spd="slow" p14:dur="2000" advTm="208"/>
    </mc:Choice>
    <mc:Fallback xmlns="">
      <p:transition spd="slow" advTm="20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56765F-3FE2-F1C0-9037-54C060BE5280}"/>
              </a:ext>
            </a:extLst>
          </p:cNvPr>
          <p:cNvSpPr>
            <a:spLocks noGrp="1"/>
          </p:cNvSpPr>
          <p:nvPr>
            <p:ph type="title"/>
          </p:nvPr>
        </p:nvSpPr>
        <p:spPr>
          <a:xfrm>
            <a:off x="704088" y="914400"/>
            <a:ext cx="6239599" cy="1307590"/>
          </a:xfrm>
        </p:spPr>
        <p:txBody>
          <a:bodyPr>
            <a:normAutofit/>
          </a:bodyPr>
          <a:lstStyle/>
          <a:p>
            <a:r>
              <a:rPr lang="en-GB"/>
              <a:t>About Me </a:t>
            </a:r>
          </a:p>
        </p:txBody>
      </p:sp>
      <p:cxnSp>
        <p:nvCxnSpPr>
          <p:cNvPr id="37" name="Straight Connector 36">
            <a:extLst>
              <a:ext uri="{FF2B5EF4-FFF2-40B4-BE49-F238E27FC236}">
                <a16:creationId xmlns:a16="http://schemas.microsoft.com/office/drawing/2014/main" id="{435C2BE7-B9D9-D49E-8A44-8DC5114D8B1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F0DBBF-9ED2-1F44-81B7-A3B41F516109}"/>
              </a:ext>
            </a:extLst>
          </p:cNvPr>
          <p:cNvSpPr>
            <a:spLocks noGrp="1"/>
          </p:cNvSpPr>
          <p:nvPr>
            <p:ph idx="1"/>
          </p:nvPr>
        </p:nvSpPr>
        <p:spPr>
          <a:xfrm>
            <a:off x="704088" y="2221992"/>
            <a:ext cx="6239599" cy="3941064"/>
          </a:xfrm>
        </p:spPr>
        <p:txBody>
          <a:bodyPr>
            <a:normAutofit/>
          </a:bodyPr>
          <a:lstStyle/>
          <a:p>
            <a:r>
              <a:rPr lang="en-GB"/>
              <a:t>I am a designer-developer who enjoys turning ideas into clean, interactive digital experiences. I mix simple design with solid coding to create smooth and easy-to-use products. I like clear layouts, creativity, and user-friendly flows. I enjoy solving front-end problems and turning ideas into real projects. I am studying for a BTEC Level 2 First Certificate in ICT, where I’ve completed several assignments that helped build my skills.</a:t>
            </a:r>
          </a:p>
        </p:txBody>
      </p:sp>
    </p:spTree>
    <p:extLst>
      <p:ext uri="{BB962C8B-B14F-4D97-AF65-F5344CB8AC3E}">
        <p14:creationId xmlns:p14="http://schemas.microsoft.com/office/powerpoint/2010/main" val="2972328640"/>
      </p:ext>
    </p:extLst>
  </p:cSld>
  <p:clrMapOvr>
    <a:masterClrMapping/>
  </p:clrMapOvr>
  <mc:AlternateContent xmlns:mc="http://schemas.openxmlformats.org/markup-compatibility/2006" xmlns:p14="http://schemas.microsoft.com/office/powerpoint/2010/main">
    <mc:Choice Requires="p14">
      <p:transition spd="slow" p14:dur="2000" advTm="13"/>
    </mc:Choice>
    <mc:Fallback xmlns="">
      <p:transition spd="slow" advTm="1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67EE5-2D4F-D17C-027D-94AE07E14A19}"/>
              </a:ext>
            </a:extLst>
          </p:cNvPr>
          <p:cNvSpPr>
            <a:spLocks noGrp="1"/>
          </p:cNvSpPr>
          <p:nvPr>
            <p:ph type="title"/>
          </p:nvPr>
        </p:nvSpPr>
        <p:spPr/>
        <p:txBody>
          <a:bodyPr/>
          <a:lstStyle/>
          <a:p>
            <a:r>
              <a:rPr lang="en-GB"/>
              <a:t>skills</a:t>
            </a:r>
          </a:p>
        </p:txBody>
      </p:sp>
      <p:sp>
        <p:nvSpPr>
          <p:cNvPr id="3" name="Content Placeholder 2">
            <a:extLst>
              <a:ext uri="{FF2B5EF4-FFF2-40B4-BE49-F238E27FC236}">
                <a16:creationId xmlns:a16="http://schemas.microsoft.com/office/drawing/2014/main" id="{EEEC6939-88B8-A917-00E4-BD3DB7A50256}"/>
              </a:ext>
            </a:extLst>
          </p:cNvPr>
          <p:cNvSpPr>
            <a:spLocks noGrp="1"/>
          </p:cNvSpPr>
          <p:nvPr>
            <p:ph idx="1"/>
          </p:nvPr>
        </p:nvSpPr>
        <p:spPr/>
        <p:txBody>
          <a:bodyPr vert="horz" lIns="91440" tIns="45720" rIns="91440" bIns="45720" rtlCol="0" anchor="t">
            <a:normAutofit/>
          </a:bodyPr>
          <a:lstStyle/>
          <a:p>
            <a:r>
              <a:rPr lang="en-GB" sz="1800">
                <a:solidFill>
                  <a:srgbClr val="1C1C1C"/>
                </a:solidFill>
                <a:latin typeface="Montserrat"/>
              </a:rPr>
              <a:t>UI design and layout design</a:t>
            </a:r>
            <a:br>
              <a:rPr lang="en-GB" sz="1800">
                <a:solidFill>
                  <a:srgbClr val="1C1C1C"/>
                </a:solidFill>
                <a:latin typeface="Montserrat"/>
              </a:rPr>
            </a:br>
            <a:r>
              <a:rPr lang="en-GB" sz="1800">
                <a:solidFill>
                  <a:srgbClr val="1C1C1C"/>
                </a:solidFill>
                <a:latin typeface="Montserrat"/>
              </a:rPr>
              <a:t>HTML and CSS basic front-end development</a:t>
            </a:r>
            <a:br>
              <a:rPr lang="en-GB" sz="1800">
                <a:solidFill>
                  <a:srgbClr val="1C1C1C"/>
                </a:solidFill>
                <a:latin typeface="Montserrat"/>
              </a:rPr>
            </a:br>
            <a:r>
              <a:rPr lang="en-GB" sz="1800">
                <a:solidFill>
                  <a:srgbClr val="1C1C1C"/>
                </a:solidFill>
                <a:latin typeface="Montserrat"/>
              </a:rPr>
              <a:t>Problem-solving and debugging</a:t>
            </a:r>
            <a:br>
              <a:rPr lang="en-GB" sz="1800">
                <a:solidFill>
                  <a:srgbClr val="1C1C1C"/>
                </a:solidFill>
                <a:latin typeface="Montserrat"/>
              </a:rPr>
            </a:br>
            <a:r>
              <a:rPr lang="en-GB" sz="1800">
                <a:solidFill>
                  <a:srgbClr val="1C1C1C"/>
                </a:solidFill>
                <a:latin typeface="Montserrat"/>
              </a:rPr>
              <a:t>Working with design tools and digital documents</a:t>
            </a:r>
            <a:br>
              <a:rPr lang="en-GB" sz="1800">
                <a:solidFill>
                  <a:srgbClr val="1C1C1C"/>
                </a:solidFill>
                <a:latin typeface="Montserrat"/>
              </a:rPr>
            </a:br>
            <a:r>
              <a:rPr lang="en-GB" sz="1800">
                <a:solidFill>
                  <a:srgbClr val="1C1C1C"/>
                </a:solidFill>
                <a:latin typeface="Montserrat"/>
              </a:rPr>
              <a:t>Creativity and attention to detail</a:t>
            </a:r>
            <a:endParaRPr lang="en-GB"/>
          </a:p>
          <a:p>
            <a:endParaRPr lang="en-GB"/>
          </a:p>
        </p:txBody>
      </p:sp>
    </p:spTree>
    <p:extLst>
      <p:ext uri="{BB962C8B-B14F-4D97-AF65-F5344CB8AC3E}">
        <p14:creationId xmlns:p14="http://schemas.microsoft.com/office/powerpoint/2010/main" val="403066783"/>
      </p:ext>
    </p:extLst>
  </p:cSld>
  <p:clrMapOvr>
    <a:masterClrMapping/>
  </p:clrMapOvr>
  <mc:AlternateContent xmlns:mc="http://schemas.openxmlformats.org/markup-compatibility/2006" xmlns:p14="http://schemas.microsoft.com/office/powerpoint/2010/main">
    <mc:Choice Requires="p14">
      <p:transition spd="slow" p14:dur="2000" advTm="234"/>
    </mc:Choice>
    <mc:Fallback xmlns="">
      <p:transition spd="slow" advTm="234"/>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76D4-385A-8F93-3BBF-A92A78382340}"/>
              </a:ext>
            </a:extLst>
          </p:cNvPr>
          <p:cNvSpPr>
            <a:spLocks noGrp="1"/>
          </p:cNvSpPr>
          <p:nvPr>
            <p:ph type="title"/>
          </p:nvPr>
        </p:nvSpPr>
        <p:spPr/>
        <p:txBody>
          <a:bodyPr/>
          <a:lstStyle/>
          <a:p>
            <a:r>
              <a:rPr lang="en-GB"/>
              <a:t>Education </a:t>
            </a:r>
          </a:p>
        </p:txBody>
      </p:sp>
      <p:sp>
        <p:nvSpPr>
          <p:cNvPr id="3" name="Content Placeholder 2">
            <a:extLst>
              <a:ext uri="{FF2B5EF4-FFF2-40B4-BE49-F238E27FC236}">
                <a16:creationId xmlns:a16="http://schemas.microsoft.com/office/drawing/2014/main" id="{456849F3-031F-50C9-9565-67BB15962CAA}"/>
              </a:ext>
            </a:extLst>
          </p:cNvPr>
          <p:cNvSpPr>
            <a:spLocks noGrp="1"/>
          </p:cNvSpPr>
          <p:nvPr>
            <p:ph idx="1"/>
          </p:nvPr>
        </p:nvSpPr>
        <p:spPr/>
        <p:txBody>
          <a:bodyPr vert="horz" lIns="91440" tIns="45720" rIns="91440" bIns="45720" rtlCol="0" anchor="t">
            <a:normAutofit/>
          </a:bodyPr>
          <a:lstStyle/>
          <a:p>
            <a:r>
              <a:rPr lang="en-GB" sz="1200">
                <a:solidFill>
                  <a:srgbClr val="1C1C1C"/>
                </a:solidFill>
                <a:latin typeface="Montserrat"/>
              </a:rPr>
              <a:t>2023  - Present</a:t>
            </a:r>
            <a:endParaRPr lang="en-GB" sz="1200"/>
          </a:p>
          <a:p>
            <a:r>
              <a:rPr lang="en-GB" sz="1200">
                <a:solidFill>
                  <a:srgbClr val="1C1C1C"/>
                </a:solidFill>
                <a:latin typeface="Montserrat"/>
              </a:rPr>
              <a:t>Leyton Sixth Form College</a:t>
            </a:r>
            <a:endParaRPr lang="en-GB" sz="1200"/>
          </a:p>
          <a:p>
            <a:r>
              <a:rPr lang="en-GB" sz="1200">
                <a:solidFill>
                  <a:srgbClr val="1C1C1C"/>
                </a:solidFill>
                <a:latin typeface="Montserrat"/>
              </a:rPr>
              <a:t>2019  - 2023</a:t>
            </a:r>
            <a:endParaRPr lang="en-GB" sz="1200"/>
          </a:p>
          <a:p>
            <a:r>
              <a:rPr lang="en-GB" sz="1200">
                <a:solidFill>
                  <a:srgbClr val="1C1C1C"/>
                </a:solidFill>
                <a:latin typeface="Montserrat"/>
              </a:rPr>
              <a:t>The City School</a:t>
            </a:r>
            <a:endParaRPr lang="en-GB" sz="1200"/>
          </a:p>
          <a:p>
            <a:r>
              <a:rPr lang="en-GB" sz="1200"/>
              <a:t>Gulshan campus A</a:t>
            </a:r>
          </a:p>
          <a:p>
            <a:r>
              <a:rPr lang="en-GB" sz="1200">
                <a:solidFill>
                  <a:srgbClr val="1C1C1C"/>
                </a:solidFill>
                <a:latin typeface="Montserrat"/>
              </a:rPr>
              <a:t>2013  - 2019</a:t>
            </a:r>
            <a:endParaRPr lang="en-GB" sz="1200">
              <a:latin typeface="Montserrat"/>
            </a:endParaRPr>
          </a:p>
          <a:p>
            <a:r>
              <a:rPr lang="en-GB" sz="1200">
                <a:solidFill>
                  <a:srgbClr val="1C1C1C"/>
                </a:solidFill>
                <a:latin typeface="Montserrat"/>
              </a:rPr>
              <a:t>The City School</a:t>
            </a:r>
            <a:endParaRPr lang="en-GB" sz="1200">
              <a:latin typeface="Montserrat"/>
            </a:endParaRPr>
          </a:p>
          <a:p>
            <a:r>
              <a:rPr lang="en-GB" sz="1200"/>
              <a:t>Gulshan campus B</a:t>
            </a:r>
          </a:p>
        </p:txBody>
      </p:sp>
    </p:spTree>
    <p:extLst>
      <p:ext uri="{BB962C8B-B14F-4D97-AF65-F5344CB8AC3E}">
        <p14:creationId xmlns:p14="http://schemas.microsoft.com/office/powerpoint/2010/main" val="136427167"/>
      </p:ext>
    </p:extLst>
  </p:cSld>
  <p:clrMapOvr>
    <a:masterClrMapping/>
  </p:clrMapOvr>
  <mc:AlternateContent xmlns:mc="http://schemas.openxmlformats.org/markup-compatibility/2006" xmlns:p14="http://schemas.microsoft.com/office/powerpoint/2010/main">
    <mc:Choice Requires="p14">
      <p:transition spd="slow" p14:dur="2000" advTm="5"/>
    </mc:Choice>
    <mc:Fallback xmlns="">
      <p:transition spd="slow" advTm="5"/>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C15A-A01E-2FC3-E07A-133024A64CB1}"/>
              </a:ext>
            </a:extLst>
          </p:cNvPr>
          <p:cNvSpPr>
            <a:spLocks noGrp="1"/>
          </p:cNvSpPr>
          <p:nvPr>
            <p:ph type="title"/>
          </p:nvPr>
        </p:nvSpPr>
        <p:spPr/>
        <p:txBody>
          <a:bodyPr/>
          <a:lstStyle/>
          <a:p>
            <a:r>
              <a:rPr lang="en-GB"/>
              <a:t>Work experience</a:t>
            </a:r>
          </a:p>
        </p:txBody>
      </p:sp>
      <p:sp>
        <p:nvSpPr>
          <p:cNvPr id="3" name="Content Placeholder 2">
            <a:extLst>
              <a:ext uri="{FF2B5EF4-FFF2-40B4-BE49-F238E27FC236}">
                <a16:creationId xmlns:a16="http://schemas.microsoft.com/office/drawing/2014/main" id="{C33C611F-655D-5827-07FC-18ED751E3467}"/>
              </a:ext>
            </a:extLst>
          </p:cNvPr>
          <p:cNvSpPr>
            <a:spLocks noGrp="1"/>
          </p:cNvSpPr>
          <p:nvPr>
            <p:ph idx="1"/>
          </p:nvPr>
        </p:nvSpPr>
        <p:spPr/>
        <p:txBody>
          <a:bodyPr vert="horz" lIns="91440" tIns="45720" rIns="91440" bIns="45720" rtlCol="0" anchor="t">
            <a:normAutofit/>
          </a:bodyPr>
          <a:lstStyle/>
          <a:p>
            <a:r>
              <a:rPr lang="en-GB" sz="800">
                <a:solidFill>
                  <a:srgbClr val="1C1C1C"/>
                </a:solidFill>
                <a:latin typeface="Montserrat"/>
              </a:rPr>
              <a:t>2023  - Present</a:t>
            </a:r>
            <a:endParaRPr lang="en-GB"/>
          </a:p>
          <a:p>
            <a:r>
              <a:rPr lang="en-GB" sz="1200">
                <a:solidFill>
                  <a:srgbClr val="1C1C1C"/>
                </a:solidFill>
                <a:latin typeface="Montserrat"/>
              </a:rPr>
              <a:t>BEST TUTOR</a:t>
            </a:r>
            <a:endParaRPr lang="en-GB"/>
          </a:p>
          <a:p>
            <a:r>
              <a:rPr lang="en-GB" sz="1200">
                <a:solidFill>
                  <a:srgbClr val="1C1C1C"/>
                </a:solidFill>
                <a:latin typeface="Montserrat"/>
              </a:rPr>
              <a:t>Admin</a:t>
            </a:r>
            <a:endParaRPr lang="en-GB"/>
          </a:p>
          <a:p>
            <a:r>
              <a:rPr lang="en-GB" sz="800">
                <a:solidFill>
                  <a:srgbClr val="1C1C1C"/>
                </a:solidFill>
                <a:latin typeface="Montserrat"/>
              </a:rPr>
              <a:t>2024  - 2024</a:t>
            </a:r>
            <a:endParaRPr lang="en-GB"/>
          </a:p>
          <a:p>
            <a:r>
              <a:rPr lang="en-GB" sz="1200">
                <a:solidFill>
                  <a:srgbClr val="1C1C1C"/>
                </a:solidFill>
                <a:latin typeface="Montserrat"/>
              </a:rPr>
              <a:t>TESCO</a:t>
            </a:r>
            <a:endParaRPr lang="en-GB"/>
          </a:p>
          <a:p>
            <a:r>
              <a:rPr lang="en-GB" sz="1200">
                <a:solidFill>
                  <a:srgbClr val="1C1C1C"/>
                </a:solidFill>
                <a:latin typeface="Montserrat"/>
              </a:rPr>
              <a:t>Stocker</a:t>
            </a:r>
            <a:endParaRPr lang="en-GB"/>
          </a:p>
          <a:p>
            <a:r>
              <a:rPr lang="en-GB" sz="800">
                <a:solidFill>
                  <a:srgbClr val="1C1C1C"/>
                </a:solidFill>
                <a:latin typeface="Montserrat"/>
              </a:rPr>
              <a:t>2020 - 2023</a:t>
            </a:r>
            <a:endParaRPr lang="en-GB"/>
          </a:p>
          <a:p>
            <a:r>
              <a:rPr lang="en-GB" sz="1200">
                <a:solidFill>
                  <a:srgbClr val="1C1C1C"/>
                </a:solidFill>
                <a:latin typeface="Montserrat"/>
              </a:rPr>
              <a:t>HAQ EYE HOSPITAL</a:t>
            </a:r>
            <a:endParaRPr lang="en-GB"/>
          </a:p>
          <a:p>
            <a:r>
              <a:rPr lang="en-GB" sz="1200">
                <a:solidFill>
                  <a:srgbClr val="1C1C1C"/>
                </a:solidFill>
                <a:latin typeface="Montserrat"/>
              </a:rPr>
              <a:t>owner</a:t>
            </a:r>
            <a:endParaRPr lang="en-GB"/>
          </a:p>
        </p:txBody>
      </p:sp>
    </p:spTree>
    <p:extLst>
      <p:ext uri="{BB962C8B-B14F-4D97-AF65-F5344CB8AC3E}">
        <p14:creationId xmlns:p14="http://schemas.microsoft.com/office/powerpoint/2010/main" val="3586712791"/>
      </p:ext>
    </p:extLst>
  </p:cSld>
  <p:clrMapOvr>
    <a:masterClrMapping/>
  </p:clrMapOvr>
  <mc:AlternateContent xmlns:mc="http://schemas.openxmlformats.org/markup-compatibility/2006" xmlns:p14="http://schemas.microsoft.com/office/powerpoint/2010/main">
    <mc:Choice Requires="p14">
      <p:transition spd="slow" p14:dur="2000" advTm="6"/>
    </mc:Choice>
    <mc:Fallback xmlns="">
      <p:transition spd="slow" advTm="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8" name="Rectangle 7">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73240-EAC0-AB23-5C56-9802841DEFBC}"/>
              </a:ext>
            </a:extLst>
          </p:cNvPr>
          <p:cNvSpPr>
            <a:spLocks noGrp="1"/>
          </p:cNvSpPr>
          <p:nvPr>
            <p:ph type="title"/>
          </p:nvPr>
        </p:nvSpPr>
        <p:spPr>
          <a:xfrm>
            <a:off x="5604552" y="871758"/>
            <a:ext cx="5825448" cy="3871143"/>
          </a:xfrm>
        </p:spPr>
        <p:txBody>
          <a:bodyPr vert="horz" lIns="91440" tIns="45720" rIns="91440" bIns="45720" rtlCol="0" anchor="t">
            <a:normAutofit/>
          </a:bodyPr>
          <a:lstStyle/>
          <a:p>
            <a:r>
              <a:rPr lang="en-US" sz="5400"/>
              <a:t>My </a:t>
            </a:r>
            <a:r>
              <a:rPr lang="en-US" sz="5400" err="1"/>
              <a:t>Cv</a:t>
            </a:r>
            <a:r>
              <a:rPr lang="en-US" sz="5400"/>
              <a:t> </a:t>
            </a:r>
          </a:p>
        </p:txBody>
      </p:sp>
      <p:pic>
        <p:nvPicPr>
          <p:cNvPr id="4" name="Content Placeholder 3" descr="A blue and white cv with a person&amp;#39;s face&#10;&#10;AI-generated content may be incorrect.">
            <a:extLst>
              <a:ext uri="{FF2B5EF4-FFF2-40B4-BE49-F238E27FC236}">
                <a16:creationId xmlns:a16="http://schemas.microsoft.com/office/drawing/2014/main" id="{1303D6A9-7165-183E-9166-84E7134AE6D1}"/>
              </a:ext>
            </a:extLst>
          </p:cNvPr>
          <p:cNvPicPr>
            <a:picLocks noGrp="1" noChangeAspect="1"/>
          </p:cNvPicPr>
          <p:nvPr>
            <p:ph idx="1"/>
          </p:nvPr>
        </p:nvPicPr>
        <p:blipFill>
          <a:blip r:embed="rId2"/>
          <a:srcRect r="890"/>
          <a:stretch>
            <a:fillRect/>
          </a:stretch>
        </p:blipFill>
        <p:spPr>
          <a:xfrm>
            <a:off x="1" y="10"/>
            <a:ext cx="4876799" cy="6857989"/>
          </a:xfrm>
          <a:prstGeom prst="rect">
            <a:avLst/>
          </a:prstGeom>
        </p:spPr>
      </p:pic>
      <p:cxnSp>
        <p:nvCxnSpPr>
          <p:cNvPr id="10" name="Straight Connector 9">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814588"/>
      </p:ext>
    </p:extLst>
  </p:cSld>
  <p:clrMapOvr>
    <a:masterClrMapping/>
  </p:clrMapOvr>
  <mc:AlternateContent xmlns:mc="http://schemas.openxmlformats.org/markup-compatibility/2006" xmlns:p14="http://schemas.microsoft.com/office/powerpoint/2010/main">
    <mc:Choice Requires="p14">
      <p:transition spd="slow" p14:dur="2000" advTm="240"/>
    </mc:Choice>
    <mc:Fallback xmlns="">
      <p:transition spd="slow" advTm="24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aper with writing on it&#10;&#10;AI-generated content may be incorrect.">
            <a:extLst>
              <a:ext uri="{FF2B5EF4-FFF2-40B4-BE49-F238E27FC236}">
                <a16:creationId xmlns:a16="http://schemas.microsoft.com/office/drawing/2014/main" id="{856A50DA-F26D-248E-3385-7711D273F0C8}"/>
              </a:ext>
            </a:extLst>
          </p:cNvPr>
          <p:cNvPicPr>
            <a:picLocks noGrp="1" noChangeAspect="1"/>
          </p:cNvPicPr>
          <p:nvPr>
            <p:ph idx="1"/>
          </p:nvPr>
        </p:nvPicPr>
        <p:blipFill>
          <a:blip r:embed="rId2"/>
          <a:stretch>
            <a:fillRect/>
          </a:stretch>
        </p:blipFill>
        <p:spPr>
          <a:xfrm rot="16200000">
            <a:off x="2343737" y="-67005"/>
            <a:ext cx="5232587" cy="6997824"/>
          </a:xfrm>
          <a:prstGeom prst="rect">
            <a:avLst/>
          </a:prstGeom>
        </p:spPr>
      </p:pic>
      <p:sp>
        <p:nvSpPr>
          <p:cNvPr id="5" name="TextBox 4">
            <a:extLst>
              <a:ext uri="{FF2B5EF4-FFF2-40B4-BE49-F238E27FC236}">
                <a16:creationId xmlns:a16="http://schemas.microsoft.com/office/drawing/2014/main" id="{7851B787-EC20-B1D4-E828-5DBB5586B6C3}"/>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349253A1-4E53-1512-8210-94452C93A0F6}"/>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71781956-2771-54A4-26D3-03D6B7ABA3D8}"/>
              </a:ext>
            </a:extLst>
          </p:cNvPr>
          <p:cNvCxnSpPr>
            <a:cxnSpLocks/>
          </p:cNvCxnSpPr>
          <p:nvPr/>
        </p:nvCxnSpPr>
        <p:spPr>
          <a:xfrm flipV="1">
            <a:off x="5004033" y="5248433"/>
            <a:ext cx="4269996" cy="4921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F4C1B34-B1D5-9005-CD1A-629071ED7964}"/>
              </a:ext>
            </a:extLst>
          </p:cNvPr>
          <p:cNvSpPr txBox="1"/>
          <p:nvPr/>
        </p:nvSpPr>
        <p:spPr>
          <a:xfrm>
            <a:off x="9459477" y="4144694"/>
            <a:ext cx="1567344" cy="646331"/>
          </a:xfrm>
          <a:prstGeom prst="rect">
            <a:avLst/>
          </a:prstGeom>
          <a:noFill/>
        </p:spPr>
        <p:txBody>
          <a:bodyPr wrap="square" rtlCol="0">
            <a:spAutoFit/>
          </a:bodyPr>
          <a:lstStyle/>
          <a:p>
            <a:r>
              <a:rPr lang="en-GB" dirty="0" err="1"/>
              <a:t>Cv</a:t>
            </a:r>
            <a:r>
              <a:rPr lang="en-GB" dirty="0"/>
              <a:t> button to open pdf  </a:t>
            </a:r>
          </a:p>
        </p:txBody>
      </p:sp>
      <p:cxnSp>
        <p:nvCxnSpPr>
          <p:cNvPr id="8" name="Straight Arrow Connector 7">
            <a:extLst>
              <a:ext uri="{FF2B5EF4-FFF2-40B4-BE49-F238E27FC236}">
                <a16:creationId xmlns:a16="http://schemas.microsoft.com/office/drawing/2014/main" id="{BA200AAD-29D6-1921-9E43-386FA2A41E17}"/>
              </a:ext>
            </a:extLst>
          </p:cNvPr>
          <p:cNvCxnSpPr>
            <a:cxnSpLocks/>
          </p:cNvCxnSpPr>
          <p:nvPr/>
        </p:nvCxnSpPr>
        <p:spPr>
          <a:xfrm flipV="1">
            <a:off x="4911754" y="4497880"/>
            <a:ext cx="4488109" cy="11187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F685DC-FC81-1FD1-A4CD-06D5B4BFFB3C}"/>
              </a:ext>
            </a:extLst>
          </p:cNvPr>
          <p:cNvCxnSpPr>
            <a:cxnSpLocks/>
          </p:cNvCxnSpPr>
          <p:nvPr/>
        </p:nvCxnSpPr>
        <p:spPr>
          <a:xfrm flipV="1">
            <a:off x="5882081" y="3603072"/>
            <a:ext cx="3660396" cy="6093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542F14F-34C3-EF0F-1876-7AF74481CF9F}"/>
              </a:ext>
            </a:extLst>
          </p:cNvPr>
          <p:cNvCxnSpPr>
            <a:cxnSpLocks/>
          </p:cNvCxnSpPr>
          <p:nvPr/>
        </p:nvCxnSpPr>
        <p:spPr>
          <a:xfrm>
            <a:off x="1317072" y="3707934"/>
            <a:ext cx="2258035" cy="267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AEFC97E-A038-3E53-09CA-DC81A79B3A60}"/>
              </a:ext>
            </a:extLst>
          </p:cNvPr>
          <p:cNvCxnSpPr>
            <a:cxnSpLocks/>
          </p:cNvCxnSpPr>
          <p:nvPr/>
        </p:nvCxnSpPr>
        <p:spPr>
          <a:xfrm flipV="1">
            <a:off x="6214888" y="2164621"/>
            <a:ext cx="3059141" cy="68789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D0DA26C-23BD-FFA5-91C3-32E01077106E}"/>
              </a:ext>
            </a:extLst>
          </p:cNvPr>
          <p:cNvCxnSpPr>
            <a:cxnSpLocks/>
          </p:cNvCxnSpPr>
          <p:nvPr/>
        </p:nvCxnSpPr>
        <p:spPr>
          <a:xfrm>
            <a:off x="1317072" y="1522829"/>
            <a:ext cx="254745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0CE3B8B-A2FA-DA4E-AD03-17D09EF0D436}"/>
              </a:ext>
            </a:extLst>
          </p:cNvPr>
          <p:cNvSpPr txBox="1"/>
          <p:nvPr/>
        </p:nvSpPr>
        <p:spPr>
          <a:xfrm>
            <a:off x="9658017" y="3279906"/>
            <a:ext cx="1567344" cy="646331"/>
          </a:xfrm>
          <a:prstGeom prst="rect">
            <a:avLst/>
          </a:prstGeom>
          <a:noFill/>
        </p:spPr>
        <p:txBody>
          <a:bodyPr wrap="square" rtlCol="0">
            <a:spAutoFit/>
          </a:bodyPr>
          <a:lstStyle/>
          <a:p>
            <a:r>
              <a:rPr lang="en-GB" dirty="0"/>
              <a:t>My education with years </a:t>
            </a:r>
          </a:p>
        </p:txBody>
      </p:sp>
      <p:sp>
        <p:nvSpPr>
          <p:cNvPr id="21" name="TextBox 20">
            <a:extLst>
              <a:ext uri="{FF2B5EF4-FFF2-40B4-BE49-F238E27FC236}">
                <a16:creationId xmlns:a16="http://schemas.microsoft.com/office/drawing/2014/main" id="{A48F8556-DEE1-EB33-345F-88746BDA8886}"/>
              </a:ext>
            </a:extLst>
          </p:cNvPr>
          <p:cNvSpPr txBox="1"/>
          <p:nvPr/>
        </p:nvSpPr>
        <p:spPr>
          <a:xfrm>
            <a:off x="0" y="3261396"/>
            <a:ext cx="2258035" cy="646331"/>
          </a:xfrm>
          <a:prstGeom prst="rect">
            <a:avLst/>
          </a:prstGeom>
          <a:noFill/>
        </p:spPr>
        <p:txBody>
          <a:bodyPr wrap="square" rtlCol="0">
            <a:spAutoFit/>
          </a:bodyPr>
          <a:lstStyle/>
          <a:p>
            <a:r>
              <a:rPr lang="en-GB" dirty="0"/>
              <a:t>My work experience with years </a:t>
            </a:r>
          </a:p>
        </p:txBody>
      </p:sp>
      <p:sp>
        <p:nvSpPr>
          <p:cNvPr id="22" name="TextBox 21">
            <a:extLst>
              <a:ext uri="{FF2B5EF4-FFF2-40B4-BE49-F238E27FC236}">
                <a16:creationId xmlns:a16="http://schemas.microsoft.com/office/drawing/2014/main" id="{D5C55BB9-BE5C-5BC7-5FA4-0B84FCCB7FC1}"/>
              </a:ext>
            </a:extLst>
          </p:cNvPr>
          <p:cNvSpPr txBox="1"/>
          <p:nvPr/>
        </p:nvSpPr>
        <p:spPr>
          <a:xfrm>
            <a:off x="9459477" y="1884080"/>
            <a:ext cx="1567344" cy="923330"/>
          </a:xfrm>
          <a:prstGeom prst="rect">
            <a:avLst/>
          </a:prstGeom>
          <a:noFill/>
        </p:spPr>
        <p:txBody>
          <a:bodyPr wrap="square" rtlCol="0">
            <a:spAutoFit/>
          </a:bodyPr>
          <a:lstStyle/>
          <a:p>
            <a:r>
              <a:rPr lang="en-GB" dirty="0"/>
              <a:t>My skills in which I am good  </a:t>
            </a:r>
          </a:p>
        </p:txBody>
      </p:sp>
      <p:sp>
        <p:nvSpPr>
          <p:cNvPr id="23" name="TextBox 22">
            <a:extLst>
              <a:ext uri="{FF2B5EF4-FFF2-40B4-BE49-F238E27FC236}">
                <a16:creationId xmlns:a16="http://schemas.microsoft.com/office/drawing/2014/main" id="{AB3D210B-A572-6936-388B-DA483F3A33F0}"/>
              </a:ext>
            </a:extLst>
          </p:cNvPr>
          <p:cNvSpPr txBox="1"/>
          <p:nvPr/>
        </p:nvSpPr>
        <p:spPr>
          <a:xfrm>
            <a:off x="-39832" y="1188161"/>
            <a:ext cx="1567344" cy="369332"/>
          </a:xfrm>
          <a:prstGeom prst="rect">
            <a:avLst/>
          </a:prstGeom>
          <a:noFill/>
        </p:spPr>
        <p:txBody>
          <a:bodyPr wrap="square" rtlCol="0">
            <a:spAutoFit/>
          </a:bodyPr>
          <a:lstStyle/>
          <a:p>
            <a:r>
              <a:rPr lang="en-GB" dirty="0"/>
              <a:t>My picture </a:t>
            </a:r>
          </a:p>
        </p:txBody>
      </p:sp>
    </p:spTree>
    <p:extLst>
      <p:ext uri="{BB962C8B-B14F-4D97-AF65-F5344CB8AC3E}">
        <p14:creationId xmlns:p14="http://schemas.microsoft.com/office/powerpoint/2010/main" val="3141109837"/>
      </p:ext>
    </p:extLst>
  </p:cSld>
  <p:clrMapOvr>
    <a:masterClrMapping/>
  </p:clrMapOvr>
  <mc:AlternateContent xmlns:mc="http://schemas.openxmlformats.org/markup-compatibility/2006" xmlns:p14="http://schemas.microsoft.com/office/powerpoint/2010/main">
    <mc:Choice Requires="p14">
      <p:transition spd="slow" p14:dur="2000" advTm="4"/>
    </mc:Choice>
    <mc:Fallback xmlns="">
      <p:transition spd="slow" advTm="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467B-E932-8470-1880-E96F67C81B03}"/>
              </a:ext>
            </a:extLst>
          </p:cNvPr>
          <p:cNvSpPr>
            <a:spLocks noGrp="1"/>
          </p:cNvSpPr>
          <p:nvPr>
            <p:ph type="title"/>
          </p:nvPr>
        </p:nvSpPr>
        <p:spPr/>
        <p:txBody>
          <a:bodyPr/>
          <a:lstStyle/>
          <a:p>
            <a:pPr algn="ctr"/>
            <a:r>
              <a:rPr lang="en-GB" dirty="0"/>
              <a:t>Annotation of About Me / CV Page Design</a:t>
            </a:r>
          </a:p>
        </p:txBody>
      </p:sp>
      <p:sp>
        <p:nvSpPr>
          <p:cNvPr id="3" name="Content Placeholder 2">
            <a:extLst>
              <a:ext uri="{FF2B5EF4-FFF2-40B4-BE49-F238E27FC236}">
                <a16:creationId xmlns:a16="http://schemas.microsoft.com/office/drawing/2014/main" id="{CBB4341F-E92F-23E7-77AC-C5C30E265CC5}"/>
              </a:ext>
            </a:extLst>
          </p:cNvPr>
          <p:cNvSpPr>
            <a:spLocks noGrp="1"/>
          </p:cNvSpPr>
          <p:nvPr>
            <p:ph idx="1"/>
          </p:nvPr>
        </p:nvSpPr>
        <p:spPr>
          <a:xfrm>
            <a:off x="700635" y="1547769"/>
            <a:ext cx="10691265" cy="4414119"/>
          </a:xfrm>
        </p:spPr>
        <p:txBody>
          <a:bodyPr>
            <a:normAutofit fontScale="70000" lnSpcReduction="20000"/>
          </a:bodyPr>
          <a:lstStyle/>
          <a:p>
            <a:r>
              <a:rPr lang="en-GB" b="1" dirty="0"/>
              <a:t>My Picture</a:t>
            </a:r>
            <a:br>
              <a:rPr lang="en-GB" dirty="0"/>
            </a:br>
            <a:r>
              <a:rPr lang="en-GB" dirty="0"/>
              <a:t>A personal picture is placed at the top of the page to make the portfolio more professional and personal. It helps employers and teachers easily recognise the owner of the portfolio and makes the page more engaging.</a:t>
            </a:r>
          </a:p>
          <a:p>
            <a:r>
              <a:rPr lang="en-GB" b="1" dirty="0"/>
              <a:t>My Skills</a:t>
            </a:r>
            <a:br>
              <a:rPr lang="en-GB" dirty="0"/>
            </a:br>
            <a:r>
              <a:rPr lang="en-GB" dirty="0"/>
              <a:t>This section shows the IT skills that I am good at. It allows employers to quickly see my strengths and understand what areas of technology I have knowledge in.</a:t>
            </a:r>
          </a:p>
          <a:p>
            <a:r>
              <a:rPr lang="en-GB" b="1" dirty="0"/>
              <a:t>My Work Experience </a:t>
            </a:r>
            <a:br>
              <a:rPr lang="en-GB" dirty="0"/>
            </a:br>
            <a:r>
              <a:rPr lang="en-GB" dirty="0"/>
              <a:t>This section displays any work experience I have, including the number of years or time spent in each role. This helps employers understand my practical experience and background.</a:t>
            </a:r>
          </a:p>
          <a:p>
            <a:r>
              <a:rPr lang="en-GB" b="1" dirty="0"/>
              <a:t>My Education </a:t>
            </a:r>
            <a:br>
              <a:rPr lang="en-GB" dirty="0"/>
            </a:br>
            <a:r>
              <a:rPr lang="en-GB" dirty="0"/>
              <a:t>The education section shows the courses or qualifications I have studied and the years I completed them. This gives employers information about my academic background.</a:t>
            </a:r>
          </a:p>
          <a:p>
            <a:r>
              <a:rPr lang="en-GB" b="1" dirty="0"/>
              <a:t>CV Button </a:t>
            </a:r>
            <a:br>
              <a:rPr lang="en-GB" dirty="0"/>
            </a:br>
            <a:r>
              <a:rPr lang="en-GB" dirty="0"/>
              <a:t>The CV button allows users to open and view my full CV in PDF format. This makes it easy for employers to download or review more detailed information about my experience and qualifications.</a:t>
            </a:r>
          </a:p>
          <a:p>
            <a:r>
              <a:rPr lang="en-GB" b="1" dirty="0"/>
              <a:t>Footer of My Website</a:t>
            </a:r>
            <a:br>
              <a:rPr lang="en-GB" dirty="0"/>
            </a:br>
            <a:r>
              <a:rPr lang="en-GB" dirty="0"/>
              <a:t>The footer is located at the bottom of the page and contains additional information such as contact details, copyright information, or links. It helps organise the page and keeps the layout consistent across the website.</a:t>
            </a:r>
          </a:p>
        </p:txBody>
      </p:sp>
    </p:spTree>
    <p:extLst>
      <p:ext uri="{BB962C8B-B14F-4D97-AF65-F5344CB8AC3E}">
        <p14:creationId xmlns:p14="http://schemas.microsoft.com/office/powerpoint/2010/main" val="3698494566"/>
      </p:ext>
    </p:extLst>
  </p:cSld>
  <p:clrMapOvr>
    <a:masterClrMapping/>
  </p:clrMapOvr>
  <mc:AlternateContent xmlns:mc="http://schemas.openxmlformats.org/markup-compatibility/2006" xmlns:p14="http://schemas.microsoft.com/office/powerpoint/2010/main">
    <mc:Choice Requires="p14">
      <p:transition spd="slow" p14:dur="2000" advTm="331"/>
    </mc:Choice>
    <mc:Fallback xmlns="">
      <p:transition spd="slow" advTm="331"/>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A87C9-E99D-C1C7-B156-7654F5A982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3160FF6-6A1A-0758-A4B1-89A7A927AA4D}"/>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267F78ED-740F-ABC0-A283-F23320B7FAC8}"/>
              </a:ext>
            </a:extLst>
          </p:cNvPr>
          <p:cNvGraphicFramePr>
            <a:graphicFrameLocks noGrp="1"/>
          </p:cNvGraphicFramePr>
          <p:nvPr>
            <p:ph idx="1"/>
            <p:extLst>
              <p:ext uri="{D42A27DB-BD31-4B8C-83A1-F6EECF244321}">
                <p14:modId xmlns:p14="http://schemas.microsoft.com/office/powerpoint/2010/main" val="370481162"/>
              </p:ext>
            </p:extLst>
          </p:nvPr>
        </p:nvGraphicFramePr>
        <p:xfrm>
          <a:off x="757219" y="932329"/>
          <a:ext cx="11373262" cy="5609164"/>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r>
                        <a:rPr lang="en-GB" sz="1600" dirty="0"/>
                        <a:t>Page Title</a:t>
                      </a:r>
                    </a:p>
                  </a:txBody>
                  <a:tcPr marL="42909" marR="42909" marT="21455" marB="21455"/>
                </a:tc>
                <a:tc>
                  <a:txBody>
                    <a:bodyPr/>
                    <a:lstStyle/>
                    <a:p>
                      <a:pPr algn="ctr"/>
                      <a:r>
                        <a:rPr lang="en-GB" sz="1600" dirty="0"/>
                        <a:t>White text on dark/purple background</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36 bold</a:t>
                      </a:r>
                    </a:p>
                  </a:txBody>
                  <a:tcPr marL="42909" marR="42909" marT="21455" marB="21455"/>
                </a:tc>
                <a:tc>
                  <a:txBody>
                    <a:bodyPr/>
                    <a:lstStyle/>
                    <a:p>
                      <a:pPr algn="ctr"/>
                      <a:r>
                        <a:rPr lang="en-GB" sz="1600" dirty="0"/>
                        <a:t>Large white text makes the title clear and easy to read. It helps users quickly understand what the page is about.</a:t>
                      </a:r>
                    </a:p>
                  </a:txBody>
                  <a:tcPr marL="42909" marR="42909" marT="21455" marB="21455" anchor="ctr"/>
                </a:tc>
                <a:extLst>
                  <a:ext uri="{0D108BD9-81ED-4DB2-BD59-A6C34878D82A}">
                    <a16:rowId xmlns:a16="http://schemas.microsoft.com/office/drawing/2014/main" val="3402839470"/>
                  </a:ext>
                </a:extLst>
              </a:tr>
              <a:tr h="1019669">
                <a:tc>
                  <a:txBody>
                    <a:bodyPr/>
                    <a:lstStyle/>
                    <a:p>
                      <a:pPr algn="ctr"/>
                      <a:r>
                        <a:rPr lang="en-GB" sz="1600" dirty="0"/>
                        <a:t>introduction Paragraph</a:t>
                      </a:r>
                    </a:p>
                  </a:txBody>
                  <a:tcPr marL="42909" marR="42909" marT="21455" marB="21455"/>
                </a:tc>
                <a:tc>
                  <a:txBody>
                    <a:bodyPr/>
                    <a:lstStyle/>
                    <a:p>
                      <a:pPr algn="ctr"/>
                      <a:r>
                        <a:rPr lang="en-GB" sz="1600" dirty="0"/>
                        <a:t>White text on dark/purple background</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20-24</a:t>
                      </a:r>
                    </a:p>
                  </a:txBody>
                  <a:tcPr marL="42909" marR="42909" marT="21455" marB="21455"/>
                </a:tc>
                <a:tc>
                  <a:txBody>
                    <a:bodyPr/>
                    <a:lstStyle/>
                    <a:p>
                      <a:pPr algn="ctr"/>
                      <a:r>
                        <a:rPr lang="en-GB" sz="1600" dirty="0"/>
                        <a:t>This paragraph introduces the portfolio and provides information about me. The size makes it readable without overwhelming the page.</a:t>
                      </a:r>
                    </a:p>
                  </a:txBody>
                  <a:tcPr marL="42909" marR="42909" marT="21455" marB="21455"/>
                </a:tc>
                <a:extLst>
                  <a:ext uri="{0D108BD9-81ED-4DB2-BD59-A6C34878D82A}">
                    <a16:rowId xmlns:a16="http://schemas.microsoft.com/office/drawing/2014/main" val="1508351187"/>
                  </a:ext>
                </a:extLst>
              </a:tr>
              <a:tr h="1009809">
                <a:tc>
                  <a:txBody>
                    <a:bodyPr/>
                    <a:lstStyle/>
                    <a:p>
                      <a:pPr algn="ctr"/>
                      <a:r>
                        <a:rPr lang="en-GB" sz="1600" dirty="0"/>
                        <a:t>Navigation Buttons</a:t>
                      </a:r>
                    </a:p>
                  </a:txBody>
                  <a:tcPr marL="42909" marR="42909" marT="21455" marB="21455"/>
                </a:tc>
                <a:tc>
                  <a:txBody>
                    <a:bodyPr/>
                    <a:lstStyle/>
                    <a:p>
                      <a:pPr algn="ctr"/>
                      <a:r>
                        <a:rPr lang="en-GB" sz="1600" dirty="0"/>
                        <a:t>  White text on purple buttons</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22</a:t>
                      </a:r>
                    </a:p>
                  </a:txBody>
                  <a:tcPr marL="42909" marR="42909" marT="21455" marB="21455"/>
                </a:tc>
                <a:tc>
                  <a:txBody>
                    <a:bodyPr/>
                    <a:lstStyle/>
                    <a:p>
                      <a:pPr algn="ctr"/>
                      <a:r>
                        <a:rPr lang="en-GB" sz="1600" dirty="0"/>
                        <a:t>Simple buttons make it easy for users to move between pages such as Home, About Me, and Units.</a:t>
                      </a:r>
                    </a:p>
                  </a:txBody>
                  <a:tcPr marL="42909" marR="42909" marT="21455" marB="21455"/>
                </a:tc>
                <a:extLst>
                  <a:ext uri="{0D108BD9-81ED-4DB2-BD59-A6C34878D82A}">
                    <a16:rowId xmlns:a16="http://schemas.microsoft.com/office/drawing/2014/main" val="3089989459"/>
                  </a:ext>
                </a:extLst>
              </a:tr>
              <a:tr h="823234">
                <a:tc>
                  <a:txBody>
                    <a:bodyPr/>
                    <a:lstStyle/>
                    <a:p>
                      <a:pPr algn="ctr"/>
                      <a:r>
                        <a:rPr lang="en-GB" sz="1600" dirty="0"/>
                        <a:t>Section Headings</a:t>
                      </a:r>
                    </a:p>
                  </a:txBody>
                  <a:tcPr marL="42909" marR="42909" marT="21455" marB="21455"/>
                </a:tc>
                <a:tc>
                  <a:txBody>
                    <a:bodyPr/>
                    <a:lstStyle/>
                    <a:p>
                      <a:pPr algn="ctr"/>
                      <a:r>
                        <a:rPr lang="en-GB" sz="1600" dirty="0"/>
                        <a:t>Dark text  </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26-30 bold</a:t>
                      </a:r>
                    </a:p>
                  </a:txBody>
                  <a:tcPr marL="42909" marR="42909" marT="21455" marB="21455"/>
                </a:tc>
                <a:tc>
                  <a:txBody>
                    <a:bodyPr/>
                    <a:lstStyle/>
                    <a:p>
                      <a:pPr algn="ctr"/>
                      <a:r>
                        <a:rPr lang="en-GB" sz="1600" dirty="0"/>
                        <a:t>Headings help organise the page and separate different sections such as Skills, Education, and Work Experience.</a:t>
                      </a:r>
                    </a:p>
                  </a:txBody>
                  <a:tcPr marL="42909" marR="42909" marT="21455" marB="21455"/>
                </a:tc>
                <a:extLst>
                  <a:ext uri="{0D108BD9-81ED-4DB2-BD59-A6C34878D82A}">
                    <a16:rowId xmlns:a16="http://schemas.microsoft.com/office/drawing/2014/main" val="165325906"/>
                  </a:ext>
                </a:extLst>
              </a:tr>
              <a:tr h="823234">
                <a:tc>
                  <a:txBody>
                    <a:bodyPr/>
                    <a:lstStyle/>
                    <a:p>
                      <a:pPr algn="ctr"/>
                      <a:r>
                        <a:rPr lang="en-GB" sz="1600" dirty="0"/>
                        <a:t>Body Text</a:t>
                      </a:r>
                    </a:p>
                  </a:txBody>
                  <a:tcPr marL="42909" marR="42909" marT="21455" marB="21455"/>
                </a:tc>
                <a:tc>
                  <a:txBody>
                    <a:bodyPr/>
                    <a:lstStyle/>
                    <a:p>
                      <a:pPr algn="ctr"/>
                      <a:r>
                        <a:rPr lang="en-GB" sz="1600" dirty="0"/>
                        <a:t>Black text on white/light background</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16-18</a:t>
                      </a:r>
                    </a:p>
                  </a:txBody>
                  <a:tcPr marL="42909" marR="42909" marT="21455" marB="21455"/>
                </a:tc>
                <a:tc>
                  <a:txBody>
                    <a:bodyPr/>
                    <a:lstStyle/>
                    <a:p>
                      <a:pPr algn="ctr"/>
                      <a:r>
                        <a:rPr lang="en-GB" sz="1600" dirty="0"/>
                        <a:t>Standard readable text size allows users to comfortably read information about my skills, education, and experience.</a:t>
                      </a:r>
                    </a:p>
                  </a:txBody>
                  <a:tcPr marL="42909" marR="42909" marT="21455" marB="21455"/>
                </a:tc>
                <a:extLst>
                  <a:ext uri="{0D108BD9-81ED-4DB2-BD59-A6C34878D82A}">
                    <a16:rowId xmlns:a16="http://schemas.microsoft.com/office/drawing/2014/main" val="888829892"/>
                  </a:ext>
                </a:extLst>
              </a:tr>
              <a:tr h="823234">
                <a:tc>
                  <a:txBody>
                    <a:bodyPr/>
                    <a:lstStyle/>
                    <a:p>
                      <a:pPr algn="ctr"/>
                      <a:r>
                        <a:rPr lang="en-GB" sz="1600" dirty="0"/>
                        <a:t>Footer</a:t>
                      </a:r>
                    </a:p>
                  </a:txBody>
                  <a:tcPr marL="42909" marR="42909" marT="21455" marB="21455"/>
                </a:tc>
                <a:tc>
                  <a:txBody>
                    <a:bodyPr/>
                    <a:lstStyle/>
                    <a:p>
                      <a:pPr algn="ctr"/>
                      <a:r>
                        <a:rPr lang="en-GB" sz="1600" dirty="0"/>
                        <a:t>White text on dark background</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14-16</a:t>
                      </a:r>
                    </a:p>
                  </a:txBody>
                  <a:tcPr marL="42909" marR="42909" marT="21455" marB="21455"/>
                </a:tc>
                <a:tc>
                  <a:txBody>
                    <a:bodyPr/>
                    <a:lstStyle/>
                    <a:p>
                      <a:pPr algn="ctr"/>
                      <a:r>
                        <a:rPr lang="en-GB" sz="1600" dirty="0"/>
                        <a:t>The footer provides extra information and keeps the design consistent across all pages of the website.</a:t>
                      </a:r>
                    </a:p>
                  </a:txBody>
                  <a:tcPr marL="42909" marR="42909" marT="21455" marB="21455"/>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3864872920"/>
      </p:ext>
    </p:extLst>
  </p:cSld>
  <p:clrMapOvr>
    <a:masterClrMapping/>
  </p:clrMapOvr>
  <mc:AlternateContent xmlns:mc="http://schemas.openxmlformats.org/markup-compatibility/2006" xmlns:p14="http://schemas.microsoft.com/office/powerpoint/2010/main">
    <mc:Choice Requires="p14">
      <p:transition spd="slow" p14:dur="2000" advTm="7"/>
    </mc:Choice>
    <mc:Fallback xmlns="">
      <p:transition spd="slow" advTm="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A16E-494A-4CA3-08A7-892081FF64E4}"/>
              </a:ext>
            </a:extLst>
          </p:cNvPr>
          <p:cNvSpPr>
            <a:spLocks noGrp="1"/>
          </p:cNvSpPr>
          <p:nvPr>
            <p:ph type="title"/>
          </p:nvPr>
        </p:nvSpPr>
        <p:spPr/>
        <p:txBody>
          <a:bodyPr/>
          <a:lstStyle/>
          <a:p>
            <a:pPr algn="ctr"/>
            <a:r>
              <a:rPr lang="en-GB"/>
              <a:t>About me</a:t>
            </a:r>
            <a:endParaRPr lang="en-US"/>
          </a:p>
        </p:txBody>
      </p:sp>
      <p:sp>
        <p:nvSpPr>
          <p:cNvPr id="3" name="Content Placeholder 2">
            <a:extLst>
              <a:ext uri="{FF2B5EF4-FFF2-40B4-BE49-F238E27FC236}">
                <a16:creationId xmlns:a16="http://schemas.microsoft.com/office/drawing/2014/main" id="{AC5D90A1-CC30-5122-FBC5-05A90B3BD8FE}"/>
              </a:ext>
            </a:extLst>
          </p:cNvPr>
          <p:cNvSpPr>
            <a:spLocks noGrp="1"/>
          </p:cNvSpPr>
          <p:nvPr>
            <p:ph idx="1"/>
          </p:nvPr>
        </p:nvSpPr>
        <p:spPr/>
        <p:txBody>
          <a:bodyPr vert="horz" lIns="91440" tIns="45720" rIns="91440" bIns="45720" rtlCol="0" anchor="t">
            <a:normAutofit/>
          </a:bodyPr>
          <a:lstStyle/>
          <a:p>
            <a:r>
              <a:rPr lang="en-GB">
                <a:ea typeface="+mn-lt"/>
                <a:cs typeface="+mn-lt"/>
              </a:rPr>
              <a:t>The About Me page gives more detailed information about me. It includes my work experience, education, skills, and a picture of myself. This page helps visitors and employers understand my background, qualifications, and abilities. It shows what I have studied at college and what skills I have developed.</a:t>
            </a:r>
            <a:endParaRPr lang="en-GB"/>
          </a:p>
        </p:txBody>
      </p:sp>
    </p:spTree>
    <p:extLst>
      <p:ext uri="{BB962C8B-B14F-4D97-AF65-F5344CB8AC3E}">
        <p14:creationId xmlns:p14="http://schemas.microsoft.com/office/powerpoint/2010/main" val="2638547190"/>
      </p:ext>
    </p:extLst>
  </p:cSld>
  <p:clrMapOvr>
    <a:masterClrMapping/>
  </p:clrMapOvr>
  <mc:AlternateContent xmlns:mc="http://schemas.openxmlformats.org/markup-compatibility/2006" xmlns:p14="http://schemas.microsoft.com/office/powerpoint/2010/main">
    <mc:Choice Requires="p14">
      <p:transition spd="slow" p14:dur="2000" advTm="1215"/>
    </mc:Choice>
    <mc:Fallback xmlns="">
      <p:transition spd="slow" advTm="121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4512-6B51-9D25-EBF8-0D82E82D703E}"/>
              </a:ext>
            </a:extLst>
          </p:cNvPr>
          <p:cNvSpPr>
            <a:spLocks noGrp="1"/>
          </p:cNvSpPr>
          <p:nvPr>
            <p:ph type="title"/>
          </p:nvPr>
        </p:nvSpPr>
        <p:spPr/>
        <p:txBody>
          <a:bodyPr/>
          <a:lstStyle/>
          <a:p>
            <a:pPr algn="ctr"/>
            <a:r>
              <a:rPr lang="en-GB">
                <a:ea typeface="+mj-lt"/>
                <a:cs typeface="+mj-lt"/>
              </a:rPr>
              <a:t>Purpose of  the about me Page</a:t>
            </a:r>
            <a:endParaRPr lang="en-US">
              <a:ea typeface="+mj-lt"/>
              <a:cs typeface="+mj-lt"/>
            </a:endParaRPr>
          </a:p>
        </p:txBody>
      </p:sp>
      <p:sp>
        <p:nvSpPr>
          <p:cNvPr id="3" name="Content Placeholder 2">
            <a:extLst>
              <a:ext uri="{FF2B5EF4-FFF2-40B4-BE49-F238E27FC236}">
                <a16:creationId xmlns:a16="http://schemas.microsoft.com/office/drawing/2014/main" id="{DA6BA096-4E9B-60A0-4D93-6468A2AB7BD5}"/>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About Me page is to provide detailed information about my background, skills, education, and work experience. This page allows visitors such as teachers, assessors, or potential employers to understand my abilities and qualifications.</a:t>
            </a:r>
            <a:endParaRPr lang="en-GB"/>
          </a:p>
        </p:txBody>
      </p:sp>
    </p:spTree>
    <p:extLst>
      <p:ext uri="{BB962C8B-B14F-4D97-AF65-F5344CB8AC3E}">
        <p14:creationId xmlns:p14="http://schemas.microsoft.com/office/powerpoint/2010/main" val="3688891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4A14-0A91-2330-E1D7-E9C857BD9724}"/>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E1145A35-9F04-D82A-7F96-5115017060C1}"/>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several organised sections. At the top there is my picture, which helps visitors recognise the person behind the portfolio. Below this section there is my skills, which shows the abilities I have developed. Under the skills section there is work experience and education, which provides information about my past work and academic background. A CV link is also included so users can easily access my full CV. At the bottom of the page there is a footer which is used for additional information.</a:t>
            </a:r>
            <a:endParaRPr lang="en-GB"/>
          </a:p>
        </p:txBody>
      </p:sp>
    </p:spTree>
    <p:extLst>
      <p:ext uri="{BB962C8B-B14F-4D97-AF65-F5344CB8AC3E}">
        <p14:creationId xmlns:p14="http://schemas.microsoft.com/office/powerpoint/2010/main" val="655795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7C4A-2487-56BF-BC8C-D6D62962B9FA}"/>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640C7E7C-3086-6C3D-0D7E-309DACA07724}"/>
              </a:ext>
            </a:extLst>
          </p:cNvPr>
          <p:cNvSpPr>
            <a:spLocks noGrp="1"/>
          </p:cNvSpPr>
          <p:nvPr>
            <p:ph idx="1"/>
          </p:nvPr>
        </p:nvSpPr>
        <p:spPr/>
        <p:txBody>
          <a:bodyPr vert="horz" lIns="91440" tIns="45720" rIns="91440" bIns="45720" rtlCol="0" anchor="t">
            <a:normAutofit/>
          </a:bodyPr>
          <a:lstStyle/>
          <a:p>
            <a:r>
              <a:rPr lang="en-GB">
                <a:ea typeface="+mn-lt"/>
                <a:cs typeface="+mn-lt"/>
              </a:rPr>
              <a:t>The page uses a clean and structured layout which makes the information easy to read. The sections are spaced out clearly so the page does not look crowded. Placing the picture at the top adds a personal and professional look to the page. The use of separate sections for skills, work experience, and education helps organise the information visually.</a:t>
            </a:r>
            <a:endParaRPr lang="en-GB"/>
          </a:p>
        </p:txBody>
      </p:sp>
    </p:spTree>
    <p:extLst>
      <p:ext uri="{BB962C8B-B14F-4D97-AF65-F5344CB8AC3E}">
        <p14:creationId xmlns:p14="http://schemas.microsoft.com/office/powerpoint/2010/main" val="1017187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96BAF-47F1-2FBD-0B42-5466A63FA74A}"/>
              </a:ext>
            </a:extLst>
          </p:cNvPr>
          <p:cNvSpPr>
            <a:spLocks noGrp="1"/>
          </p:cNvSpPr>
          <p:nvPr>
            <p:ph type="title"/>
          </p:nvPr>
        </p:nvSpPr>
        <p:spPr/>
        <p:txBody>
          <a:bodyPr/>
          <a:lstStyle/>
          <a:p>
            <a:pPr algn="ctr"/>
            <a:r>
              <a:rPr lang="en-GB"/>
              <a:t>Design Features</a:t>
            </a:r>
            <a:endParaRPr lang="en-US"/>
          </a:p>
          <a:p>
            <a:endParaRPr lang="en-GB"/>
          </a:p>
        </p:txBody>
      </p:sp>
      <p:sp>
        <p:nvSpPr>
          <p:cNvPr id="3" name="Content Placeholder 2">
            <a:extLst>
              <a:ext uri="{FF2B5EF4-FFF2-40B4-BE49-F238E27FC236}">
                <a16:creationId xmlns:a16="http://schemas.microsoft.com/office/drawing/2014/main" id="{E0EDCDC7-B223-F139-6026-7B79918F7BCF}"/>
              </a:ext>
            </a:extLst>
          </p:cNvPr>
          <p:cNvSpPr>
            <a:spLocks noGrp="1"/>
          </p:cNvSpPr>
          <p:nvPr>
            <p:ph idx="1"/>
          </p:nvPr>
        </p:nvSpPr>
        <p:spPr/>
        <p:txBody>
          <a:bodyPr vert="horz" lIns="91440" tIns="45720" rIns="91440" bIns="45720" rtlCol="0" anchor="t">
            <a:normAutofit/>
          </a:bodyPr>
          <a:lstStyle/>
          <a:p>
            <a:r>
              <a:rPr lang="en-GB">
                <a:ea typeface="+mn-lt"/>
                <a:cs typeface="+mn-lt"/>
              </a:rPr>
              <a:t>The design uses clear content blocks for different types of information. This helps users quickly identify the sections they are interested in. The layout follows a logical order, starting with personal identity (picture), followed by skills, and then work experience and education.</a:t>
            </a:r>
            <a:endParaRPr lang="en-GB"/>
          </a:p>
        </p:txBody>
      </p:sp>
    </p:spTree>
    <p:extLst>
      <p:ext uri="{BB962C8B-B14F-4D97-AF65-F5344CB8AC3E}">
        <p14:creationId xmlns:p14="http://schemas.microsoft.com/office/powerpoint/2010/main" val="20900332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061D-B009-7C98-49FB-080466F0BB48}"/>
              </a:ext>
            </a:extLst>
          </p:cNvPr>
          <p:cNvSpPr>
            <a:spLocks noGrp="1"/>
          </p:cNvSpPr>
          <p:nvPr>
            <p:ph type="title"/>
          </p:nvPr>
        </p:nvSpPr>
        <p:spPr/>
        <p:txBody>
          <a:bodyPr/>
          <a:lstStyle/>
          <a:p>
            <a:pPr algn="ctr"/>
            <a:r>
              <a:rPr lang="en-GB">
                <a:ea typeface="+mj-lt"/>
                <a:cs typeface="+mj-lt"/>
              </a:rPr>
              <a:t>Interactive Features / User Interaction</a:t>
            </a:r>
            <a:endParaRPr lang="en-US"/>
          </a:p>
        </p:txBody>
      </p:sp>
      <p:sp>
        <p:nvSpPr>
          <p:cNvPr id="3" name="Content Placeholder 2">
            <a:extLst>
              <a:ext uri="{FF2B5EF4-FFF2-40B4-BE49-F238E27FC236}">
                <a16:creationId xmlns:a16="http://schemas.microsoft.com/office/drawing/2014/main" id="{02730642-7DA7-D36D-7E98-E07BBCB42549}"/>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through the page to read information about my skills and experience. The CV link allows users to click and view or download my CV. Navigation links also allow users to move to other pages of the website.</a:t>
            </a:r>
            <a:endParaRPr lang="en-GB"/>
          </a:p>
        </p:txBody>
      </p:sp>
    </p:spTree>
    <p:extLst>
      <p:ext uri="{BB962C8B-B14F-4D97-AF65-F5344CB8AC3E}">
        <p14:creationId xmlns:p14="http://schemas.microsoft.com/office/powerpoint/2010/main" val="1477353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BEFEA-1F27-0DC0-6DFC-2CB32A884E95}"/>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A7C44233-13C9-8E85-E111-19E2270ADF19}"/>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clearly presents the most important information about me. Users can easily see my skills, experience, and education in a structured way. The layout is simple, which improves readability and user experience.</a:t>
            </a:r>
          </a:p>
          <a:p>
            <a:r>
              <a:rPr lang="en-GB">
                <a:ea typeface="+mn-lt"/>
                <a:cs typeface="+mn-lt"/>
              </a:rPr>
              <a:t>The page design meets the needs of users by organising information clearly and logically. Teachers or employers can quickly find important information such as my skills, education, and work experience. The simple layout also makes the page easy to navigate and understand.</a:t>
            </a:r>
            <a:endParaRPr lang="en-GB"/>
          </a:p>
        </p:txBody>
      </p:sp>
    </p:spTree>
    <p:extLst>
      <p:ext uri="{BB962C8B-B14F-4D97-AF65-F5344CB8AC3E}">
        <p14:creationId xmlns:p14="http://schemas.microsoft.com/office/powerpoint/2010/main" val="1953927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aper with writing on it&#10;&#10;AI-generated content may be incorrect.">
            <a:extLst>
              <a:ext uri="{FF2B5EF4-FFF2-40B4-BE49-F238E27FC236}">
                <a16:creationId xmlns:a16="http://schemas.microsoft.com/office/drawing/2014/main" id="{0DD9E7E0-9EA6-E212-AA04-1E46C180119A}"/>
              </a:ext>
            </a:extLst>
          </p:cNvPr>
          <p:cNvPicPr>
            <a:picLocks noGrp="1" noChangeAspect="1"/>
          </p:cNvPicPr>
          <p:nvPr>
            <p:ph idx="1"/>
          </p:nvPr>
        </p:nvPicPr>
        <p:blipFill>
          <a:blip r:embed="rId2"/>
          <a:stretch>
            <a:fillRect/>
          </a:stretch>
        </p:blipFill>
        <p:spPr>
          <a:xfrm rot="16200000">
            <a:off x="2415998" y="-139029"/>
            <a:ext cx="5354327" cy="7173670"/>
          </a:xfrm>
          <a:prstGeom prst="rect">
            <a:avLst/>
          </a:prstGeom>
        </p:spPr>
      </p:pic>
      <p:sp>
        <p:nvSpPr>
          <p:cNvPr id="6" name="TextBox 5">
            <a:extLst>
              <a:ext uri="{FF2B5EF4-FFF2-40B4-BE49-F238E27FC236}">
                <a16:creationId xmlns:a16="http://schemas.microsoft.com/office/drawing/2014/main" id="{3B855856-4ABA-EE6F-103D-D3ECD57E8886}"/>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sp>
        <p:nvSpPr>
          <p:cNvPr id="2" name="TextBox 1">
            <a:extLst>
              <a:ext uri="{FF2B5EF4-FFF2-40B4-BE49-F238E27FC236}">
                <a16:creationId xmlns:a16="http://schemas.microsoft.com/office/drawing/2014/main" id="{A285B794-DC91-672E-BBC6-A3CBFDABDCDE}"/>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CFA59DB9-6E6B-DB5F-9F4D-08DCC6E06275}"/>
              </a:ext>
            </a:extLst>
          </p:cNvPr>
          <p:cNvCxnSpPr>
            <a:cxnSpLocks/>
          </p:cNvCxnSpPr>
          <p:nvPr/>
        </p:nvCxnSpPr>
        <p:spPr>
          <a:xfrm flipV="1">
            <a:off x="5696125" y="5248433"/>
            <a:ext cx="3577904" cy="13310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1A8039F-EA78-CC07-7358-B23817660B4A}"/>
              </a:ext>
            </a:extLst>
          </p:cNvPr>
          <p:cNvSpPr txBox="1"/>
          <p:nvPr/>
        </p:nvSpPr>
        <p:spPr>
          <a:xfrm>
            <a:off x="9542477" y="1425289"/>
            <a:ext cx="1567344" cy="646331"/>
          </a:xfrm>
          <a:prstGeom prst="rect">
            <a:avLst/>
          </a:prstGeom>
          <a:noFill/>
        </p:spPr>
        <p:txBody>
          <a:bodyPr wrap="square" rtlCol="0">
            <a:spAutoFit/>
          </a:bodyPr>
          <a:lstStyle/>
          <a:p>
            <a:r>
              <a:rPr lang="en-GB" dirty="0" err="1"/>
              <a:t>Cv</a:t>
            </a:r>
            <a:r>
              <a:rPr lang="en-GB" dirty="0"/>
              <a:t> button to open pdf  </a:t>
            </a:r>
          </a:p>
        </p:txBody>
      </p:sp>
      <p:cxnSp>
        <p:nvCxnSpPr>
          <p:cNvPr id="7" name="Straight Arrow Connector 6">
            <a:extLst>
              <a:ext uri="{FF2B5EF4-FFF2-40B4-BE49-F238E27FC236}">
                <a16:creationId xmlns:a16="http://schemas.microsoft.com/office/drawing/2014/main" id="{B0C3658A-0899-B5C4-AF21-BC38A125C29E}"/>
              </a:ext>
            </a:extLst>
          </p:cNvPr>
          <p:cNvCxnSpPr>
            <a:cxnSpLocks/>
          </p:cNvCxnSpPr>
          <p:nvPr/>
        </p:nvCxnSpPr>
        <p:spPr>
          <a:xfrm flipV="1">
            <a:off x="5457039" y="1800964"/>
            <a:ext cx="3945612" cy="1410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7B1941C-EA20-8A3D-5346-36C5C0641EA0}"/>
              </a:ext>
            </a:extLst>
          </p:cNvPr>
          <p:cNvCxnSpPr>
            <a:cxnSpLocks/>
          </p:cNvCxnSpPr>
          <p:nvPr/>
        </p:nvCxnSpPr>
        <p:spPr>
          <a:xfrm>
            <a:off x="7017391" y="3686961"/>
            <a:ext cx="2316252" cy="5494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0D3C406-5F34-D88D-2EAF-838F3609E46D}"/>
              </a:ext>
            </a:extLst>
          </p:cNvPr>
          <p:cNvCxnSpPr>
            <a:cxnSpLocks/>
          </p:cNvCxnSpPr>
          <p:nvPr/>
        </p:nvCxnSpPr>
        <p:spPr>
          <a:xfrm>
            <a:off x="2126609" y="3577905"/>
            <a:ext cx="2487336" cy="6291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1340266-6BF4-742F-7190-0FAEF3CEC02B}"/>
              </a:ext>
            </a:extLst>
          </p:cNvPr>
          <p:cNvCxnSpPr>
            <a:cxnSpLocks/>
          </p:cNvCxnSpPr>
          <p:nvPr/>
        </p:nvCxnSpPr>
        <p:spPr>
          <a:xfrm flipV="1">
            <a:off x="6845417" y="3141677"/>
            <a:ext cx="2592198" cy="100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863F058-6506-E146-1DDE-3178C4094FFB}"/>
              </a:ext>
            </a:extLst>
          </p:cNvPr>
          <p:cNvCxnSpPr>
            <a:cxnSpLocks/>
          </p:cNvCxnSpPr>
          <p:nvPr/>
        </p:nvCxnSpPr>
        <p:spPr>
          <a:xfrm>
            <a:off x="1195431" y="2374084"/>
            <a:ext cx="3305263" cy="25167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3F47F95-535F-4F3F-6BF4-5647C697D9C8}"/>
              </a:ext>
            </a:extLst>
          </p:cNvPr>
          <p:cNvSpPr txBox="1"/>
          <p:nvPr/>
        </p:nvSpPr>
        <p:spPr>
          <a:xfrm>
            <a:off x="9402651" y="4015696"/>
            <a:ext cx="1567344" cy="646331"/>
          </a:xfrm>
          <a:prstGeom prst="rect">
            <a:avLst/>
          </a:prstGeom>
          <a:noFill/>
        </p:spPr>
        <p:txBody>
          <a:bodyPr wrap="square" rtlCol="0">
            <a:spAutoFit/>
          </a:bodyPr>
          <a:lstStyle/>
          <a:p>
            <a:r>
              <a:rPr lang="en-GB" dirty="0"/>
              <a:t>My education with years </a:t>
            </a:r>
          </a:p>
        </p:txBody>
      </p:sp>
      <p:sp>
        <p:nvSpPr>
          <p:cNvPr id="13" name="TextBox 12">
            <a:extLst>
              <a:ext uri="{FF2B5EF4-FFF2-40B4-BE49-F238E27FC236}">
                <a16:creationId xmlns:a16="http://schemas.microsoft.com/office/drawing/2014/main" id="{EDAE5455-BE86-1D22-BB5E-E2532615C922}"/>
              </a:ext>
            </a:extLst>
          </p:cNvPr>
          <p:cNvSpPr txBox="1"/>
          <p:nvPr/>
        </p:nvSpPr>
        <p:spPr>
          <a:xfrm>
            <a:off x="0" y="3261396"/>
            <a:ext cx="2258035" cy="646331"/>
          </a:xfrm>
          <a:prstGeom prst="rect">
            <a:avLst/>
          </a:prstGeom>
          <a:noFill/>
        </p:spPr>
        <p:txBody>
          <a:bodyPr wrap="square" rtlCol="0">
            <a:spAutoFit/>
          </a:bodyPr>
          <a:lstStyle/>
          <a:p>
            <a:r>
              <a:rPr lang="en-GB" dirty="0"/>
              <a:t>My work experience with years </a:t>
            </a:r>
          </a:p>
        </p:txBody>
      </p:sp>
      <p:sp>
        <p:nvSpPr>
          <p:cNvPr id="14" name="TextBox 13">
            <a:extLst>
              <a:ext uri="{FF2B5EF4-FFF2-40B4-BE49-F238E27FC236}">
                <a16:creationId xmlns:a16="http://schemas.microsoft.com/office/drawing/2014/main" id="{F233BC79-52E7-B8FE-52E4-137A8A3857EF}"/>
              </a:ext>
            </a:extLst>
          </p:cNvPr>
          <p:cNvSpPr txBox="1"/>
          <p:nvPr/>
        </p:nvSpPr>
        <p:spPr>
          <a:xfrm>
            <a:off x="9472061" y="2807086"/>
            <a:ext cx="1567344" cy="923330"/>
          </a:xfrm>
          <a:prstGeom prst="rect">
            <a:avLst/>
          </a:prstGeom>
          <a:noFill/>
        </p:spPr>
        <p:txBody>
          <a:bodyPr wrap="square" rtlCol="0">
            <a:spAutoFit/>
          </a:bodyPr>
          <a:lstStyle/>
          <a:p>
            <a:r>
              <a:rPr lang="en-GB" dirty="0"/>
              <a:t>My skills in which I am good  </a:t>
            </a:r>
          </a:p>
        </p:txBody>
      </p:sp>
      <p:sp>
        <p:nvSpPr>
          <p:cNvPr id="15" name="TextBox 14">
            <a:extLst>
              <a:ext uri="{FF2B5EF4-FFF2-40B4-BE49-F238E27FC236}">
                <a16:creationId xmlns:a16="http://schemas.microsoft.com/office/drawing/2014/main" id="{592FE02D-5D84-0685-C311-839681D6DA3B}"/>
              </a:ext>
            </a:extLst>
          </p:cNvPr>
          <p:cNvSpPr txBox="1"/>
          <p:nvPr/>
        </p:nvSpPr>
        <p:spPr>
          <a:xfrm>
            <a:off x="-61018" y="2126501"/>
            <a:ext cx="1567344" cy="369332"/>
          </a:xfrm>
          <a:prstGeom prst="rect">
            <a:avLst/>
          </a:prstGeom>
          <a:noFill/>
        </p:spPr>
        <p:txBody>
          <a:bodyPr wrap="square" rtlCol="0">
            <a:spAutoFit/>
          </a:bodyPr>
          <a:lstStyle/>
          <a:p>
            <a:r>
              <a:rPr lang="en-GB" dirty="0"/>
              <a:t>My picture </a:t>
            </a:r>
          </a:p>
        </p:txBody>
      </p:sp>
      <p:cxnSp>
        <p:nvCxnSpPr>
          <p:cNvPr id="69" name="Straight Arrow Connector 68">
            <a:extLst>
              <a:ext uri="{FF2B5EF4-FFF2-40B4-BE49-F238E27FC236}">
                <a16:creationId xmlns:a16="http://schemas.microsoft.com/office/drawing/2014/main" id="{E513AC1C-94C3-3F78-1F1E-5D747FD7B0F2}"/>
              </a:ext>
            </a:extLst>
          </p:cNvPr>
          <p:cNvCxnSpPr>
            <a:cxnSpLocks/>
          </p:cNvCxnSpPr>
          <p:nvPr/>
        </p:nvCxnSpPr>
        <p:spPr>
          <a:xfrm flipH="1">
            <a:off x="783672" y="1421933"/>
            <a:ext cx="3570214" cy="874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4E95BAF9-6D28-29A0-7B84-DC898653E860}"/>
              </a:ext>
            </a:extLst>
          </p:cNvPr>
          <p:cNvSpPr txBox="1"/>
          <p:nvPr/>
        </p:nvSpPr>
        <p:spPr>
          <a:xfrm>
            <a:off x="171974" y="1324675"/>
            <a:ext cx="1346433" cy="369332"/>
          </a:xfrm>
          <a:prstGeom prst="rect">
            <a:avLst/>
          </a:prstGeom>
          <a:noFill/>
        </p:spPr>
        <p:txBody>
          <a:bodyPr wrap="square" rtlCol="0">
            <a:spAutoFit/>
          </a:bodyPr>
          <a:lstStyle/>
          <a:p>
            <a:r>
              <a:rPr lang="en-GB" dirty="0"/>
              <a:t>Title </a:t>
            </a:r>
          </a:p>
        </p:txBody>
      </p:sp>
      <p:sp>
        <p:nvSpPr>
          <p:cNvPr id="73" name="TextBox 72">
            <a:extLst>
              <a:ext uri="{FF2B5EF4-FFF2-40B4-BE49-F238E27FC236}">
                <a16:creationId xmlns:a16="http://schemas.microsoft.com/office/drawing/2014/main" id="{941AEAA8-BF68-FBA5-7F27-93BED195B541}"/>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spTree>
    <p:extLst>
      <p:ext uri="{BB962C8B-B14F-4D97-AF65-F5344CB8AC3E}">
        <p14:creationId xmlns:p14="http://schemas.microsoft.com/office/powerpoint/2010/main" val="2337898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089F7-006A-0273-638E-0DEA2F3B4200}"/>
              </a:ext>
            </a:extLst>
          </p:cNvPr>
          <p:cNvSpPr>
            <a:spLocks noGrp="1"/>
          </p:cNvSpPr>
          <p:nvPr>
            <p:ph type="title"/>
          </p:nvPr>
        </p:nvSpPr>
        <p:spPr/>
        <p:txBody>
          <a:bodyPr>
            <a:normAutofit fontScale="90000"/>
          </a:bodyPr>
          <a:lstStyle/>
          <a:p>
            <a:pPr algn="ctr"/>
            <a:r>
              <a:rPr lang="en-GB" dirty="0"/>
              <a:t>Annotation of Alternative About Me Page Design</a:t>
            </a:r>
          </a:p>
        </p:txBody>
      </p:sp>
      <p:sp>
        <p:nvSpPr>
          <p:cNvPr id="3" name="Content Placeholder 2">
            <a:extLst>
              <a:ext uri="{FF2B5EF4-FFF2-40B4-BE49-F238E27FC236}">
                <a16:creationId xmlns:a16="http://schemas.microsoft.com/office/drawing/2014/main" id="{C128F587-CB79-F930-A460-9D314796D8AE}"/>
              </a:ext>
            </a:extLst>
          </p:cNvPr>
          <p:cNvSpPr>
            <a:spLocks noGrp="1"/>
          </p:cNvSpPr>
          <p:nvPr>
            <p:ph idx="1"/>
          </p:nvPr>
        </p:nvSpPr>
        <p:spPr>
          <a:xfrm>
            <a:off x="700635" y="1971413"/>
            <a:ext cx="10691265" cy="4198689"/>
          </a:xfrm>
        </p:spPr>
        <p:txBody>
          <a:bodyPr>
            <a:normAutofit fontScale="62500" lnSpcReduction="20000"/>
          </a:bodyPr>
          <a:lstStyle/>
          <a:p>
            <a:r>
              <a:rPr lang="en-GB" b="1" dirty="0"/>
              <a:t>Title </a:t>
            </a:r>
            <a:br>
              <a:rPr lang="en-GB" dirty="0"/>
            </a:br>
            <a:r>
              <a:rPr lang="en-GB" dirty="0"/>
              <a:t>The title is placed at the top of the page so users immediately understand what the page is about. A clear title helps organise the content and improves readability.</a:t>
            </a:r>
          </a:p>
          <a:p>
            <a:r>
              <a:rPr lang="en-GB" b="1" dirty="0"/>
              <a:t>CV Button </a:t>
            </a:r>
            <a:br>
              <a:rPr lang="en-GB" dirty="0"/>
            </a:br>
            <a:r>
              <a:rPr lang="en-GB" dirty="0"/>
              <a:t>The CV button allows users to open and download my CV in PDF format. This makes it easy for employers or teachers to quickly access detailed information about my qualifications and experience.</a:t>
            </a:r>
          </a:p>
          <a:p>
            <a:r>
              <a:rPr lang="en-GB" b="1" dirty="0"/>
              <a:t>My Picture</a:t>
            </a:r>
            <a:br>
              <a:rPr lang="en-GB" dirty="0"/>
            </a:br>
            <a:r>
              <a:rPr lang="en-GB" dirty="0"/>
              <a:t>A picture of myself is included to make the portfolio more personal and professional. It helps employers recognise who the portfolio belongs to.</a:t>
            </a:r>
          </a:p>
          <a:p>
            <a:r>
              <a:rPr lang="en-GB" b="1" dirty="0"/>
              <a:t>My Skills</a:t>
            </a:r>
            <a:br>
              <a:rPr lang="en-GB" dirty="0"/>
            </a:br>
            <a:r>
              <a:rPr lang="en-GB" dirty="0"/>
              <a:t>This section lists the skills that I am good at, particularly in IT. It helps employers quickly see my strengths and technical abilities.</a:t>
            </a:r>
          </a:p>
          <a:p>
            <a:r>
              <a:rPr lang="en-GB" b="1" dirty="0"/>
              <a:t>My Education </a:t>
            </a:r>
            <a:br>
              <a:rPr lang="en-GB" dirty="0"/>
            </a:br>
            <a:r>
              <a:rPr lang="en-GB" dirty="0"/>
              <a:t>The education section shows my qualifications and the years I completed them. This provides important information about my academic background.</a:t>
            </a:r>
          </a:p>
          <a:p>
            <a:r>
              <a:rPr lang="en-GB" b="1" dirty="0"/>
              <a:t>My Work Experience </a:t>
            </a:r>
            <a:br>
              <a:rPr lang="en-GB" dirty="0"/>
            </a:br>
            <a:r>
              <a:rPr lang="en-GB" dirty="0"/>
              <a:t>This section explains my work experience and how long I worked in each role. It helps demonstrate practical experience and skills gained.</a:t>
            </a:r>
          </a:p>
          <a:p>
            <a:r>
              <a:rPr lang="en-GB" b="1" dirty="0"/>
              <a:t>Footer of My Website</a:t>
            </a:r>
            <a:br>
              <a:rPr lang="en-GB" dirty="0"/>
            </a:br>
            <a:r>
              <a:rPr lang="en-GB" dirty="0"/>
              <a:t>The footer appears at the bottom of the page and keeps the design consistent with other pages on the website. It can include contact information, copyright details, or links.</a:t>
            </a:r>
          </a:p>
        </p:txBody>
      </p:sp>
    </p:spTree>
    <p:extLst>
      <p:ext uri="{BB962C8B-B14F-4D97-AF65-F5344CB8AC3E}">
        <p14:creationId xmlns:p14="http://schemas.microsoft.com/office/powerpoint/2010/main" val="245123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94FAF-360C-6A51-DD9D-1F12324749D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73D3BD4-B5AA-8701-5C2B-FCF6C78C24C4}"/>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63DE082C-651D-A3FF-2F17-B8B83217A980}"/>
              </a:ext>
            </a:extLst>
          </p:cNvPr>
          <p:cNvGraphicFramePr>
            <a:graphicFrameLocks noGrp="1"/>
          </p:cNvGraphicFramePr>
          <p:nvPr>
            <p:ph idx="1"/>
            <p:extLst>
              <p:ext uri="{D42A27DB-BD31-4B8C-83A1-F6EECF244321}">
                <p14:modId xmlns:p14="http://schemas.microsoft.com/office/powerpoint/2010/main" val="3281428511"/>
              </p:ext>
            </p:extLst>
          </p:nvPr>
        </p:nvGraphicFramePr>
        <p:xfrm>
          <a:off x="474921" y="722376"/>
          <a:ext cx="11373262" cy="5700330"/>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r>
                        <a:rPr lang="en-GB" sz="1600" dirty="0"/>
                        <a:t>Page Title</a:t>
                      </a:r>
                    </a:p>
                  </a:txBody>
                  <a:tcPr marL="42909" marR="42909" marT="21455" marB="21455"/>
                </a:tc>
                <a:tc>
                  <a:txBody>
                    <a:bodyPr/>
                    <a:lstStyle/>
                    <a:p>
                      <a:pPr algn="ctr"/>
                      <a:r>
                        <a:rPr lang="en-GB" sz="1600" dirty="0"/>
                        <a:t>White text on purple/dark background</a:t>
                      </a:r>
                    </a:p>
                  </a:txBody>
                  <a:tcPr marL="42909" marR="42909" marT="21455" marB="21455"/>
                </a:tc>
                <a:tc>
                  <a:txBody>
                    <a:bodyPr/>
                    <a:lstStyle/>
                    <a:p>
                      <a:pPr algn="ctr"/>
                      <a:r>
                        <a:rPr lang="en-GB" sz="1600" dirty="0"/>
                        <a:t>Arial </a:t>
                      </a:r>
                    </a:p>
                  </a:txBody>
                  <a:tcPr marL="42909" marR="42909" marT="21455" marB="21455"/>
                </a:tc>
                <a:tc>
                  <a:txBody>
                    <a:bodyPr/>
                    <a:lstStyle/>
                    <a:p>
                      <a:pPr algn="ctr"/>
                      <a:r>
                        <a:rPr lang="en-GB" sz="1600" dirty="0"/>
                        <a:t>36 bold </a:t>
                      </a:r>
                    </a:p>
                  </a:txBody>
                  <a:tcPr marL="42909" marR="42909" marT="21455" marB="21455"/>
                </a:tc>
                <a:tc>
                  <a:txBody>
                    <a:bodyPr/>
                    <a:lstStyle/>
                    <a:p>
                      <a:pPr algn="ctr"/>
                      <a:r>
                        <a:rPr lang="en-US" sz="1600" dirty="0"/>
                        <a:t>The large white title stands out and clearly shows what the page is about, making it easy for users to understand the page quickly. </a:t>
                      </a:r>
                      <a:endParaRPr lang="en-GB" sz="1600" dirty="0"/>
                    </a:p>
                  </a:txBody>
                  <a:tcPr marL="42909" marR="42909" marT="21455" marB="21455" anchor="ctr"/>
                </a:tc>
                <a:extLst>
                  <a:ext uri="{0D108BD9-81ED-4DB2-BD59-A6C34878D82A}">
                    <a16:rowId xmlns:a16="http://schemas.microsoft.com/office/drawing/2014/main" val="3402839470"/>
                  </a:ext>
                </a:extLst>
              </a:tr>
              <a:tr h="1019669">
                <a:tc>
                  <a:txBody>
                    <a:bodyPr/>
                    <a:lstStyle/>
                    <a:p>
                      <a:pPr algn="ctr"/>
                      <a:r>
                        <a:rPr lang="en-GB" sz="1600" dirty="0"/>
                        <a:t>Navigation Menu</a:t>
                      </a:r>
                    </a:p>
                  </a:txBody>
                  <a:tcPr marL="42909" marR="42909" marT="21455" marB="21455"/>
                </a:tc>
                <a:tc>
                  <a:txBody>
                    <a:bodyPr/>
                    <a:lstStyle/>
                    <a:p>
                      <a:pPr algn="ctr"/>
                      <a:r>
                        <a:rPr lang="en-GB" sz="1600" dirty="0"/>
                        <a:t>White text on purple buttons</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22</a:t>
                      </a:r>
                    </a:p>
                  </a:txBody>
                  <a:tcPr marL="42909" marR="42909" marT="21455" marB="21455"/>
                </a:tc>
                <a:tc>
                  <a:txBody>
                    <a:bodyPr/>
                    <a:lstStyle/>
                    <a:p>
                      <a:pPr algn="ctr"/>
                      <a:r>
                        <a:rPr lang="en-US" sz="1600" dirty="0"/>
                        <a:t>Simple navigation buttons allow users to easily move between pages such as Home, About Me, and Units.</a:t>
                      </a:r>
                      <a:endParaRPr lang="en-GB" sz="1600" dirty="0"/>
                    </a:p>
                  </a:txBody>
                  <a:tcPr marL="42909" marR="42909" marT="21455" marB="21455"/>
                </a:tc>
                <a:extLst>
                  <a:ext uri="{0D108BD9-81ED-4DB2-BD59-A6C34878D82A}">
                    <a16:rowId xmlns:a16="http://schemas.microsoft.com/office/drawing/2014/main" val="1508351187"/>
                  </a:ext>
                </a:extLst>
              </a:tr>
              <a:tr h="1009809">
                <a:tc>
                  <a:txBody>
                    <a:bodyPr/>
                    <a:lstStyle/>
                    <a:p>
                      <a:pPr algn="ctr"/>
                      <a:r>
                        <a:rPr lang="en-GB" sz="1600" dirty="0"/>
                        <a:t>Section Headings Skills, Education, Experience</a:t>
                      </a:r>
                    </a:p>
                  </a:txBody>
                  <a:tcPr marL="42909" marR="42909" marT="21455" marB="21455"/>
                </a:tc>
                <a:tc>
                  <a:txBody>
                    <a:bodyPr/>
                    <a:lstStyle/>
                    <a:p>
                      <a:pPr algn="ctr"/>
                      <a:r>
                        <a:rPr lang="en-GB" sz="1600" dirty="0"/>
                        <a:t>Dark text on light background</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26-30 bold </a:t>
                      </a:r>
                    </a:p>
                  </a:txBody>
                  <a:tcPr marL="42909" marR="42909" marT="21455" marB="21455"/>
                </a:tc>
                <a:tc>
                  <a:txBody>
                    <a:bodyPr/>
                    <a:lstStyle/>
                    <a:p>
                      <a:pPr algn="ctr"/>
                      <a:r>
                        <a:rPr lang="en-US" sz="1600" dirty="0"/>
                        <a:t>Headings help </a:t>
                      </a:r>
                      <a:r>
                        <a:rPr lang="en-US" sz="1600" dirty="0" err="1"/>
                        <a:t>organise</a:t>
                      </a:r>
                      <a:r>
                        <a:rPr lang="en-US" sz="1600" dirty="0"/>
                        <a:t> the content and allow users to quickly find important information.</a:t>
                      </a:r>
                      <a:endParaRPr lang="en-GB" sz="1600" dirty="0"/>
                    </a:p>
                  </a:txBody>
                  <a:tcPr marL="42909" marR="42909" marT="21455" marB="21455"/>
                </a:tc>
                <a:extLst>
                  <a:ext uri="{0D108BD9-81ED-4DB2-BD59-A6C34878D82A}">
                    <a16:rowId xmlns:a16="http://schemas.microsoft.com/office/drawing/2014/main" val="3089989459"/>
                  </a:ext>
                </a:extLst>
              </a:tr>
              <a:tr h="823234">
                <a:tc>
                  <a:txBody>
                    <a:bodyPr/>
                    <a:lstStyle/>
                    <a:p>
                      <a:pPr algn="ctr"/>
                      <a:r>
                        <a:rPr lang="en-GB" sz="1600" dirty="0"/>
                        <a:t>Body Text</a:t>
                      </a:r>
                    </a:p>
                  </a:txBody>
                  <a:tcPr marL="42909" marR="42909" marT="21455" marB="21455"/>
                </a:tc>
                <a:tc>
                  <a:txBody>
                    <a:bodyPr/>
                    <a:lstStyle/>
                    <a:p>
                      <a:pPr algn="ctr"/>
                      <a:r>
                        <a:rPr lang="en-GB" sz="1600" dirty="0"/>
                        <a:t>Black text on white/light background</a:t>
                      </a:r>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16-18</a:t>
                      </a:r>
                    </a:p>
                  </a:txBody>
                  <a:tcPr marL="42909" marR="42909" marT="21455" marB="21455"/>
                </a:tc>
                <a:tc>
                  <a:txBody>
                    <a:bodyPr/>
                    <a:lstStyle/>
                    <a:p>
                      <a:pPr algn="ctr"/>
                      <a:r>
                        <a:rPr lang="en-US" sz="1600" dirty="0"/>
                        <a:t>This size makes the content easy to read and suitable for paragraphs explaining my skills and experience.</a:t>
                      </a:r>
                      <a:endParaRPr lang="en-GB" sz="1600" dirty="0"/>
                    </a:p>
                  </a:txBody>
                  <a:tcPr marL="42909" marR="42909" marT="21455" marB="21455"/>
                </a:tc>
                <a:extLst>
                  <a:ext uri="{0D108BD9-81ED-4DB2-BD59-A6C34878D82A}">
                    <a16:rowId xmlns:a16="http://schemas.microsoft.com/office/drawing/2014/main" val="165325906"/>
                  </a:ext>
                </a:extLst>
              </a:tr>
              <a:tr h="823234">
                <a:tc>
                  <a:txBody>
                    <a:bodyPr/>
                    <a:lstStyle/>
                    <a:p>
                      <a:pPr algn="ctr"/>
                      <a:r>
                        <a:rPr lang="en-GB" sz="1600" dirty="0"/>
                        <a:t>Buttons CV / Links</a:t>
                      </a:r>
                    </a:p>
                  </a:txBody>
                  <a:tcPr marL="42909" marR="42909" marT="21455" marB="21455"/>
                </a:tc>
                <a:tc>
                  <a:txBody>
                    <a:bodyPr/>
                    <a:lstStyle/>
                    <a:p>
                      <a:r>
                        <a:rPr lang="en-GB" dirty="0"/>
                        <a:t>White text on coloured button</a:t>
                      </a:r>
                    </a:p>
                  </a:txBody>
                  <a:tcPr anchor="ctr"/>
                </a:tc>
                <a:tc>
                  <a:txBody>
                    <a:bodyPr/>
                    <a:lstStyle/>
                    <a:p>
                      <a:pPr algn="ctr"/>
                      <a:r>
                        <a:rPr lang="en-GB" sz="1600" dirty="0"/>
                        <a:t>Arial</a:t>
                      </a:r>
                    </a:p>
                  </a:txBody>
                  <a:tcPr marL="42909" marR="42909" marT="21455" marB="21455"/>
                </a:tc>
                <a:tc>
                  <a:txBody>
                    <a:bodyPr/>
                    <a:lstStyle/>
                    <a:p>
                      <a:pPr algn="ctr"/>
                      <a:r>
                        <a:rPr lang="en-GB" sz="1600" dirty="0"/>
                        <a:t>18-20</a:t>
                      </a:r>
                    </a:p>
                  </a:txBody>
                  <a:tcPr marL="42909" marR="42909" marT="21455" marB="21455"/>
                </a:tc>
                <a:tc>
                  <a:txBody>
                    <a:bodyPr/>
                    <a:lstStyle/>
                    <a:p>
                      <a:pPr algn="ctr"/>
                      <a:r>
                        <a:rPr lang="en-US" sz="1600" dirty="0"/>
                        <a:t>This size makes the content easy to read and suitable for paragraphs explaining my skills and experience.</a:t>
                      </a:r>
                      <a:endParaRPr lang="en-GB" sz="1600" dirty="0"/>
                    </a:p>
                  </a:txBody>
                  <a:tcPr marL="42909" marR="42909" marT="21455" marB="21455"/>
                </a:tc>
                <a:extLst>
                  <a:ext uri="{0D108BD9-81ED-4DB2-BD59-A6C34878D82A}">
                    <a16:rowId xmlns:a16="http://schemas.microsoft.com/office/drawing/2014/main" val="888829892"/>
                  </a:ext>
                </a:extLst>
              </a:tr>
              <a:tr h="823234">
                <a:tc>
                  <a:txBody>
                    <a:bodyPr/>
                    <a:lstStyle/>
                    <a:p>
                      <a:pPr algn="ctr"/>
                      <a:r>
                        <a:rPr lang="en-GB" sz="1600" dirty="0"/>
                        <a:t>Footer</a:t>
                      </a:r>
                    </a:p>
                  </a:txBody>
                  <a:tcPr marL="42909" marR="42909" marT="21455" marB="21455"/>
                </a:tc>
                <a:tc>
                  <a:txBody>
                    <a:bodyPr/>
                    <a:lstStyle/>
                    <a:p>
                      <a:pPr algn="ctr"/>
                      <a:r>
                        <a:rPr lang="en-GB" sz="1600"/>
                        <a:t>White text on dark background</a:t>
                      </a:r>
                      <a:endParaRPr lang="en-GB" sz="1600" dirty="0"/>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14-16</a:t>
                      </a:r>
                    </a:p>
                  </a:txBody>
                  <a:tcPr marL="42909" marR="42909" marT="21455" marB="21455"/>
                </a:tc>
                <a:tc>
                  <a:txBody>
                    <a:bodyPr/>
                    <a:lstStyle/>
                    <a:p>
                      <a:pPr algn="ctr"/>
                      <a:r>
                        <a:rPr lang="en-US" sz="1600" dirty="0"/>
                        <a:t>The footer keeps the design consistent and can contain contact information or copyright details.</a:t>
                      </a:r>
                      <a:endParaRPr lang="en-GB" sz="1600" dirty="0"/>
                    </a:p>
                  </a:txBody>
                  <a:tcPr marL="42909" marR="42909" marT="21455" marB="21455"/>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710423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61040-3FD0-629F-4CB1-843388E0DD78}"/>
              </a:ext>
            </a:extLst>
          </p:cNvPr>
          <p:cNvSpPr>
            <a:spLocks noGrp="1"/>
          </p:cNvSpPr>
          <p:nvPr>
            <p:ph type="title"/>
          </p:nvPr>
        </p:nvSpPr>
        <p:spPr/>
        <p:txBody>
          <a:bodyPr>
            <a:normAutofit/>
          </a:bodyPr>
          <a:lstStyle/>
          <a:p>
            <a:pPr algn="ctr"/>
            <a:r>
              <a:rPr lang="en-GB"/>
              <a:t>BTEC Level 2 First Certificate in ICT</a:t>
            </a:r>
            <a:br>
              <a:rPr lang="en-GB"/>
            </a:br>
            <a:r>
              <a:rPr lang="en-GB" sz="2400"/>
              <a:t>Projects</a:t>
            </a:r>
            <a:endParaRPr lang="en-GB"/>
          </a:p>
        </p:txBody>
      </p:sp>
      <p:sp>
        <p:nvSpPr>
          <p:cNvPr id="3" name="Content Placeholder 2">
            <a:extLst>
              <a:ext uri="{FF2B5EF4-FFF2-40B4-BE49-F238E27FC236}">
                <a16:creationId xmlns:a16="http://schemas.microsoft.com/office/drawing/2014/main" id="{98B8B43E-3BF5-7D04-F905-5B3B2445A979}"/>
              </a:ext>
            </a:extLst>
          </p:cNvPr>
          <p:cNvSpPr>
            <a:spLocks noGrp="1"/>
          </p:cNvSpPr>
          <p:nvPr>
            <p:ph idx="1"/>
          </p:nvPr>
        </p:nvSpPr>
        <p:spPr/>
        <p:txBody>
          <a:bodyPr vert="horz" lIns="91440" tIns="45720" rIns="91440" bIns="45720" rtlCol="0" anchor="t">
            <a:normAutofit/>
          </a:bodyPr>
          <a:lstStyle/>
          <a:p>
            <a:pPr fontAlgn="base"/>
            <a:r>
              <a:rPr lang="en-GB"/>
              <a:t>Unit 1 - The Online World (Exam)</a:t>
            </a:r>
          </a:p>
          <a:p>
            <a:pPr fontAlgn="base"/>
            <a:r>
              <a:rPr lang="en-GB"/>
              <a:t>Unit 2 - Technology Systems (Exam)</a:t>
            </a:r>
          </a:p>
          <a:p>
            <a:r>
              <a:rPr lang="en-GB"/>
              <a:t>Unit 3 - A Digital Portfolio (Assignments)</a:t>
            </a:r>
          </a:p>
          <a:p>
            <a:pPr fontAlgn="base"/>
            <a:r>
              <a:rPr lang="en-GB"/>
              <a:t>Unit 13 - Website Development (Assignments)</a:t>
            </a:r>
          </a:p>
          <a:p>
            <a:pPr fontAlgn="base"/>
            <a:r>
              <a:rPr lang="en-GB"/>
              <a:t>Unit 18 - Computational Thinking (Assignments)</a:t>
            </a:r>
          </a:p>
          <a:p>
            <a:pPr fontAlgn="base"/>
            <a:r>
              <a:rPr lang="en-GB"/>
              <a:t>Unit 21 - A Technology Business  (Assignments)</a:t>
            </a:r>
          </a:p>
          <a:p>
            <a:endParaRPr lang="en-GB"/>
          </a:p>
        </p:txBody>
      </p:sp>
    </p:spTree>
    <p:extLst>
      <p:ext uri="{BB962C8B-B14F-4D97-AF65-F5344CB8AC3E}">
        <p14:creationId xmlns:p14="http://schemas.microsoft.com/office/powerpoint/2010/main" val="1137906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035" name="Rectangle 1034">
            <a:extLst>
              <a:ext uri="{FF2B5EF4-FFF2-40B4-BE49-F238E27FC236}">
                <a16:creationId xmlns:a16="http://schemas.microsoft.com/office/drawing/2014/main" id="{85CB65D0-496F-4797-A015-C85839E35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816AA0F-434A-EB89-365D-7002FF7B6A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117" b="11378"/>
          <a:stretch>
            <a:fillRect/>
          </a:stretch>
        </p:blipFill>
        <p:spPr bwMode="auto">
          <a:xfrm>
            <a:off x="1" y="10"/>
            <a:ext cx="12192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95D2C779-8883-4E5F-A170-0F464918C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3F56D-06B2-2B10-4786-21A11C348171}"/>
              </a:ext>
            </a:extLst>
          </p:cNvPr>
          <p:cNvSpPr>
            <a:spLocks noGrp="1"/>
          </p:cNvSpPr>
          <p:nvPr>
            <p:ph type="title"/>
          </p:nvPr>
        </p:nvSpPr>
        <p:spPr>
          <a:xfrm>
            <a:off x="1833541" y="990599"/>
            <a:ext cx="5619054" cy="4849091"/>
          </a:xfrm>
        </p:spPr>
        <p:txBody>
          <a:bodyPr vert="horz" lIns="91440" tIns="45720" rIns="91440" bIns="45720" rtlCol="0" anchor="ctr">
            <a:normAutofit/>
          </a:bodyPr>
          <a:lstStyle/>
          <a:p>
            <a:pPr algn="r"/>
            <a:r>
              <a:rPr lang="en-US" sz="5400">
                <a:solidFill>
                  <a:srgbClr val="FFFFFF"/>
                </a:solidFill>
              </a:rPr>
              <a:t>Unit 1 -Online World  (Exam)</a:t>
            </a:r>
            <a:br>
              <a:rPr lang="en-US" sz="5400"/>
            </a:br>
            <a:endParaRPr lang="en-US" sz="5400">
              <a:solidFill>
                <a:srgbClr val="FFFFFF"/>
              </a:solidFill>
            </a:endParaRPr>
          </a:p>
        </p:txBody>
      </p:sp>
      <p:cxnSp>
        <p:nvCxnSpPr>
          <p:cNvPr id="1039" name="Straight Connector 1038">
            <a:extLst>
              <a:ext uri="{FF2B5EF4-FFF2-40B4-BE49-F238E27FC236}">
                <a16:creationId xmlns:a16="http://schemas.microsoft.com/office/drawing/2014/main" id="{BD96A694-258D-4418-A83C-B9BA72FD44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580186"/>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1C48A-C830-D4CA-81B9-1900BEE5C47F}"/>
              </a:ext>
            </a:extLst>
          </p:cNvPr>
          <p:cNvSpPr>
            <a:spLocks noGrp="1"/>
          </p:cNvSpPr>
          <p:nvPr>
            <p:ph type="title"/>
          </p:nvPr>
        </p:nvSpPr>
        <p:spPr/>
        <p:txBody>
          <a:bodyPr/>
          <a:lstStyle/>
          <a:p>
            <a:pPr algn="ctr"/>
            <a:r>
              <a:rPr lang="en-GB" b="1"/>
              <a:t>UNIT 1</a:t>
            </a:r>
            <a:endParaRPr lang="en-US" b="1"/>
          </a:p>
        </p:txBody>
      </p:sp>
      <p:sp>
        <p:nvSpPr>
          <p:cNvPr id="3" name="Content Placeholder 2">
            <a:extLst>
              <a:ext uri="{FF2B5EF4-FFF2-40B4-BE49-F238E27FC236}">
                <a16:creationId xmlns:a16="http://schemas.microsoft.com/office/drawing/2014/main" id="{E53600AD-9497-1270-45E5-726FCC07C72D}"/>
              </a:ext>
            </a:extLst>
          </p:cNvPr>
          <p:cNvSpPr>
            <a:spLocks noGrp="1"/>
          </p:cNvSpPr>
          <p:nvPr>
            <p:ph idx="1"/>
          </p:nvPr>
        </p:nvSpPr>
        <p:spPr/>
        <p:txBody>
          <a:bodyPr vert="horz" lIns="91440" tIns="45720" rIns="91440" bIns="45720" rtlCol="0" anchor="t">
            <a:normAutofit/>
          </a:bodyPr>
          <a:lstStyle/>
          <a:p>
            <a:r>
              <a:rPr lang="en-GB" sz="2400" b="1">
                <a:latin typeface="Arial"/>
                <a:cs typeface="Arial"/>
              </a:rPr>
              <a:t>This project is based on my Unit 1 exam, </a:t>
            </a:r>
            <a:r>
              <a:rPr lang="en-GB" sz="2400" b="1" i="1">
                <a:latin typeface="Arial"/>
                <a:cs typeface="Arial"/>
              </a:rPr>
              <a:t>The Online World</a:t>
            </a:r>
            <a:r>
              <a:rPr lang="en-GB" sz="2400" b="1">
                <a:latin typeface="Arial"/>
                <a:cs typeface="Arial"/>
              </a:rPr>
              <a:t>, and demonstrates my understanding of internet services, online communication, and digital safety. It shows the knowledge I developed during my BTEC ICT course. </a:t>
            </a:r>
            <a:endParaRPr lang="en-GB"/>
          </a:p>
          <a:p>
            <a:r>
              <a:rPr lang="en-GB" sz="2400" b="1">
                <a:latin typeface="Arial"/>
                <a:cs typeface="Arial"/>
              </a:rPr>
              <a:t>The Online World demonstrates the knowledge I developed about online services, digital communication, and internet safety. In this unit, I learned how different online services work, how people communicate online, and how to stay safe and responsible when using the internet.</a:t>
            </a:r>
            <a:endParaRPr lang="en-GB"/>
          </a:p>
        </p:txBody>
      </p:sp>
    </p:spTree>
    <p:extLst>
      <p:ext uri="{BB962C8B-B14F-4D97-AF65-F5344CB8AC3E}">
        <p14:creationId xmlns:p14="http://schemas.microsoft.com/office/powerpoint/2010/main" val="989246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paper with writing on it">
            <a:extLst>
              <a:ext uri="{FF2B5EF4-FFF2-40B4-BE49-F238E27FC236}">
                <a16:creationId xmlns:a16="http://schemas.microsoft.com/office/drawing/2014/main" id="{F158B674-728F-8C17-B357-B01559FDBD9F}"/>
              </a:ext>
            </a:extLst>
          </p:cNvPr>
          <p:cNvPicPr>
            <a:picLocks noGrp="1" noChangeAspect="1"/>
          </p:cNvPicPr>
          <p:nvPr>
            <p:ph idx="1"/>
          </p:nvPr>
        </p:nvPicPr>
        <p:blipFill>
          <a:blip r:embed="rId2"/>
          <a:stretch>
            <a:fillRect/>
          </a:stretch>
        </p:blipFill>
        <p:spPr>
          <a:xfrm rot="16200000">
            <a:off x="1989114" y="-47392"/>
            <a:ext cx="5192007" cy="6925682"/>
          </a:xfrm>
          <a:prstGeom prst="rect">
            <a:avLst/>
          </a:prstGeom>
        </p:spPr>
      </p:pic>
      <p:sp>
        <p:nvSpPr>
          <p:cNvPr id="5" name="TextBox 4">
            <a:extLst>
              <a:ext uri="{FF2B5EF4-FFF2-40B4-BE49-F238E27FC236}">
                <a16:creationId xmlns:a16="http://schemas.microsoft.com/office/drawing/2014/main" id="{F7AA41D3-9280-C80C-883C-97CDA0891227}"/>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DDBB5AD9-44FC-97EC-44AE-C6F00DDA514F}"/>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B4E89D76-0168-8992-4191-F6815355BE2F}"/>
              </a:ext>
            </a:extLst>
          </p:cNvPr>
          <p:cNvCxnSpPr>
            <a:cxnSpLocks/>
          </p:cNvCxnSpPr>
          <p:nvPr/>
        </p:nvCxnSpPr>
        <p:spPr>
          <a:xfrm>
            <a:off x="4878198" y="5066950"/>
            <a:ext cx="4395831" cy="1814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D5BFD3E-7DCF-4A21-0B25-2BB9902C4E48}"/>
              </a:ext>
            </a:extLst>
          </p:cNvPr>
          <p:cNvCxnSpPr>
            <a:cxnSpLocks/>
          </p:cNvCxnSpPr>
          <p:nvPr/>
        </p:nvCxnSpPr>
        <p:spPr>
          <a:xfrm flipH="1">
            <a:off x="783672" y="1509341"/>
            <a:ext cx="273131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DF99DF6-8EC5-260D-BDD7-5F606FF6F62A}"/>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78F84146-7D3C-D9CF-DF3F-59759C140F6A}"/>
              </a:ext>
            </a:extLst>
          </p:cNvPr>
          <p:cNvCxnSpPr>
            <a:cxnSpLocks/>
          </p:cNvCxnSpPr>
          <p:nvPr/>
        </p:nvCxnSpPr>
        <p:spPr>
          <a:xfrm flipH="1">
            <a:off x="5672470" y="2485764"/>
            <a:ext cx="2939056" cy="447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43FF52F-F786-45E0-C4E4-AC0BF141D68F}"/>
              </a:ext>
            </a:extLst>
          </p:cNvPr>
          <p:cNvCxnSpPr>
            <a:cxnSpLocks/>
          </p:cNvCxnSpPr>
          <p:nvPr/>
        </p:nvCxnSpPr>
        <p:spPr>
          <a:xfrm flipH="1" flipV="1">
            <a:off x="4730342" y="3240676"/>
            <a:ext cx="4020253" cy="9263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751DD51-CE10-54C0-1D40-7304DCAB539D}"/>
              </a:ext>
            </a:extLst>
          </p:cNvPr>
          <p:cNvSpPr txBox="1"/>
          <p:nvPr/>
        </p:nvSpPr>
        <p:spPr>
          <a:xfrm>
            <a:off x="8750595" y="2365744"/>
            <a:ext cx="2434856" cy="646331"/>
          </a:xfrm>
          <a:prstGeom prst="rect">
            <a:avLst/>
          </a:prstGeom>
          <a:noFill/>
        </p:spPr>
        <p:txBody>
          <a:bodyPr wrap="square" rtlCol="0">
            <a:spAutoFit/>
          </a:bodyPr>
          <a:lstStyle/>
          <a:p>
            <a:r>
              <a:rPr lang="en-GB" dirty="0"/>
              <a:t>Description of whole unit what it teaches </a:t>
            </a:r>
          </a:p>
        </p:txBody>
      </p:sp>
      <p:sp>
        <p:nvSpPr>
          <p:cNvPr id="13" name="TextBox 12">
            <a:extLst>
              <a:ext uri="{FF2B5EF4-FFF2-40B4-BE49-F238E27FC236}">
                <a16:creationId xmlns:a16="http://schemas.microsoft.com/office/drawing/2014/main" id="{F553B349-836F-B1D2-57BC-CFAF539A2A93}"/>
              </a:ext>
            </a:extLst>
          </p:cNvPr>
          <p:cNvSpPr txBox="1"/>
          <p:nvPr/>
        </p:nvSpPr>
        <p:spPr>
          <a:xfrm>
            <a:off x="8809074" y="3240676"/>
            <a:ext cx="2434856" cy="646331"/>
          </a:xfrm>
          <a:prstGeom prst="rect">
            <a:avLst/>
          </a:prstGeom>
          <a:noFill/>
        </p:spPr>
        <p:txBody>
          <a:bodyPr wrap="square" rtlCol="0">
            <a:spAutoFit/>
          </a:bodyPr>
          <a:lstStyle/>
          <a:p>
            <a:r>
              <a:rPr lang="en-GB" dirty="0"/>
              <a:t>Pictures related to unit 1</a:t>
            </a:r>
          </a:p>
        </p:txBody>
      </p:sp>
    </p:spTree>
    <p:extLst>
      <p:ext uri="{BB962C8B-B14F-4D97-AF65-F5344CB8AC3E}">
        <p14:creationId xmlns:p14="http://schemas.microsoft.com/office/powerpoint/2010/main" val="2295366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F64D-0A71-758E-5115-45ED30BBD604}"/>
              </a:ext>
            </a:extLst>
          </p:cNvPr>
          <p:cNvSpPr>
            <a:spLocks noGrp="1"/>
          </p:cNvSpPr>
          <p:nvPr>
            <p:ph type="title"/>
          </p:nvPr>
        </p:nvSpPr>
        <p:spPr>
          <a:xfrm>
            <a:off x="700635" y="914400"/>
            <a:ext cx="10691265" cy="779388"/>
          </a:xfrm>
        </p:spPr>
        <p:txBody>
          <a:bodyPr>
            <a:normAutofit/>
          </a:bodyPr>
          <a:lstStyle/>
          <a:p>
            <a:pPr algn="ctr"/>
            <a:r>
              <a:rPr lang="en-US" dirty="0"/>
              <a:t>Annotation of Unit 1 Page Design</a:t>
            </a:r>
            <a:endParaRPr lang="en-GB" dirty="0"/>
          </a:p>
        </p:txBody>
      </p:sp>
      <p:sp>
        <p:nvSpPr>
          <p:cNvPr id="3" name="Content Placeholder 2">
            <a:extLst>
              <a:ext uri="{FF2B5EF4-FFF2-40B4-BE49-F238E27FC236}">
                <a16:creationId xmlns:a16="http://schemas.microsoft.com/office/drawing/2014/main" id="{2B7807CC-C860-8B77-779B-35DDC651BF69}"/>
              </a:ext>
            </a:extLst>
          </p:cNvPr>
          <p:cNvSpPr>
            <a:spLocks noGrp="1"/>
          </p:cNvSpPr>
          <p:nvPr>
            <p:ph idx="1"/>
          </p:nvPr>
        </p:nvSpPr>
        <p:spPr>
          <a:xfrm>
            <a:off x="700635" y="1693788"/>
            <a:ext cx="10691265" cy="4268100"/>
          </a:xfrm>
        </p:spPr>
        <p:txBody>
          <a:bodyPr>
            <a:normAutofit fontScale="92500" lnSpcReduction="10000"/>
          </a:bodyPr>
          <a:lstStyle/>
          <a:p>
            <a:r>
              <a:rPr lang="en-US" b="1" dirty="0"/>
              <a:t>Title Unit 1 – The Online World</a:t>
            </a:r>
            <a:br>
              <a:rPr lang="en-US" dirty="0"/>
            </a:br>
            <a:r>
              <a:rPr lang="en-US" dirty="0"/>
              <a:t>The title is placed at the top of the page to clearly show which unit the page is about. This helps users quickly understand the content they are viewing.</a:t>
            </a:r>
          </a:p>
          <a:p>
            <a:r>
              <a:rPr lang="en-US" b="1" dirty="0"/>
              <a:t>Description of the Unit</a:t>
            </a:r>
            <a:br>
              <a:rPr lang="en-US" dirty="0"/>
            </a:br>
            <a:r>
              <a:rPr lang="en-US" dirty="0"/>
              <a:t>This section contains a description explaining what Unit 1 teaches. It provides a short overview of the topics covered in the unit so users can understand the purpose of the work.</a:t>
            </a:r>
          </a:p>
          <a:p>
            <a:r>
              <a:rPr lang="en-US" b="1" dirty="0"/>
              <a:t>Pictures Related to Unit 1</a:t>
            </a:r>
            <a:br>
              <a:rPr lang="en-US" dirty="0"/>
            </a:br>
            <a:r>
              <a:rPr lang="en-US" dirty="0"/>
              <a:t>Images are included to make the page more visually appealing and engaging. They also help represent the topic of the unit and support the written content.</a:t>
            </a:r>
          </a:p>
          <a:p>
            <a:r>
              <a:rPr lang="en-US" b="1" dirty="0"/>
              <a:t>Footer of My Website</a:t>
            </a:r>
            <a:br>
              <a:rPr lang="en-US" dirty="0"/>
            </a:br>
            <a:r>
              <a:rPr lang="en-US" dirty="0"/>
              <a:t>The footer is placed at the bottom of the page and keeps the design consistent across the whole website. It may include information such as contact details or navigation links.</a:t>
            </a:r>
          </a:p>
          <a:p>
            <a:endParaRPr lang="en-GB" dirty="0"/>
          </a:p>
        </p:txBody>
      </p:sp>
    </p:spTree>
    <p:extLst>
      <p:ext uri="{BB962C8B-B14F-4D97-AF65-F5344CB8AC3E}">
        <p14:creationId xmlns:p14="http://schemas.microsoft.com/office/powerpoint/2010/main" val="38530771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F0602-4051-49E0-9462-9ADEFF9A790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A5644A-685A-565D-5BD5-957E7454F8A8}"/>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F02BDD6C-5B2B-81D0-7C11-2F8E54186EC7}"/>
              </a:ext>
            </a:extLst>
          </p:cNvPr>
          <p:cNvGraphicFramePr>
            <a:graphicFrameLocks noGrp="1"/>
          </p:cNvGraphicFramePr>
          <p:nvPr>
            <p:ph idx="1"/>
            <p:extLst>
              <p:ext uri="{D42A27DB-BD31-4B8C-83A1-F6EECF244321}">
                <p14:modId xmlns:p14="http://schemas.microsoft.com/office/powerpoint/2010/main" val="2081385021"/>
              </p:ext>
            </p:extLst>
          </p:nvPr>
        </p:nvGraphicFramePr>
        <p:xfrm>
          <a:off x="468784" y="722376"/>
          <a:ext cx="11373262" cy="5804200"/>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r>
                        <a:rPr lang="en-GB" sz="1600" dirty="0"/>
                        <a:t>Page Title</a:t>
                      </a:r>
                    </a:p>
                  </a:txBody>
                  <a:tcPr marL="42909" marR="42909" marT="21455" marB="21455"/>
                </a:tc>
                <a:tc>
                  <a:txBody>
                    <a:bodyPr/>
                    <a:lstStyle/>
                    <a:p>
                      <a:pPr algn="ctr"/>
                      <a:r>
                        <a:rPr lang="en-US" sz="1600" dirty="0"/>
                        <a:t>White text on purple/dark background</a:t>
                      </a:r>
                      <a:endParaRPr lang="en-GB" sz="1600" dirty="0"/>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32 bold </a:t>
                      </a:r>
                    </a:p>
                  </a:txBody>
                  <a:tcPr marL="42909" marR="42909" marT="21455" marB="21455"/>
                </a:tc>
                <a:tc>
                  <a:txBody>
                    <a:bodyPr/>
                    <a:lstStyle/>
                    <a:p>
                      <a:pPr algn="ctr"/>
                      <a:r>
                        <a:rPr lang="en-US" sz="1600" dirty="0"/>
                        <a:t>The large white title makes the page clear and easy to identify. It helps users quickly understand which section of the portfolio they are viewing.</a:t>
                      </a:r>
                      <a:endParaRPr lang="en-GB" sz="1600" dirty="0"/>
                    </a:p>
                  </a:txBody>
                  <a:tcPr marL="42909" marR="42909" marT="21455" marB="21455" anchor="ctr"/>
                </a:tc>
                <a:extLst>
                  <a:ext uri="{0D108BD9-81ED-4DB2-BD59-A6C34878D82A}">
                    <a16:rowId xmlns:a16="http://schemas.microsoft.com/office/drawing/2014/main" val="3402839470"/>
                  </a:ext>
                </a:extLst>
              </a:tr>
              <a:tr h="1019669">
                <a:tc>
                  <a:txBody>
                    <a:bodyPr/>
                    <a:lstStyle/>
                    <a:p>
                      <a:pPr algn="ctr"/>
                      <a:r>
                        <a:rPr lang="en-GB" sz="1600" dirty="0"/>
                        <a:t>Navigation Menu</a:t>
                      </a:r>
                    </a:p>
                  </a:txBody>
                  <a:tcPr marL="42909" marR="42909" marT="21455" marB="21455"/>
                </a:tc>
                <a:tc>
                  <a:txBody>
                    <a:bodyPr/>
                    <a:lstStyle/>
                    <a:p>
                      <a:pPr algn="ctr"/>
                      <a:r>
                        <a:rPr lang="en-US" sz="1600" dirty="0"/>
                        <a:t>White text on purple buttons</a:t>
                      </a:r>
                      <a:endParaRPr lang="en-GB" sz="1600" dirty="0"/>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22</a:t>
                      </a:r>
                    </a:p>
                  </a:txBody>
                  <a:tcPr marL="42909" marR="42909" marT="21455" marB="21455"/>
                </a:tc>
                <a:tc>
                  <a:txBody>
                    <a:bodyPr/>
                    <a:lstStyle/>
                    <a:p>
                      <a:pPr algn="ctr"/>
                      <a:r>
                        <a:rPr lang="en-US" sz="1600" dirty="0"/>
                        <a:t>Simple navigation buttons make it easy for users to move between pages such as Home, About Me, and Units.</a:t>
                      </a:r>
                      <a:endParaRPr lang="en-GB" sz="1600" dirty="0"/>
                    </a:p>
                  </a:txBody>
                  <a:tcPr marL="42909" marR="42909" marT="21455" marB="21455"/>
                </a:tc>
                <a:extLst>
                  <a:ext uri="{0D108BD9-81ED-4DB2-BD59-A6C34878D82A}">
                    <a16:rowId xmlns:a16="http://schemas.microsoft.com/office/drawing/2014/main" val="1508351187"/>
                  </a:ext>
                </a:extLst>
              </a:tr>
              <a:tr h="1009809">
                <a:tc>
                  <a:txBody>
                    <a:bodyPr/>
                    <a:lstStyle/>
                    <a:p>
                      <a:pPr algn="ctr"/>
                      <a:r>
                        <a:rPr lang="en-GB" sz="1600" dirty="0"/>
                        <a:t>Section Headings</a:t>
                      </a:r>
                    </a:p>
                  </a:txBody>
                  <a:tcPr marL="42909" marR="42909" marT="21455" marB="21455"/>
                </a:tc>
                <a:tc>
                  <a:txBody>
                    <a:bodyPr/>
                    <a:lstStyle/>
                    <a:p>
                      <a:pPr algn="ctr"/>
                      <a:r>
                        <a:rPr lang="en-US" sz="1600" dirty="0"/>
                        <a:t>Dark text on light background</a:t>
                      </a:r>
                      <a:endParaRPr lang="en-GB" sz="1600" dirty="0"/>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26-30 bold</a:t>
                      </a:r>
                    </a:p>
                  </a:txBody>
                  <a:tcPr marL="42909" marR="42909" marT="21455" marB="21455"/>
                </a:tc>
                <a:tc>
                  <a:txBody>
                    <a:bodyPr/>
                    <a:lstStyle/>
                    <a:p>
                      <a:pPr algn="ctr"/>
                      <a:r>
                        <a:rPr lang="en-US" sz="1600" dirty="0"/>
                        <a:t>Headings separate the content into sections like Skills, Education, and Experience, helping users quickly find information.</a:t>
                      </a:r>
                      <a:endParaRPr lang="en-GB" sz="1600" dirty="0"/>
                    </a:p>
                  </a:txBody>
                  <a:tcPr marL="42909" marR="42909" marT="21455" marB="21455"/>
                </a:tc>
                <a:extLst>
                  <a:ext uri="{0D108BD9-81ED-4DB2-BD59-A6C34878D82A}">
                    <a16:rowId xmlns:a16="http://schemas.microsoft.com/office/drawing/2014/main" val="3089989459"/>
                  </a:ext>
                </a:extLst>
              </a:tr>
              <a:tr h="823234">
                <a:tc>
                  <a:txBody>
                    <a:bodyPr/>
                    <a:lstStyle/>
                    <a:p>
                      <a:pPr algn="ctr"/>
                      <a:r>
                        <a:rPr lang="en-GB" sz="1600" dirty="0"/>
                        <a:t>Body Text</a:t>
                      </a:r>
                    </a:p>
                  </a:txBody>
                  <a:tcPr marL="42909" marR="42909" marT="21455" marB="21455"/>
                </a:tc>
                <a:tc>
                  <a:txBody>
                    <a:bodyPr/>
                    <a:lstStyle/>
                    <a:p>
                      <a:pPr algn="ctr"/>
                      <a:r>
                        <a:rPr lang="en-US" sz="1600" dirty="0"/>
                        <a:t>Dark text on light background</a:t>
                      </a:r>
                      <a:endParaRPr lang="en-GB" sz="1600" dirty="0"/>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16-18</a:t>
                      </a:r>
                    </a:p>
                  </a:txBody>
                  <a:tcPr marL="42909" marR="42909" marT="21455" marB="21455"/>
                </a:tc>
                <a:tc>
                  <a:txBody>
                    <a:bodyPr/>
                    <a:lstStyle/>
                    <a:p>
                      <a:pPr algn="ctr"/>
                      <a:r>
                        <a:rPr lang="en-US" sz="1600" dirty="0"/>
                        <a:t>This font size is easy to read and suitable for paragraphs describing my work and learning.</a:t>
                      </a:r>
                      <a:endParaRPr lang="en-GB" sz="1600" dirty="0"/>
                    </a:p>
                  </a:txBody>
                  <a:tcPr marL="42909" marR="42909" marT="21455" marB="21455"/>
                </a:tc>
                <a:extLst>
                  <a:ext uri="{0D108BD9-81ED-4DB2-BD59-A6C34878D82A}">
                    <a16:rowId xmlns:a16="http://schemas.microsoft.com/office/drawing/2014/main" val="165325906"/>
                  </a:ext>
                </a:extLst>
              </a:tr>
              <a:tr h="823234">
                <a:tc>
                  <a:txBody>
                    <a:bodyPr/>
                    <a:lstStyle/>
                    <a:p>
                      <a:pPr algn="ctr"/>
                      <a:r>
                        <a:rPr lang="en-GB" sz="1600" dirty="0"/>
                        <a:t>Images</a:t>
                      </a:r>
                    </a:p>
                  </a:txBody>
                  <a:tcPr marL="42909" marR="42909" marT="21455" marB="21455"/>
                </a:tc>
                <a:tc>
                  <a:txBody>
                    <a:bodyPr/>
                    <a:lstStyle/>
                    <a:p>
                      <a:r>
                        <a:rPr lang="en-US" sz="1600" dirty="0"/>
                        <a:t>Black text on white/light background</a:t>
                      </a:r>
                      <a:endParaRPr lang="en-GB" sz="1600" dirty="0"/>
                    </a:p>
                  </a:txBody>
                  <a:tcPr anchor="ctr"/>
                </a:tc>
                <a:tc>
                  <a:txBody>
                    <a:bodyPr/>
                    <a:lstStyle/>
                    <a:p>
                      <a:pPr algn="ctr"/>
                      <a:r>
                        <a:rPr lang="en-GB" sz="1600" dirty="0"/>
                        <a:t>N/A</a:t>
                      </a:r>
                    </a:p>
                  </a:txBody>
                  <a:tcPr marL="42909" marR="42909" marT="21455" marB="21455"/>
                </a:tc>
                <a:tc>
                  <a:txBody>
                    <a:bodyPr/>
                    <a:lstStyle/>
                    <a:p>
                      <a:pPr algn="ctr"/>
                      <a:r>
                        <a:rPr lang="en-GB" sz="1600" dirty="0"/>
                        <a:t>Medium size </a:t>
                      </a:r>
                    </a:p>
                  </a:txBody>
                  <a:tcPr marL="42909" marR="42909" marT="21455" marB="21455"/>
                </a:tc>
                <a:tc>
                  <a:txBody>
                    <a:bodyPr/>
                    <a:lstStyle/>
                    <a:p>
                      <a:pPr algn="ctr"/>
                      <a:r>
                        <a:rPr lang="en-US" sz="1600" dirty="0"/>
                        <a:t>Images make the website more visually appealing and help explain the content of each unit.</a:t>
                      </a:r>
                      <a:endParaRPr lang="en-GB" sz="1600" dirty="0"/>
                    </a:p>
                  </a:txBody>
                  <a:tcPr marL="42909" marR="42909" marT="21455" marB="21455"/>
                </a:tc>
                <a:extLst>
                  <a:ext uri="{0D108BD9-81ED-4DB2-BD59-A6C34878D82A}">
                    <a16:rowId xmlns:a16="http://schemas.microsoft.com/office/drawing/2014/main" val="888829892"/>
                  </a:ext>
                </a:extLst>
              </a:tr>
              <a:tr h="823234">
                <a:tc>
                  <a:txBody>
                    <a:bodyPr/>
                    <a:lstStyle/>
                    <a:p>
                      <a:pPr algn="ctr"/>
                      <a:r>
                        <a:rPr lang="en-GB" sz="1600" dirty="0"/>
                        <a:t>Footer</a:t>
                      </a:r>
                    </a:p>
                  </a:txBody>
                  <a:tcPr marL="42909" marR="42909" marT="21455" marB="21455"/>
                </a:tc>
                <a:tc>
                  <a:txBody>
                    <a:bodyPr/>
                    <a:lstStyle/>
                    <a:p>
                      <a:pPr algn="ctr"/>
                      <a:r>
                        <a:rPr lang="en-US" sz="1600" dirty="0"/>
                        <a:t>Natural </a:t>
                      </a:r>
                      <a:r>
                        <a:rPr lang="en-US" sz="1600" dirty="0" err="1"/>
                        <a:t>colours</a:t>
                      </a:r>
                      <a:r>
                        <a:rPr lang="en-US" sz="1600" dirty="0"/>
                        <a:t> with white background</a:t>
                      </a:r>
                      <a:endParaRPr lang="en-GB" sz="1600" dirty="0"/>
                    </a:p>
                  </a:txBody>
                  <a:tcPr marL="42909" marR="42909" marT="21455" marB="21455"/>
                </a:tc>
                <a:tc>
                  <a:txBody>
                    <a:bodyPr/>
                    <a:lstStyle/>
                    <a:p>
                      <a:pPr algn="ctr"/>
                      <a:r>
                        <a:rPr lang="en-GB" sz="1600" dirty="0"/>
                        <a:t>Arial</a:t>
                      </a:r>
                    </a:p>
                  </a:txBody>
                  <a:tcPr marL="42909" marR="42909" marT="21455" marB="21455"/>
                </a:tc>
                <a:tc>
                  <a:txBody>
                    <a:bodyPr/>
                    <a:lstStyle/>
                    <a:p>
                      <a:pPr algn="ctr"/>
                      <a:r>
                        <a:rPr lang="en-GB" sz="1600" dirty="0"/>
                        <a:t>14-16</a:t>
                      </a:r>
                    </a:p>
                  </a:txBody>
                  <a:tcPr marL="42909" marR="42909" marT="21455" marB="21455"/>
                </a:tc>
                <a:tc>
                  <a:txBody>
                    <a:bodyPr/>
                    <a:lstStyle/>
                    <a:p>
                      <a:pPr algn="ctr"/>
                      <a:r>
                        <a:rPr lang="en-US" sz="1600" dirty="0"/>
                        <a:t>The footer keeps the design consistent across the website and may contain contact details or extra links.</a:t>
                      </a:r>
                      <a:endParaRPr lang="en-GB" sz="1600" dirty="0"/>
                    </a:p>
                  </a:txBody>
                  <a:tcPr marL="42909" marR="42909" marT="21455" marB="21455"/>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115121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114C-E90B-B3F8-6197-33BBC4A4C91C}"/>
              </a:ext>
            </a:extLst>
          </p:cNvPr>
          <p:cNvSpPr>
            <a:spLocks noGrp="1"/>
          </p:cNvSpPr>
          <p:nvPr>
            <p:ph type="title"/>
          </p:nvPr>
        </p:nvSpPr>
        <p:spPr/>
        <p:txBody>
          <a:bodyPr/>
          <a:lstStyle/>
          <a:p>
            <a:pPr algn="ctr"/>
            <a:r>
              <a:rPr lang="en-GB"/>
              <a:t>Unit 1 - online world</a:t>
            </a:r>
            <a:endParaRPr lang="en-US"/>
          </a:p>
        </p:txBody>
      </p:sp>
      <p:sp>
        <p:nvSpPr>
          <p:cNvPr id="3" name="Content Placeholder 2">
            <a:extLst>
              <a:ext uri="{FF2B5EF4-FFF2-40B4-BE49-F238E27FC236}">
                <a16:creationId xmlns:a16="http://schemas.microsoft.com/office/drawing/2014/main" id="{E8FFF50D-E210-0E92-7D71-BC48F8E506A8}"/>
              </a:ext>
            </a:extLst>
          </p:cNvPr>
          <p:cNvSpPr>
            <a:spLocks noGrp="1"/>
          </p:cNvSpPr>
          <p:nvPr>
            <p:ph idx="1"/>
          </p:nvPr>
        </p:nvSpPr>
        <p:spPr/>
        <p:txBody>
          <a:bodyPr vert="horz" lIns="91440" tIns="45720" rIns="91440" bIns="45720" rtlCol="0" anchor="t">
            <a:normAutofit/>
          </a:bodyPr>
          <a:lstStyle/>
          <a:p>
            <a:r>
              <a:rPr lang="en-GB">
                <a:ea typeface="+mn-lt"/>
                <a:cs typeface="+mn-lt"/>
              </a:rPr>
              <a:t>This page shows the work I completed for Unit 1. The page includes pictures of my work and a description explaining the unit. In this unit I learned about online services, internet communication, and how the internet works. The pictures help demonstrate the work I completed during the unit</a:t>
            </a:r>
            <a:endParaRPr lang="en-GB"/>
          </a:p>
        </p:txBody>
      </p:sp>
    </p:spTree>
    <p:extLst>
      <p:ext uri="{BB962C8B-B14F-4D97-AF65-F5344CB8AC3E}">
        <p14:creationId xmlns:p14="http://schemas.microsoft.com/office/powerpoint/2010/main" val="1643998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00445-5A68-BF4D-81AC-2E4DEC71251F}"/>
              </a:ext>
            </a:extLst>
          </p:cNvPr>
          <p:cNvSpPr>
            <a:spLocks noGrp="1"/>
          </p:cNvSpPr>
          <p:nvPr>
            <p:ph type="title"/>
          </p:nvPr>
        </p:nvSpPr>
        <p:spPr/>
        <p:txBody>
          <a:bodyPr/>
          <a:lstStyle/>
          <a:p>
            <a:pPr algn="ctr"/>
            <a:r>
              <a:rPr lang="en-GB">
                <a:ea typeface="+mj-lt"/>
                <a:cs typeface="+mj-lt"/>
              </a:rPr>
              <a:t>Purpose of  the Page</a:t>
            </a:r>
            <a:endParaRPr lang="en-US"/>
          </a:p>
        </p:txBody>
      </p:sp>
      <p:sp>
        <p:nvSpPr>
          <p:cNvPr id="3" name="Content Placeholder 2">
            <a:extLst>
              <a:ext uri="{FF2B5EF4-FFF2-40B4-BE49-F238E27FC236}">
                <a16:creationId xmlns:a16="http://schemas.microsoft.com/office/drawing/2014/main" id="{44024572-D970-D3EE-56BB-DB940380D2D9}"/>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this page is to present my work from Unit 1 – The Online World. This page allows teachers and assessors to see the assignments I completed and understand the knowledge I developed about online services, communication, and internet safety.</a:t>
            </a:r>
            <a:endParaRPr lang="en-GB"/>
          </a:p>
        </p:txBody>
      </p:sp>
    </p:spTree>
    <p:extLst>
      <p:ext uri="{BB962C8B-B14F-4D97-AF65-F5344CB8AC3E}">
        <p14:creationId xmlns:p14="http://schemas.microsoft.com/office/powerpoint/2010/main" val="1709502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F8384-5266-7296-4942-708B0EF2E22E}"/>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98F59479-8027-D8DF-EBBA-2CA676CC9E9D}"/>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a title at the top showing the unit name, which clearly tells users which unit they are viewing. In the centre of the page there is a description box that explains the assignment and what I learned. Below the description there is a picture section where images of my work or assignment can be displayed. At the bottom of the page there is a footer, which keeps the design consistent with the rest of the website.</a:t>
            </a:r>
            <a:endParaRPr lang="en-GB"/>
          </a:p>
        </p:txBody>
      </p:sp>
    </p:spTree>
    <p:extLst>
      <p:ext uri="{BB962C8B-B14F-4D97-AF65-F5344CB8AC3E}">
        <p14:creationId xmlns:p14="http://schemas.microsoft.com/office/powerpoint/2010/main" val="4018691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3CBE-C9AF-696C-A26D-699B5B3AB2BA}"/>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A6DB7B95-F0FF-4B95-3B5E-731551E7FA7E}"/>
              </a:ext>
            </a:extLst>
          </p:cNvPr>
          <p:cNvSpPr>
            <a:spLocks noGrp="1"/>
          </p:cNvSpPr>
          <p:nvPr>
            <p:ph idx="1"/>
          </p:nvPr>
        </p:nvSpPr>
        <p:spPr/>
        <p:txBody>
          <a:bodyPr vert="horz" lIns="91440" tIns="45720" rIns="91440" bIns="45720" rtlCol="0" anchor="t">
            <a:normAutofit/>
          </a:bodyPr>
          <a:lstStyle/>
          <a:p>
            <a:r>
              <a:rPr lang="en-GB">
                <a:ea typeface="+mn-lt"/>
                <a:cs typeface="+mn-lt"/>
              </a:rPr>
              <a:t>The page uses a simple and organised layout so the information is easy to read. The title is placed at the top to clearly identify the page. The description box is placed in the centre to make it the main focus of the page. The picture section adds a visual element to make the page more engaging.</a:t>
            </a:r>
            <a:endParaRPr lang="en-GB"/>
          </a:p>
        </p:txBody>
      </p:sp>
    </p:spTree>
    <p:extLst>
      <p:ext uri="{BB962C8B-B14F-4D97-AF65-F5344CB8AC3E}">
        <p14:creationId xmlns:p14="http://schemas.microsoft.com/office/powerpoint/2010/main" val="1015795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1614-B0AE-B556-B5C1-E37B83002498}"/>
              </a:ext>
            </a:extLst>
          </p:cNvPr>
          <p:cNvSpPr>
            <a:spLocks noGrp="1"/>
          </p:cNvSpPr>
          <p:nvPr>
            <p:ph type="title"/>
          </p:nvPr>
        </p:nvSpPr>
        <p:spPr/>
        <p:txBody>
          <a:bodyPr/>
          <a:lstStyle/>
          <a:p>
            <a:pPr algn="ctr"/>
            <a:r>
              <a:rPr lang="en-GB">
                <a:ea typeface="+mj-lt"/>
                <a:cs typeface="+mj-lt"/>
              </a:rPr>
              <a:t>Design Features</a:t>
            </a:r>
            <a:endParaRPr lang="en-US"/>
          </a:p>
        </p:txBody>
      </p:sp>
      <p:sp>
        <p:nvSpPr>
          <p:cNvPr id="3" name="Content Placeholder 2">
            <a:extLst>
              <a:ext uri="{FF2B5EF4-FFF2-40B4-BE49-F238E27FC236}">
                <a16:creationId xmlns:a16="http://schemas.microsoft.com/office/drawing/2014/main" id="{24B8195E-2542-D680-E827-9BA7973BE96C}"/>
              </a:ext>
            </a:extLst>
          </p:cNvPr>
          <p:cNvSpPr>
            <a:spLocks noGrp="1"/>
          </p:cNvSpPr>
          <p:nvPr>
            <p:ph idx="1"/>
          </p:nvPr>
        </p:nvSpPr>
        <p:spPr/>
        <p:txBody>
          <a:bodyPr vert="horz" lIns="91440" tIns="45720" rIns="91440" bIns="45720" rtlCol="0" anchor="t">
            <a:normAutofit/>
          </a:bodyPr>
          <a:lstStyle/>
          <a:p>
            <a:r>
              <a:rPr lang="en-GB">
                <a:ea typeface="+mn-lt"/>
                <a:cs typeface="+mn-lt"/>
              </a:rPr>
              <a:t>The design includes clear content areas for the title, description, and pictures. These sections help organise the information and allow users to quickly understand the structure of the page. The layout is consistent with the other pages of the website to maintain a professional appearance. </a:t>
            </a:r>
            <a:endParaRPr lang="en-GB"/>
          </a:p>
        </p:txBody>
      </p:sp>
    </p:spTree>
    <p:extLst>
      <p:ext uri="{BB962C8B-B14F-4D97-AF65-F5344CB8AC3E}">
        <p14:creationId xmlns:p14="http://schemas.microsoft.com/office/powerpoint/2010/main" val="20708057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5A4CE-7E14-8BA2-7121-82E4C09AD09B}"/>
              </a:ext>
            </a:extLst>
          </p:cNvPr>
          <p:cNvSpPr>
            <a:spLocks noGrp="1"/>
          </p:cNvSpPr>
          <p:nvPr>
            <p:ph type="title"/>
          </p:nvPr>
        </p:nvSpPr>
        <p:spPr/>
        <p:txBody>
          <a:bodyPr/>
          <a:lstStyle/>
          <a:p>
            <a:pPr algn="ctr"/>
            <a:r>
              <a:rPr lang="en-GB">
                <a:ea typeface="+mj-lt"/>
                <a:cs typeface="+mj-lt"/>
              </a:rPr>
              <a:t>Interactive Features / User Interaction</a:t>
            </a:r>
            <a:endParaRPr lang="en-US"/>
          </a:p>
        </p:txBody>
      </p:sp>
      <p:sp>
        <p:nvSpPr>
          <p:cNvPr id="3" name="Content Placeholder 2">
            <a:extLst>
              <a:ext uri="{FF2B5EF4-FFF2-40B4-BE49-F238E27FC236}">
                <a16:creationId xmlns:a16="http://schemas.microsoft.com/office/drawing/2014/main" id="{D3254836-6530-9B72-7A1D-91B3D5B330E9}"/>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through the page to read the description and view the images of my assignment work. Navigation links allow users to move between different units and pages of the portfolio.</a:t>
            </a:r>
            <a:endParaRPr lang="en-GB"/>
          </a:p>
        </p:txBody>
      </p:sp>
    </p:spTree>
    <p:extLst>
      <p:ext uri="{BB962C8B-B14F-4D97-AF65-F5344CB8AC3E}">
        <p14:creationId xmlns:p14="http://schemas.microsoft.com/office/powerpoint/2010/main" val="8523220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E0A27-E69C-2047-4B8F-E36F97AB94F7}"/>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5AC5ADBE-EFCE-2D52-DDE7-52C20D87A90F}"/>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clearly presents both the explanation and the visual evidence of my work. Users can easily understand what the assignment is about and see examples of the work I completed.</a:t>
            </a:r>
          </a:p>
          <a:p>
            <a:r>
              <a:rPr lang="en-GB">
                <a:ea typeface="+mn-lt"/>
                <a:cs typeface="+mn-lt"/>
              </a:rPr>
              <a:t>The design meets user requirements because it is simple, organised, and easy to navigate. Teachers and assessors can quickly find the information they need and view my work without confusion.</a:t>
            </a:r>
            <a:endParaRPr lang="en-GB"/>
          </a:p>
        </p:txBody>
      </p:sp>
    </p:spTree>
    <p:extLst>
      <p:ext uri="{BB962C8B-B14F-4D97-AF65-F5344CB8AC3E}">
        <p14:creationId xmlns:p14="http://schemas.microsoft.com/office/powerpoint/2010/main" val="16115762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aper with writing on it&#10;&#10;AI-generated content may be incorrect.">
            <a:extLst>
              <a:ext uri="{FF2B5EF4-FFF2-40B4-BE49-F238E27FC236}">
                <a16:creationId xmlns:a16="http://schemas.microsoft.com/office/drawing/2014/main" id="{385AA2BA-DEB4-A8A4-5F8D-069DA9831027}"/>
              </a:ext>
            </a:extLst>
          </p:cNvPr>
          <p:cNvPicPr>
            <a:picLocks noGrp="1" noChangeAspect="1"/>
          </p:cNvPicPr>
          <p:nvPr>
            <p:ph idx="1"/>
          </p:nvPr>
        </p:nvPicPr>
        <p:blipFill>
          <a:blip r:embed="rId2"/>
          <a:stretch>
            <a:fillRect/>
          </a:stretch>
        </p:blipFill>
        <p:spPr>
          <a:xfrm rot="16200000">
            <a:off x="2669774" y="-77022"/>
            <a:ext cx="5252777" cy="7008538"/>
          </a:xfrm>
          <a:prstGeom prst="rect">
            <a:avLst/>
          </a:prstGeom>
        </p:spPr>
      </p:pic>
      <p:sp>
        <p:nvSpPr>
          <p:cNvPr id="6" name="TextBox 5">
            <a:extLst>
              <a:ext uri="{FF2B5EF4-FFF2-40B4-BE49-F238E27FC236}">
                <a16:creationId xmlns:a16="http://schemas.microsoft.com/office/drawing/2014/main" id="{72285A00-DED7-681B-1681-9F1C7E3D6CB3}"/>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sp>
        <p:nvSpPr>
          <p:cNvPr id="2" name="TextBox 1">
            <a:extLst>
              <a:ext uri="{FF2B5EF4-FFF2-40B4-BE49-F238E27FC236}">
                <a16:creationId xmlns:a16="http://schemas.microsoft.com/office/drawing/2014/main" id="{6727F8A7-7F87-9F3E-E3F8-19AF34A697C5}"/>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21D1D74B-1E8E-D6CC-2807-77D22863250E}"/>
              </a:ext>
            </a:extLst>
          </p:cNvPr>
          <p:cNvCxnSpPr>
            <a:cxnSpLocks/>
          </p:cNvCxnSpPr>
          <p:nvPr/>
        </p:nvCxnSpPr>
        <p:spPr>
          <a:xfrm flipV="1">
            <a:off x="5591262" y="5248433"/>
            <a:ext cx="3682767" cy="911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4AB554E-C7E2-F4EB-A63A-9EF05866FC11}"/>
              </a:ext>
            </a:extLst>
          </p:cNvPr>
          <p:cNvCxnSpPr>
            <a:cxnSpLocks/>
          </p:cNvCxnSpPr>
          <p:nvPr/>
        </p:nvCxnSpPr>
        <p:spPr>
          <a:xfrm flipH="1">
            <a:off x="783672" y="1509341"/>
            <a:ext cx="33521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15E6742-E14E-CB7A-10F5-8F91FA92C1A5}"/>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10" name="Straight Arrow Connector 9">
            <a:extLst>
              <a:ext uri="{FF2B5EF4-FFF2-40B4-BE49-F238E27FC236}">
                <a16:creationId xmlns:a16="http://schemas.microsoft.com/office/drawing/2014/main" id="{5BDCB0D0-30D6-3E52-877C-0AB5B51EB1A1}"/>
              </a:ext>
            </a:extLst>
          </p:cNvPr>
          <p:cNvCxnSpPr>
            <a:cxnSpLocks/>
          </p:cNvCxnSpPr>
          <p:nvPr/>
        </p:nvCxnSpPr>
        <p:spPr>
          <a:xfrm flipH="1" flipV="1">
            <a:off x="5815288" y="3327270"/>
            <a:ext cx="2926665" cy="3374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FA0C966-C46E-D263-D6B0-35C3B1238D6A}"/>
              </a:ext>
            </a:extLst>
          </p:cNvPr>
          <p:cNvCxnSpPr>
            <a:cxnSpLocks/>
            <a:stCxn id="13" idx="1"/>
          </p:cNvCxnSpPr>
          <p:nvPr/>
        </p:nvCxnSpPr>
        <p:spPr>
          <a:xfrm flipH="1">
            <a:off x="5809151" y="1940849"/>
            <a:ext cx="3136212" cy="5287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8CE7389-E7E0-2DA1-9F00-2622276957BE}"/>
              </a:ext>
            </a:extLst>
          </p:cNvPr>
          <p:cNvSpPr txBox="1"/>
          <p:nvPr/>
        </p:nvSpPr>
        <p:spPr>
          <a:xfrm>
            <a:off x="8800432" y="3341531"/>
            <a:ext cx="2434856" cy="646331"/>
          </a:xfrm>
          <a:prstGeom prst="rect">
            <a:avLst/>
          </a:prstGeom>
          <a:noFill/>
        </p:spPr>
        <p:txBody>
          <a:bodyPr wrap="square" rtlCol="0">
            <a:spAutoFit/>
          </a:bodyPr>
          <a:lstStyle/>
          <a:p>
            <a:r>
              <a:rPr lang="en-GB" dirty="0"/>
              <a:t>Description of whole unit what it teaches </a:t>
            </a:r>
          </a:p>
        </p:txBody>
      </p:sp>
      <p:sp>
        <p:nvSpPr>
          <p:cNvPr id="13" name="TextBox 12">
            <a:extLst>
              <a:ext uri="{FF2B5EF4-FFF2-40B4-BE49-F238E27FC236}">
                <a16:creationId xmlns:a16="http://schemas.microsoft.com/office/drawing/2014/main" id="{D4C0270D-3014-69B1-0F6D-58216E2EED7E}"/>
              </a:ext>
            </a:extLst>
          </p:cNvPr>
          <p:cNvSpPr txBox="1"/>
          <p:nvPr/>
        </p:nvSpPr>
        <p:spPr>
          <a:xfrm>
            <a:off x="8945363" y="1617683"/>
            <a:ext cx="2434856" cy="646331"/>
          </a:xfrm>
          <a:prstGeom prst="rect">
            <a:avLst/>
          </a:prstGeom>
          <a:noFill/>
        </p:spPr>
        <p:txBody>
          <a:bodyPr wrap="square" rtlCol="0">
            <a:spAutoFit/>
          </a:bodyPr>
          <a:lstStyle/>
          <a:p>
            <a:r>
              <a:rPr lang="en-GB" dirty="0"/>
              <a:t>Pictures related to unit 1</a:t>
            </a:r>
          </a:p>
        </p:txBody>
      </p:sp>
    </p:spTree>
    <p:extLst>
      <p:ext uri="{BB962C8B-B14F-4D97-AF65-F5344CB8AC3E}">
        <p14:creationId xmlns:p14="http://schemas.microsoft.com/office/powerpoint/2010/main" val="29510594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4AC4F-6BDF-4574-D51B-EFEFC785B0B4}"/>
              </a:ext>
            </a:extLst>
          </p:cNvPr>
          <p:cNvSpPr>
            <a:spLocks noGrp="1"/>
          </p:cNvSpPr>
          <p:nvPr>
            <p:ph type="title"/>
          </p:nvPr>
        </p:nvSpPr>
        <p:spPr>
          <a:xfrm>
            <a:off x="700635" y="914400"/>
            <a:ext cx="10691265" cy="693471"/>
          </a:xfrm>
        </p:spPr>
        <p:txBody>
          <a:bodyPr>
            <a:normAutofit fontScale="90000"/>
          </a:bodyPr>
          <a:lstStyle/>
          <a:p>
            <a:pPr algn="ctr"/>
            <a:r>
              <a:rPr lang="en-US" dirty="0"/>
              <a:t>Annotation of Alternative Unit 1 Page Design</a:t>
            </a:r>
            <a:endParaRPr lang="en-GB" dirty="0"/>
          </a:p>
        </p:txBody>
      </p:sp>
      <p:sp>
        <p:nvSpPr>
          <p:cNvPr id="3" name="Content Placeholder 2">
            <a:extLst>
              <a:ext uri="{FF2B5EF4-FFF2-40B4-BE49-F238E27FC236}">
                <a16:creationId xmlns:a16="http://schemas.microsoft.com/office/drawing/2014/main" id="{E4686D3D-7E37-F8AC-A51D-EDCD781856CD}"/>
              </a:ext>
            </a:extLst>
          </p:cNvPr>
          <p:cNvSpPr>
            <a:spLocks noGrp="1"/>
          </p:cNvSpPr>
          <p:nvPr>
            <p:ph idx="1"/>
          </p:nvPr>
        </p:nvSpPr>
        <p:spPr>
          <a:xfrm>
            <a:off x="700635" y="1663103"/>
            <a:ext cx="10691265" cy="4298785"/>
          </a:xfrm>
        </p:spPr>
        <p:txBody>
          <a:bodyPr>
            <a:normAutofit lnSpcReduction="10000"/>
          </a:bodyPr>
          <a:lstStyle/>
          <a:p>
            <a:r>
              <a:rPr lang="en-US" dirty="0"/>
              <a:t>Title Unit 1</a:t>
            </a:r>
            <a:br>
              <a:rPr lang="en-US" dirty="0"/>
            </a:br>
            <a:r>
              <a:rPr lang="en-US" dirty="0"/>
              <a:t>The title is placed at the top of the page so users can clearly see which unit the page is about. This helps </a:t>
            </a:r>
            <a:r>
              <a:rPr lang="en-US" dirty="0" err="1"/>
              <a:t>organise</a:t>
            </a:r>
            <a:r>
              <a:rPr lang="en-US" dirty="0"/>
              <a:t> the portfolio and allows users to quickly identify the content.</a:t>
            </a:r>
          </a:p>
          <a:p>
            <a:r>
              <a:rPr lang="en-US" dirty="0"/>
              <a:t>Pictures Related to Unit 1</a:t>
            </a:r>
            <a:br>
              <a:rPr lang="en-US" dirty="0"/>
            </a:br>
            <a:r>
              <a:rPr lang="en-US" dirty="0"/>
              <a:t>Images related to Unit 1 are included to make the page more visually interesting. The pictures help represent the topic of the unit and support the written information.</a:t>
            </a:r>
          </a:p>
          <a:p>
            <a:r>
              <a:rPr lang="en-US" dirty="0"/>
              <a:t>Description of the Unit</a:t>
            </a:r>
            <a:br>
              <a:rPr lang="en-US" dirty="0"/>
            </a:br>
            <a:r>
              <a:rPr lang="en-US" dirty="0"/>
              <a:t>This section provides a description explaining what the unit teaches and what topics are covered. It helps users understand the purpose of the unit and the knowledge gained from it.</a:t>
            </a:r>
          </a:p>
          <a:p>
            <a:r>
              <a:rPr lang="en-US" dirty="0"/>
              <a:t>Footer of My Website</a:t>
            </a:r>
            <a:br>
              <a:rPr lang="en-US" dirty="0"/>
            </a:br>
            <a:r>
              <a:rPr lang="en-US" dirty="0"/>
              <a:t>The footer is located at the bottom of the page and keeps the design consistent with other pages in the portfolio. It may include contact details or additional links.</a:t>
            </a:r>
          </a:p>
          <a:p>
            <a:endParaRPr lang="en-GB" dirty="0"/>
          </a:p>
        </p:txBody>
      </p:sp>
    </p:spTree>
    <p:extLst>
      <p:ext uri="{BB962C8B-B14F-4D97-AF65-F5344CB8AC3E}">
        <p14:creationId xmlns:p14="http://schemas.microsoft.com/office/powerpoint/2010/main" val="1970970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563-7680-B4B3-4443-BE914862805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46CD10E-7B8A-A121-7D26-1E0D1C5516FB}"/>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EFACEC45-09C2-5274-1EE1-8ED416A8E461}"/>
              </a:ext>
            </a:extLst>
          </p:cNvPr>
          <p:cNvGraphicFramePr>
            <a:graphicFrameLocks noGrp="1"/>
          </p:cNvGraphicFramePr>
          <p:nvPr>
            <p:ph idx="1"/>
            <p:extLst>
              <p:ext uri="{D42A27DB-BD31-4B8C-83A1-F6EECF244321}">
                <p14:modId xmlns:p14="http://schemas.microsoft.com/office/powerpoint/2010/main" val="3571457072"/>
              </p:ext>
            </p:extLst>
          </p:nvPr>
        </p:nvGraphicFramePr>
        <p:xfrm>
          <a:off x="757219" y="803938"/>
          <a:ext cx="11271130" cy="5983054"/>
        </p:xfrm>
        <a:graphic>
          <a:graphicData uri="http://schemas.openxmlformats.org/drawingml/2006/table">
            <a:tbl>
              <a:tblPr firstRow="1" bandRow="1">
                <a:tableStyleId>{5C22544A-7EE6-4342-B048-85BDC9FD1C3A}</a:tableStyleId>
              </a:tblPr>
              <a:tblGrid>
                <a:gridCol w="1728007">
                  <a:extLst>
                    <a:ext uri="{9D8B030D-6E8A-4147-A177-3AD203B41FA5}">
                      <a16:colId xmlns:a16="http://schemas.microsoft.com/office/drawing/2014/main" val="3826074691"/>
                    </a:ext>
                  </a:extLst>
                </a:gridCol>
                <a:gridCol w="1380724">
                  <a:extLst>
                    <a:ext uri="{9D8B030D-6E8A-4147-A177-3AD203B41FA5}">
                      <a16:colId xmlns:a16="http://schemas.microsoft.com/office/drawing/2014/main" val="733288900"/>
                    </a:ext>
                  </a:extLst>
                </a:gridCol>
                <a:gridCol w="1184040">
                  <a:extLst>
                    <a:ext uri="{9D8B030D-6E8A-4147-A177-3AD203B41FA5}">
                      <a16:colId xmlns:a16="http://schemas.microsoft.com/office/drawing/2014/main" val="2105353059"/>
                    </a:ext>
                  </a:extLst>
                </a:gridCol>
                <a:gridCol w="1333519">
                  <a:extLst>
                    <a:ext uri="{9D8B030D-6E8A-4147-A177-3AD203B41FA5}">
                      <a16:colId xmlns:a16="http://schemas.microsoft.com/office/drawing/2014/main" val="3612340102"/>
                    </a:ext>
                  </a:extLst>
                </a:gridCol>
                <a:gridCol w="5644840">
                  <a:extLst>
                    <a:ext uri="{9D8B030D-6E8A-4147-A177-3AD203B41FA5}">
                      <a16:colId xmlns:a16="http://schemas.microsoft.com/office/drawing/2014/main" val="2355911606"/>
                    </a:ext>
                  </a:extLst>
                </a:gridCol>
              </a:tblGrid>
              <a:tr h="282958">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12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Page Title</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White text on purple/dark background</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Arial</a:t>
                      </a:r>
                    </a:p>
                    <a:p>
                      <a:pPr algn="ctr"/>
                      <a:endParaRPr lang="en-GB" sz="1600" dirty="0"/>
                    </a:p>
                  </a:txBody>
                  <a:tcPr marL="42909" marR="42909" marT="21455" marB="21455"/>
                </a:tc>
                <a:tc>
                  <a:txBody>
                    <a:bodyPr/>
                    <a:lstStyle/>
                    <a:p>
                      <a:pPr algn="ctr"/>
                      <a:r>
                        <a:rPr lang="en-GB" sz="1600" dirty="0"/>
                        <a:t>36 bold</a:t>
                      </a:r>
                    </a:p>
                  </a:txBody>
                  <a:tcPr marL="42909" marR="42909" marT="21455" marB="21455"/>
                </a:tc>
                <a:tc>
                  <a:txBody>
                    <a:bodyPr/>
                    <a:lstStyle/>
                    <a:p>
                      <a:pPr algn="ctr">
                        <a:buNone/>
                      </a:pPr>
                      <a:r>
                        <a:rPr lang="en-US" sz="1600" dirty="0"/>
                        <a:t>The title is large and bold so users can easily identify the page they are viewing. It helps make the portfolio look clear and organised.</a:t>
                      </a:r>
                    </a:p>
                  </a:txBody>
                  <a:tcPr marL="36139" marR="36139" marT="18070" marB="18070" anchor="ctr"/>
                </a:tc>
                <a:extLst>
                  <a:ext uri="{0D108BD9-81ED-4DB2-BD59-A6C34878D82A}">
                    <a16:rowId xmlns:a16="http://schemas.microsoft.com/office/drawing/2014/main" val="3402839470"/>
                  </a:ext>
                </a:extLst>
              </a:tr>
              <a:tr h="10061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Navigation Buttons</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White text on purple buttons</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Arial</a:t>
                      </a:r>
                    </a:p>
                    <a:p>
                      <a:pPr algn="ctr"/>
                      <a:endParaRPr lang="en-GB" sz="1600" dirty="0"/>
                    </a:p>
                  </a:txBody>
                  <a:tcPr marL="42909" marR="42909" marT="21455" marB="21455"/>
                </a:tc>
                <a:tc>
                  <a:txBody>
                    <a:bodyPr/>
                    <a:lstStyle/>
                    <a:p>
                      <a:pPr algn="ctr">
                        <a:buNone/>
                      </a:pPr>
                      <a:r>
                        <a:rPr lang="en-GB" sz="1600" dirty="0"/>
                        <a:t>22</a:t>
                      </a:r>
                    </a:p>
                  </a:txBody>
                  <a:tcPr marL="36139" marR="36139" marT="18070" marB="18070" anchor="ctr"/>
                </a:tc>
                <a:tc>
                  <a:txBody>
                    <a:bodyPr/>
                    <a:lstStyle/>
                    <a:p>
                      <a:pPr algn="ctr">
                        <a:buNone/>
                      </a:pPr>
                      <a:r>
                        <a:rPr lang="en-US" sz="1600" dirty="0"/>
                        <a:t>Navigation buttons allow users to move easily between pages such as Home, About Me and Units. The </a:t>
                      </a:r>
                      <a:r>
                        <a:rPr lang="en-US" sz="1600" dirty="0" err="1"/>
                        <a:t>colour</a:t>
                      </a:r>
                      <a:r>
                        <a:rPr lang="en-US" sz="1600" dirty="0"/>
                        <a:t> makes them easy to see and use.</a:t>
                      </a:r>
                    </a:p>
                  </a:txBody>
                  <a:tcPr marL="36139" marR="36139" marT="18070" marB="18070" anchor="ctr"/>
                </a:tc>
                <a:extLst>
                  <a:ext uri="{0D108BD9-81ED-4DB2-BD59-A6C34878D82A}">
                    <a16:rowId xmlns:a16="http://schemas.microsoft.com/office/drawing/2014/main" val="1508351187"/>
                  </a:ext>
                </a:extLst>
              </a:tr>
              <a:tr h="10048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Section Headings</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Dark text on light background</a:t>
                      </a:r>
                    </a:p>
                    <a:p>
                      <a:pPr algn="ctr"/>
                      <a:endParaRPr lang="en-GB" sz="1600" dirty="0"/>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Arial</a:t>
                      </a:r>
                    </a:p>
                    <a:p>
                      <a:pPr algn="ctr"/>
                      <a:endParaRPr lang="en-GB" sz="1600" dirty="0"/>
                    </a:p>
                  </a:txBody>
                  <a:tcPr marL="42909" marR="42909" marT="21455" marB="21455"/>
                </a:tc>
                <a:tc>
                  <a:txBody>
                    <a:bodyPr/>
                    <a:lstStyle/>
                    <a:p>
                      <a:pPr algn="ctr">
                        <a:buNone/>
                      </a:pPr>
                      <a:r>
                        <a:rPr lang="en-GB" sz="1600" dirty="0"/>
                        <a:t>28 bold</a:t>
                      </a:r>
                    </a:p>
                  </a:txBody>
                  <a:tcPr marL="36139" marR="36139" marT="18070" marB="18070" anchor="ctr"/>
                </a:tc>
                <a:tc>
                  <a:txBody>
                    <a:bodyPr/>
                    <a:lstStyle/>
                    <a:p>
                      <a:pPr algn="ctr">
                        <a:buNone/>
                      </a:pPr>
                      <a:r>
                        <a:rPr lang="en-US" sz="1600"/>
                        <a:t>Headings help organise the content into sections such as skills, education and work experience. This makes the page easier to read.</a:t>
                      </a:r>
                    </a:p>
                  </a:txBody>
                  <a:tcPr marL="36139" marR="36139" marT="18070" marB="18070" anchor="ctr"/>
                </a:tc>
                <a:extLst>
                  <a:ext uri="{0D108BD9-81ED-4DB2-BD59-A6C34878D82A}">
                    <a16:rowId xmlns:a16="http://schemas.microsoft.com/office/drawing/2014/main" val="3089989459"/>
                  </a:ext>
                </a:extLst>
              </a:tr>
              <a:tr h="10048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Body Text</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Black text on white/light background</a:t>
                      </a:r>
                    </a:p>
                    <a:p>
                      <a:pPr algn="ctr"/>
                      <a:endParaRPr lang="en-GB" sz="1600" dirty="0"/>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Arial</a:t>
                      </a:r>
                    </a:p>
                    <a:p>
                      <a:pPr algn="ctr"/>
                      <a:endParaRPr lang="en-GB" sz="1600" dirty="0"/>
                    </a:p>
                  </a:txBody>
                  <a:tcPr marL="42909" marR="42909" marT="21455" marB="21455"/>
                </a:tc>
                <a:tc>
                  <a:txBody>
                    <a:bodyPr/>
                    <a:lstStyle/>
                    <a:p>
                      <a:pPr algn="ctr">
                        <a:buNone/>
                      </a:pPr>
                      <a:r>
                        <a:rPr lang="en-GB" sz="1600"/>
                        <a:t>16–18</a:t>
                      </a:r>
                    </a:p>
                  </a:txBody>
                  <a:tcPr marL="36139" marR="36139" marT="18070" marB="18070" anchor="ctr"/>
                </a:tc>
                <a:tc>
                  <a:txBody>
                    <a:bodyPr/>
                    <a:lstStyle/>
                    <a:p>
                      <a:pPr algn="ctr">
                        <a:buNone/>
                      </a:pPr>
                      <a:r>
                        <a:rPr lang="en-US" sz="1600"/>
                        <a:t>Standard body text size ensures the content is readable and not too large or small for users.</a:t>
                      </a:r>
                    </a:p>
                  </a:txBody>
                  <a:tcPr marL="36139" marR="36139" marT="18070" marB="18070" anchor="ctr"/>
                </a:tc>
                <a:extLst>
                  <a:ext uri="{0D108BD9-81ED-4DB2-BD59-A6C34878D82A}">
                    <a16:rowId xmlns:a16="http://schemas.microsoft.com/office/drawing/2014/main" val="165325906"/>
                  </a:ext>
                </a:extLst>
              </a:tr>
              <a:tr h="812348">
                <a:tc>
                  <a:txBody>
                    <a:bodyPr/>
                    <a:lstStyle/>
                    <a:p>
                      <a:pPr algn="ctr"/>
                      <a:r>
                        <a:rPr lang="en-GB" sz="1600" dirty="0"/>
                        <a:t>Images</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Natural colours</a:t>
                      </a:r>
                    </a:p>
                    <a:p>
                      <a:pPr algn="ctr"/>
                      <a:endParaRPr lang="en-GB" sz="1600" dirty="0"/>
                    </a:p>
                  </a:txBody>
                  <a:tcPr anchor="ctr"/>
                </a:tc>
                <a:tc>
                  <a:txBody>
                    <a:bodyPr/>
                    <a:lstStyle/>
                    <a:p>
                      <a:pPr algn="ctr"/>
                      <a:r>
                        <a:rPr lang="en-GB" sz="1600" dirty="0"/>
                        <a:t>N/A</a:t>
                      </a:r>
                    </a:p>
                  </a:txBody>
                  <a:tcPr marL="42909" marR="42909" marT="21455" marB="21455"/>
                </a:tc>
                <a:tc>
                  <a:txBody>
                    <a:bodyPr/>
                    <a:lstStyle/>
                    <a:p>
                      <a:pPr algn="ctr">
                        <a:buNone/>
                      </a:pPr>
                      <a:r>
                        <a:rPr lang="en-GB" sz="1600"/>
                        <a:t>Medium size</a:t>
                      </a:r>
                    </a:p>
                  </a:txBody>
                  <a:tcPr marL="36139" marR="36139" marT="18070" marB="18070" anchor="ctr"/>
                </a:tc>
                <a:tc>
                  <a:txBody>
                    <a:bodyPr/>
                    <a:lstStyle/>
                    <a:p>
                      <a:pPr algn="ctr">
                        <a:buNone/>
                      </a:pPr>
                      <a:r>
                        <a:rPr lang="en-US" sz="1600"/>
                        <a:t>Images help make the page more visually appealing and support the information shown on the page.</a:t>
                      </a:r>
                    </a:p>
                  </a:txBody>
                  <a:tcPr marL="36139" marR="36139" marT="18070" marB="18070" anchor="ctr"/>
                </a:tc>
                <a:extLst>
                  <a:ext uri="{0D108BD9-81ED-4DB2-BD59-A6C34878D82A}">
                    <a16:rowId xmlns:a16="http://schemas.microsoft.com/office/drawing/2014/main" val="888829892"/>
                  </a:ext>
                </a:extLst>
              </a:tr>
              <a:tr h="2933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Footer</a:t>
                      </a:r>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White text on dark background</a:t>
                      </a:r>
                    </a:p>
                    <a:p>
                      <a:pPr algn="ctr"/>
                      <a:endParaRPr lang="en-GB" sz="1600" dirty="0"/>
                    </a:p>
                  </a:txBody>
                  <a:tcPr marL="42909" marR="42909" marT="21455" marB="21455"/>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Arial</a:t>
                      </a:r>
                    </a:p>
                    <a:p>
                      <a:pPr algn="ctr"/>
                      <a:endParaRPr lang="en-GB" sz="1600" dirty="0"/>
                    </a:p>
                  </a:txBody>
                  <a:tcPr marL="42909" marR="42909" marT="21455" marB="21455"/>
                </a:tc>
                <a:tc>
                  <a:txBody>
                    <a:bodyPr/>
                    <a:lstStyle/>
                    <a:p>
                      <a:pPr algn="ctr">
                        <a:buNone/>
                      </a:pPr>
                      <a:r>
                        <a:rPr lang="en-GB" sz="1600" dirty="0"/>
                        <a:t>14–16</a:t>
                      </a:r>
                    </a:p>
                  </a:txBody>
                  <a:tcPr marL="36139" marR="36139" marT="18070" marB="18070" anchor="ctr"/>
                </a:tc>
                <a:tc>
                  <a:txBody>
                    <a:bodyPr/>
                    <a:lstStyle/>
                    <a:p>
                      <a:pPr algn="ctr">
                        <a:buNone/>
                      </a:pPr>
                      <a:r>
                        <a:rPr lang="en-US" sz="1600" dirty="0"/>
                        <a:t>The footer keeps the design consistent across the website and may include contact information or additional links.</a:t>
                      </a:r>
                    </a:p>
                  </a:txBody>
                  <a:tcPr marL="36139" marR="36139" marT="18070" marB="18070"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13095698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E46954-A72F-8B06-2FE2-6AB30CF4D684}"/>
            </a:ext>
          </a:extLst>
        </p:cNvPr>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DCC73476-9345-3735-CAF6-0DE4B4DF8A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6582DA28-FBA4-F760-D2D8-2BA017009B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035" name="Rectangle 1034">
            <a:extLst>
              <a:ext uri="{FF2B5EF4-FFF2-40B4-BE49-F238E27FC236}">
                <a16:creationId xmlns:a16="http://schemas.microsoft.com/office/drawing/2014/main" id="{9FE8E2C2-645E-6D1E-B885-42BE4EDAC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4D754E0-6F52-6211-DAA2-E70582C3DF7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117" b="11378"/>
          <a:stretch>
            <a:fillRect/>
          </a:stretch>
        </p:blipFill>
        <p:spPr bwMode="auto">
          <a:xfrm>
            <a:off x="1" y="10"/>
            <a:ext cx="12192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16DB9C52-7676-13CD-599F-AECF5C2A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2BC167-1384-92A1-CC61-6E3F0ED48D1F}"/>
              </a:ext>
            </a:extLst>
          </p:cNvPr>
          <p:cNvSpPr>
            <a:spLocks noGrp="1"/>
          </p:cNvSpPr>
          <p:nvPr>
            <p:ph type="title"/>
          </p:nvPr>
        </p:nvSpPr>
        <p:spPr>
          <a:xfrm>
            <a:off x="1833541" y="990599"/>
            <a:ext cx="5619054" cy="4849091"/>
          </a:xfrm>
        </p:spPr>
        <p:txBody>
          <a:bodyPr vert="horz" lIns="91440" tIns="45720" rIns="91440" bIns="45720" rtlCol="0" anchor="ctr">
            <a:normAutofit/>
          </a:bodyPr>
          <a:lstStyle/>
          <a:p>
            <a:pPr algn="r"/>
            <a:r>
              <a:rPr lang="en-US" sz="5400">
                <a:solidFill>
                  <a:srgbClr val="FFFFFF"/>
                </a:solidFill>
              </a:rPr>
              <a:t>Unit 2 – TECHNOLOGY SYSTEM (</a:t>
            </a:r>
            <a:r>
              <a:rPr lang="en-US" sz="5400" err="1">
                <a:solidFill>
                  <a:srgbClr val="FFFFFF"/>
                </a:solidFill>
              </a:rPr>
              <a:t>eXAM</a:t>
            </a:r>
            <a:r>
              <a:rPr lang="en-US" sz="5400">
                <a:solidFill>
                  <a:srgbClr val="FFFFFF"/>
                </a:solidFill>
              </a:rPr>
              <a:t>)</a:t>
            </a:r>
            <a:br>
              <a:rPr lang="en-US" sz="5400"/>
            </a:br>
            <a:endParaRPr lang="en-US" sz="5400">
              <a:solidFill>
                <a:srgbClr val="FFFFFF"/>
              </a:solidFill>
            </a:endParaRPr>
          </a:p>
        </p:txBody>
      </p:sp>
      <p:cxnSp>
        <p:nvCxnSpPr>
          <p:cNvPr id="1039" name="Straight Connector 1038">
            <a:extLst>
              <a:ext uri="{FF2B5EF4-FFF2-40B4-BE49-F238E27FC236}">
                <a16:creationId xmlns:a16="http://schemas.microsoft.com/office/drawing/2014/main" id="{08B90F73-5ECE-1990-B3AF-25AF1B68E6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931723"/>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FAC7D-88FC-A2DC-1F83-9D95E7CDE9F7}"/>
              </a:ext>
            </a:extLst>
          </p:cNvPr>
          <p:cNvSpPr>
            <a:spLocks noGrp="1"/>
          </p:cNvSpPr>
          <p:nvPr>
            <p:ph type="title"/>
          </p:nvPr>
        </p:nvSpPr>
        <p:spPr/>
        <p:txBody>
          <a:bodyPr/>
          <a:lstStyle/>
          <a:p>
            <a:pPr algn="ctr"/>
            <a:r>
              <a:rPr lang="en-GB" b="1"/>
              <a:t>Unit 2</a:t>
            </a:r>
            <a:endParaRPr lang="en-US" b="1"/>
          </a:p>
        </p:txBody>
      </p:sp>
      <p:sp>
        <p:nvSpPr>
          <p:cNvPr id="3" name="Content Placeholder 2">
            <a:extLst>
              <a:ext uri="{FF2B5EF4-FFF2-40B4-BE49-F238E27FC236}">
                <a16:creationId xmlns:a16="http://schemas.microsoft.com/office/drawing/2014/main" id="{86F96AB9-EDFA-992C-7907-2E8F12B1033C}"/>
              </a:ext>
            </a:extLst>
          </p:cNvPr>
          <p:cNvSpPr>
            <a:spLocks noGrp="1"/>
          </p:cNvSpPr>
          <p:nvPr>
            <p:ph idx="1"/>
          </p:nvPr>
        </p:nvSpPr>
        <p:spPr/>
        <p:txBody>
          <a:bodyPr vert="horz" lIns="91440" tIns="45720" rIns="91440" bIns="45720" rtlCol="0" anchor="t">
            <a:normAutofit/>
          </a:bodyPr>
          <a:lstStyle/>
          <a:p>
            <a:r>
              <a:rPr lang="en-GB" sz="2400" b="1">
                <a:latin typeface="Arial"/>
                <a:cs typeface="Arial"/>
              </a:rPr>
              <a:t>Technology Systems demonstrates the knowledge I developed about computer hardware, software, and how technology systems work together. In this unit, I learned about different system components such as input and output devices, storage, processors, and operating systems. I also developed an understanding of how data is processed and how technology systems are used in everyday situations. </a:t>
            </a:r>
            <a:endParaRPr lang="en-GB"/>
          </a:p>
          <a:p>
            <a:endParaRPr lang="en-GB"/>
          </a:p>
        </p:txBody>
      </p:sp>
    </p:spTree>
    <p:extLst>
      <p:ext uri="{BB962C8B-B14F-4D97-AF65-F5344CB8AC3E}">
        <p14:creationId xmlns:p14="http://schemas.microsoft.com/office/powerpoint/2010/main" val="39049808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paper with writing on it">
            <a:extLst>
              <a:ext uri="{FF2B5EF4-FFF2-40B4-BE49-F238E27FC236}">
                <a16:creationId xmlns:a16="http://schemas.microsoft.com/office/drawing/2014/main" id="{1314DEBB-5224-8C70-82DD-552F0B334124}"/>
              </a:ext>
            </a:extLst>
          </p:cNvPr>
          <p:cNvPicPr>
            <a:picLocks noGrp="1" noChangeAspect="1"/>
          </p:cNvPicPr>
          <p:nvPr>
            <p:ph idx="1"/>
          </p:nvPr>
        </p:nvPicPr>
        <p:blipFill>
          <a:blip r:embed="rId2"/>
          <a:stretch>
            <a:fillRect/>
          </a:stretch>
        </p:blipFill>
        <p:spPr>
          <a:xfrm rot="16200000">
            <a:off x="2074595" y="-151286"/>
            <a:ext cx="5372363" cy="7160144"/>
          </a:xfrm>
          <a:prstGeom prst="rect">
            <a:avLst/>
          </a:prstGeom>
        </p:spPr>
      </p:pic>
      <p:sp>
        <p:nvSpPr>
          <p:cNvPr id="7" name="TextBox 6">
            <a:extLst>
              <a:ext uri="{FF2B5EF4-FFF2-40B4-BE49-F238E27FC236}">
                <a16:creationId xmlns:a16="http://schemas.microsoft.com/office/drawing/2014/main" id="{D6D0BA77-3503-F7D9-F454-59919D97DEEA}"/>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8C74DE35-A504-B852-D520-1F4A60C650E5}"/>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B00D6109-797D-D0F0-CA58-ACADC785EC8C}"/>
              </a:ext>
            </a:extLst>
          </p:cNvPr>
          <p:cNvCxnSpPr>
            <a:cxnSpLocks/>
          </p:cNvCxnSpPr>
          <p:nvPr/>
        </p:nvCxnSpPr>
        <p:spPr>
          <a:xfrm flipV="1">
            <a:off x="5050172" y="5248433"/>
            <a:ext cx="4223857" cy="35541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D9992E6-678C-50BD-2BCC-7D19DEFE9341}"/>
              </a:ext>
            </a:extLst>
          </p:cNvPr>
          <p:cNvCxnSpPr>
            <a:cxnSpLocks/>
          </p:cNvCxnSpPr>
          <p:nvPr/>
        </p:nvCxnSpPr>
        <p:spPr>
          <a:xfrm flipH="1" flipV="1">
            <a:off x="783672" y="1509341"/>
            <a:ext cx="3125598" cy="3003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599948C-2D01-F00C-45AB-C6FFDB9AB3FC}"/>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F8304EBA-DBA6-27EC-F9E1-63730C4E6AD9}"/>
              </a:ext>
            </a:extLst>
          </p:cNvPr>
          <p:cNvCxnSpPr>
            <a:cxnSpLocks/>
          </p:cNvCxnSpPr>
          <p:nvPr/>
        </p:nvCxnSpPr>
        <p:spPr>
          <a:xfrm flipH="1">
            <a:off x="5965079" y="1926991"/>
            <a:ext cx="3396581" cy="73883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A7D1FF0-3C3E-D953-431B-81E1C3B52B82}"/>
              </a:ext>
            </a:extLst>
          </p:cNvPr>
          <p:cNvCxnSpPr>
            <a:cxnSpLocks/>
            <a:stCxn id="11" idx="1"/>
          </p:cNvCxnSpPr>
          <p:nvPr/>
        </p:nvCxnSpPr>
        <p:spPr>
          <a:xfrm flipH="1" flipV="1">
            <a:off x="5240923" y="3692737"/>
            <a:ext cx="3643071" cy="8226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9A15516-D384-85DB-D02B-DF8D270823EC}"/>
              </a:ext>
            </a:extLst>
          </p:cNvPr>
          <p:cNvSpPr txBox="1"/>
          <p:nvPr/>
        </p:nvSpPr>
        <p:spPr>
          <a:xfrm>
            <a:off x="9274029" y="1539380"/>
            <a:ext cx="2434856" cy="646331"/>
          </a:xfrm>
          <a:prstGeom prst="rect">
            <a:avLst/>
          </a:prstGeom>
          <a:noFill/>
        </p:spPr>
        <p:txBody>
          <a:bodyPr wrap="square" rtlCol="0">
            <a:spAutoFit/>
          </a:bodyPr>
          <a:lstStyle/>
          <a:p>
            <a:r>
              <a:rPr lang="en-GB" dirty="0"/>
              <a:t>Description of whole unit what it teaches </a:t>
            </a:r>
          </a:p>
        </p:txBody>
      </p:sp>
      <p:sp>
        <p:nvSpPr>
          <p:cNvPr id="11" name="TextBox 10">
            <a:extLst>
              <a:ext uri="{FF2B5EF4-FFF2-40B4-BE49-F238E27FC236}">
                <a16:creationId xmlns:a16="http://schemas.microsoft.com/office/drawing/2014/main" id="{0D62B8F3-987C-AC1E-4969-F525D052F3B9}"/>
              </a:ext>
            </a:extLst>
          </p:cNvPr>
          <p:cNvSpPr txBox="1"/>
          <p:nvPr/>
        </p:nvSpPr>
        <p:spPr>
          <a:xfrm>
            <a:off x="8883994" y="4192171"/>
            <a:ext cx="2434856" cy="646331"/>
          </a:xfrm>
          <a:prstGeom prst="rect">
            <a:avLst/>
          </a:prstGeom>
          <a:noFill/>
        </p:spPr>
        <p:txBody>
          <a:bodyPr wrap="square" rtlCol="0">
            <a:spAutoFit/>
          </a:bodyPr>
          <a:lstStyle/>
          <a:p>
            <a:r>
              <a:rPr lang="en-GB" dirty="0"/>
              <a:t>Pictures related to unit 1</a:t>
            </a:r>
          </a:p>
        </p:txBody>
      </p:sp>
    </p:spTree>
    <p:extLst>
      <p:ext uri="{BB962C8B-B14F-4D97-AF65-F5344CB8AC3E}">
        <p14:creationId xmlns:p14="http://schemas.microsoft.com/office/powerpoint/2010/main" val="16186325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E0651-1A12-1201-D267-DBF3C6D8F2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9689A-DEFF-67A1-A91D-4670ACC7B612}"/>
              </a:ext>
            </a:extLst>
          </p:cNvPr>
          <p:cNvSpPr>
            <a:spLocks noGrp="1"/>
          </p:cNvSpPr>
          <p:nvPr>
            <p:ph type="title"/>
          </p:nvPr>
        </p:nvSpPr>
        <p:spPr>
          <a:xfrm>
            <a:off x="700635" y="914400"/>
            <a:ext cx="10691265" cy="760977"/>
          </a:xfrm>
        </p:spPr>
        <p:txBody>
          <a:bodyPr>
            <a:normAutofit/>
          </a:bodyPr>
          <a:lstStyle/>
          <a:p>
            <a:pPr algn="ctr"/>
            <a:r>
              <a:rPr lang="en-US" b="1" dirty="0"/>
              <a:t>Annotation of Unit 2 Page Design</a:t>
            </a:r>
            <a:endParaRPr lang="en-GB" dirty="0"/>
          </a:p>
        </p:txBody>
      </p:sp>
      <p:sp>
        <p:nvSpPr>
          <p:cNvPr id="3" name="Content Placeholder 2">
            <a:extLst>
              <a:ext uri="{FF2B5EF4-FFF2-40B4-BE49-F238E27FC236}">
                <a16:creationId xmlns:a16="http://schemas.microsoft.com/office/drawing/2014/main" id="{0130B286-D8EC-A2B7-325C-CB9C8C17E7D7}"/>
              </a:ext>
            </a:extLst>
          </p:cNvPr>
          <p:cNvSpPr>
            <a:spLocks noGrp="1"/>
          </p:cNvSpPr>
          <p:nvPr>
            <p:ph idx="1"/>
          </p:nvPr>
        </p:nvSpPr>
        <p:spPr>
          <a:xfrm>
            <a:off x="700635" y="1736746"/>
            <a:ext cx="10691265" cy="4225142"/>
          </a:xfrm>
        </p:spPr>
        <p:txBody>
          <a:bodyPr>
            <a:normAutofit fontScale="92500" lnSpcReduction="20000"/>
          </a:bodyPr>
          <a:lstStyle/>
          <a:p>
            <a:r>
              <a:rPr lang="en-US" dirty="0"/>
              <a:t>Title Unit 2 – Technology Systems</a:t>
            </a:r>
            <a:br>
              <a:rPr lang="en-US" dirty="0"/>
            </a:br>
            <a:r>
              <a:rPr lang="en-US" dirty="0"/>
              <a:t>The title is placed at the top of the page to clearly show which unit the page is about. This helps users quickly understand the topic of the page.</a:t>
            </a:r>
          </a:p>
          <a:p>
            <a:r>
              <a:rPr lang="en-US" dirty="0"/>
              <a:t>Description of the Unit</a:t>
            </a:r>
            <a:br>
              <a:rPr lang="en-US" dirty="0"/>
            </a:br>
            <a:r>
              <a:rPr lang="en-US" dirty="0"/>
              <a:t>This section contains a description explaining what Unit 2 teaches. It provides an overview of the key topics and knowledge covered in the unit.</a:t>
            </a:r>
          </a:p>
          <a:p>
            <a:r>
              <a:rPr lang="en-US" dirty="0"/>
              <a:t>Pictures Related to Unit 2</a:t>
            </a:r>
            <a:br>
              <a:rPr lang="en-US" dirty="0"/>
            </a:br>
            <a:r>
              <a:rPr lang="en-US" dirty="0"/>
              <a:t>Images related to technology systems are included to make the page more visually engaging. The pictures help support the written content and make the page more interesting for users.</a:t>
            </a:r>
          </a:p>
          <a:p>
            <a:r>
              <a:rPr lang="en-US" dirty="0"/>
              <a:t>Footer of My Website</a:t>
            </a:r>
            <a:br>
              <a:rPr lang="en-US" dirty="0"/>
            </a:br>
            <a:r>
              <a:rPr lang="en-US" dirty="0"/>
              <a:t>The footer is placed at the bottom of the page and keeps the layout consistent across the entire portfolio. It can include information such as contact details, navigation links, or copyright information.</a:t>
            </a:r>
          </a:p>
          <a:p>
            <a:endParaRPr lang="en-GB" dirty="0"/>
          </a:p>
        </p:txBody>
      </p:sp>
    </p:spTree>
    <p:extLst>
      <p:ext uri="{BB962C8B-B14F-4D97-AF65-F5344CB8AC3E}">
        <p14:creationId xmlns:p14="http://schemas.microsoft.com/office/powerpoint/2010/main" val="1070312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329B0-D095-7B68-76DE-82224126A7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D1971A2-CAE2-FEE9-C8D5-B2AC6847F7D0}"/>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2AF84230-AA43-1F6C-DCCE-C596A5D914FD}"/>
              </a:ext>
            </a:extLst>
          </p:cNvPr>
          <p:cNvGraphicFramePr>
            <a:graphicFrameLocks noGrp="1"/>
          </p:cNvGraphicFramePr>
          <p:nvPr>
            <p:ph idx="1"/>
            <p:extLst>
              <p:ext uri="{D42A27DB-BD31-4B8C-83A1-F6EECF244321}">
                <p14:modId xmlns:p14="http://schemas.microsoft.com/office/powerpoint/2010/main" val="1095997019"/>
              </p:ext>
            </p:extLst>
          </p:nvPr>
        </p:nvGraphicFramePr>
        <p:xfrm>
          <a:off x="757219" y="932329"/>
          <a:ext cx="11373262" cy="5609164"/>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a:t>
                      </a:r>
                    </a:p>
                  </a:txBody>
                  <a:tcPr marL="42606" marR="42606" marT="21303" marB="21303" anchor="ctr"/>
                </a:tc>
                <a:tc>
                  <a:txBody>
                    <a:bodyPr/>
                    <a:lstStyle/>
                    <a:p>
                      <a:pPr algn="ctr">
                        <a:buNone/>
                      </a:pPr>
                      <a:r>
                        <a:rPr lang="en-US" sz="1600" dirty="0"/>
                        <a:t>White text on purple/dark background</a:t>
                      </a:r>
                    </a:p>
                  </a:txBody>
                  <a:tcPr marL="42606" marR="42606" marT="21303" marB="21303" anchor="ctr"/>
                </a:tc>
                <a:tc>
                  <a:txBody>
                    <a:bodyPr/>
                    <a:lstStyle/>
                    <a:p>
                      <a:pPr algn="ctr">
                        <a:buNone/>
                      </a:pPr>
                      <a:r>
                        <a:rPr lang="en-GB" sz="1600"/>
                        <a:t>Arial</a:t>
                      </a:r>
                    </a:p>
                  </a:txBody>
                  <a:tcPr marL="42606" marR="42606" marT="21303" marB="21303" anchor="ctr"/>
                </a:tc>
                <a:tc>
                  <a:txBody>
                    <a:bodyPr/>
                    <a:lstStyle/>
                    <a:p>
                      <a:pPr algn="ctr">
                        <a:buNone/>
                      </a:pPr>
                      <a:r>
                        <a:rPr lang="en-GB" sz="1600" dirty="0"/>
                        <a:t>36 bold</a:t>
                      </a:r>
                    </a:p>
                  </a:txBody>
                  <a:tcPr marL="42606" marR="42606" marT="21303" marB="21303" anchor="ctr"/>
                </a:tc>
                <a:tc>
                  <a:txBody>
                    <a:bodyPr/>
                    <a:lstStyle/>
                    <a:p>
                      <a:pPr algn="ctr">
                        <a:buNone/>
                      </a:pPr>
                      <a:r>
                        <a:rPr lang="en-US" sz="1600" dirty="0"/>
                        <a:t>The title is large and bold so users can clearly see the page heading. It helps make the website organised and easy to understand.</a:t>
                      </a:r>
                    </a:p>
                  </a:txBody>
                  <a:tcPr marL="42606" marR="42606" marT="21303" marB="21303" anchor="ctr"/>
                </a:tc>
                <a:extLst>
                  <a:ext uri="{0D108BD9-81ED-4DB2-BD59-A6C34878D82A}">
                    <a16:rowId xmlns:a16="http://schemas.microsoft.com/office/drawing/2014/main" val="3402839470"/>
                  </a:ext>
                </a:extLst>
              </a:tr>
              <a:tr h="1019669">
                <a:tc>
                  <a:txBody>
                    <a:bodyPr/>
                    <a:lstStyle/>
                    <a:p>
                      <a:pPr algn="ctr">
                        <a:buNone/>
                      </a:pPr>
                      <a:r>
                        <a:rPr lang="en-GB" sz="1600"/>
                        <a:t>Navigation Menu</a:t>
                      </a:r>
                    </a:p>
                  </a:txBody>
                  <a:tcPr marL="42606" marR="42606" marT="21303" marB="21303" anchor="ctr"/>
                </a:tc>
                <a:tc>
                  <a:txBody>
                    <a:bodyPr/>
                    <a:lstStyle/>
                    <a:p>
                      <a:pPr algn="ctr">
                        <a:buNone/>
                      </a:pPr>
                      <a:r>
                        <a:rPr lang="en-US" sz="1600" dirty="0"/>
                        <a:t>White text on purple buttons</a:t>
                      </a:r>
                    </a:p>
                  </a:txBody>
                  <a:tcPr marL="42606" marR="42606" marT="21303" marB="21303" anchor="ctr"/>
                </a:tc>
                <a:tc>
                  <a:txBody>
                    <a:bodyPr/>
                    <a:lstStyle/>
                    <a:p>
                      <a:pPr algn="ctr">
                        <a:buNone/>
                      </a:pPr>
                      <a:r>
                        <a:rPr lang="en-GB" sz="1600" dirty="0"/>
                        <a:t>Arial</a:t>
                      </a:r>
                    </a:p>
                  </a:txBody>
                  <a:tcPr marL="42606" marR="42606" marT="21303" marB="21303" anchor="ctr"/>
                </a:tc>
                <a:tc>
                  <a:txBody>
                    <a:bodyPr/>
                    <a:lstStyle/>
                    <a:p>
                      <a:pPr algn="ctr">
                        <a:buNone/>
                      </a:pPr>
                      <a:r>
                        <a:rPr lang="en-GB" sz="1600"/>
                        <a:t>22</a:t>
                      </a:r>
                    </a:p>
                  </a:txBody>
                  <a:tcPr marL="42606" marR="42606" marT="21303" marB="21303" anchor="ctr"/>
                </a:tc>
                <a:tc>
                  <a:txBody>
                    <a:bodyPr/>
                    <a:lstStyle/>
                    <a:p>
                      <a:pPr algn="ctr">
                        <a:buNone/>
                      </a:pPr>
                      <a:r>
                        <a:rPr lang="en-US" sz="1600"/>
                        <a:t>Navigation buttons allow users to easily move between pages such as Home, About Me, and different Units.</a:t>
                      </a:r>
                    </a:p>
                  </a:txBody>
                  <a:tcPr marL="42606" marR="42606" marT="21303" marB="21303" anchor="ctr"/>
                </a:tc>
                <a:extLst>
                  <a:ext uri="{0D108BD9-81ED-4DB2-BD59-A6C34878D82A}">
                    <a16:rowId xmlns:a16="http://schemas.microsoft.com/office/drawing/2014/main" val="1508351187"/>
                  </a:ext>
                </a:extLst>
              </a:tr>
              <a:tr h="1009809">
                <a:tc>
                  <a:txBody>
                    <a:bodyPr/>
                    <a:lstStyle/>
                    <a:p>
                      <a:pPr algn="ctr">
                        <a:buNone/>
                      </a:pPr>
                      <a:r>
                        <a:rPr lang="en-GB" sz="1600"/>
                        <a:t>Section Headings</a:t>
                      </a:r>
                    </a:p>
                  </a:txBody>
                  <a:tcPr marL="42606" marR="42606" marT="21303" marB="21303" anchor="ctr"/>
                </a:tc>
                <a:tc>
                  <a:txBody>
                    <a:bodyPr/>
                    <a:lstStyle/>
                    <a:p>
                      <a:pPr algn="ctr">
                        <a:buNone/>
                      </a:pPr>
                      <a:r>
                        <a:rPr lang="en-US" sz="1600" dirty="0"/>
                        <a:t>Dark text on light background</a:t>
                      </a:r>
                    </a:p>
                  </a:txBody>
                  <a:tcPr marL="42606" marR="42606" marT="21303" marB="21303" anchor="ctr"/>
                </a:tc>
                <a:tc>
                  <a:txBody>
                    <a:bodyPr/>
                    <a:lstStyle/>
                    <a:p>
                      <a:pPr algn="ctr">
                        <a:buNone/>
                      </a:pPr>
                      <a:r>
                        <a:rPr lang="en-GB" sz="1600" dirty="0"/>
                        <a:t>Arial</a:t>
                      </a:r>
                    </a:p>
                  </a:txBody>
                  <a:tcPr marL="42606" marR="42606" marT="21303" marB="21303" anchor="ctr"/>
                </a:tc>
                <a:tc>
                  <a:txBody>
                    <a:bodyPr/>
                    <a:lstStyle/>
                    <a:p>
                      <a:pPr algn="ctr">
                        <a:buNone/>
                      </a:pPr>
                      <a:r>
                        <a:rPr lang="en-GB" sz="1600" dirty="0"/>
                        <a:t>28 bold</a:t>
                      </a:r>
                    </a:p>
                  </a:txBody>
                  <a:tcPr marL="42606" marR="42606" marT="21303" marB="21303" anchor="ctr"/>
                </a:tc>
                <a:tc>
                  <a:txBody>
                    <a:bodyPr/>
                    <a:lstStyle/>
                    <a:p>
                      <a:pPr algn="ctr">
                        <a:buNone/>
                      </a:pPr>
                      <a:r>
                        <a:rPr lang="en-US" sz="1600"/>
                        <a:t>Headings separate sections such as description, skills, and education so users can quickly find information.</a:t>
                      </a:r>
                    </a:p>
                  </a:txBody>
                  <a:tcPr marL="42606" marR="42606" marT="21303" marB="21303" anchor="ctr"/>
                </a:tc>
                <a:extLst>
                  <a:ext uri="{0D108BD9-81ED-4DB2-BD59-A6C34878D82A}">
                    <a16:rowId xmlns:a16="http://schemas.microsoft.com/office/drawing/2014/main" val="3089989459"/>
                  </a:ext>
                </a:extLst>
              </a:tr>
              <a:tr h="823234">
                <a:tc>
                  <a:txBody>
                    <a:bodyPr/>
                    <a:lstStyle/>
                    <a:p>
                      <a:pPr algn="ctr">
                        <a:buNone/>
                      </a:pPr>
                      <a:r>
                        <a:rPr lang="en-GB" sz="1600"/>
                        <a:t>Body Text</a:t>
                      </a:r>
                    </a:p>
                  </a:txBody>
                  <a:tcPr marL="42606" marR="42606" marT="21303" marB="21303" anchor="ctr"/>
                </a:tc>
                <a:tc>
                  <a:txBody>
                    <a:bodyPr/>
                    <a:lstStyle/>
                    <a:p>
                      <a:pPr algn="ctr">
                        <a:buNone/>
                      </a:pPr>
                      <a:r>
                        <a:rPr lang="en-US" sz="1600" dirty="0"/>
                        <a:t>Black text on white/light background</a:t>
                      </a:r>
                    </a:p>
                  </a:txBody>
                  <a:tcPr marL="42606" marR="42606" marT="21303" marB="21303" anchor="ctr"/>
                </a:tc>
                <a:tc>
                  <a:txBody>
                    <a:bodyPr/>
                    <a:lstStyle/>
                    <a:p>
                      <a:pPr algn="ctr">
                        <a:buNone/>
                      </a:pPr>
                      <a:r>
                        <a:rPr lang="en-GB" sz="1600"/>
                        <a:t>Arial</a:t>
                      </a:r>
                    </a:p>
                  </a:txBody>
                  <a:tcPr marL="42606" marR="42606" marT="21303" marB="21303" anchor="ctr"/>
                </a:tc>
                <a:tc>
                  <a:txBody>
                    <a:bodyPr/>
                    <a:lstStyle/>
                    <a:p>
                      <a:pPr algn="ctr">
                        <a:buNone/>
                      </a:pPr>
                      <a:r>
                        <a:rPr lang="en-GB" sz="1600" dirty="0"/>
                        <a:t>16–18</a:t>
                      </a:r>
                    </a:p>
                  </a:txBody>
                  <a:tcPr marL="42606" marR="42606" marT="21303" marB="21303" anchor="ctr"/>
                </a:tc>
                <a:tc>
                  <a:txBody>
                    <a:bodyPr/>
                    <a:lstStyle/>
                    <a:p>
                      <a:pPr algn="ctr">
                        <a:buNone/>
                      </a:pPr>
                      <a:r>
                        <a:rPr lang="en-US" sz="1600" dirty="0"/>
                        <a:t>The body text size is easy to read and suitable for paragraphs explaining the unit content and my work.</a:t>
                      </a:r>
                    </a:p>
                  </a:txBody>
                  <a:tcPr marL="42606" marR="42606" marT="21303" marB="21303" anchor="ctr"/>
                </a:tc>
                <a:extLst>
                  <a:ext uri="{0D108BD9-81ED-4DB2-BD59-A6C34878D82A}">
                    <a16:rowId xmlns:a16="http://schemas.microsoft.com/office/drawing/2014/main" val="165325906"/>
                  </a:ext>
                </a:extLst>
              </a:tr>
              <a:tr h="823234">
                <a:tc>
                  <a:txBody>
                    <a:bodyPr/>
                    <a:lstStyle/>
                    <a:p>
                      <a:pPr algn="ctr">
                        <a:buNone/>
                      </a:pPr>
                      <a:r>
                        <a:rPr lang="en-GB" sz="1600"/>
                        <a:t>Images</a:t>
                      </a:r>
                    </a:p>
                  </a:txBody>
                  <a:tcPr marL="42606" marR="42606" marT="21303" marB="21303" anchor="ctr"/>
                </a:tc>
                <a:tc>
                  <a:txBody>
                    <a:bodyPr/>
                    <a:lstStyle/>
                    <a:p>
                      <a:pPr algn="ctr">
                        <a:buNone/>
                      </a:pPr>
                      <a:r>
                        <a:rPr lang="en-GB" sz="1600" dirty="0"/>
                        <a:t>Natural colours</a:t>
                      </a:r>
                    </a:p>
                  </a:txBody>
                  <a:tcPr marL="42606" marR="42606" marT="21303" marB="21303" anchor="ctr"/>
                </a:tc>
                <a:tc>
                  <a:txBody>
                    <a:bodyPr/>
                    <a:lstStyle/>
                    <a:p>
                      <a:pPr algn="ctr">
                        <a:buNone/>
                      </a:pPr>
                      <a:r>
                        <a:rPr lang="en-GB" sz="1600"/>
                        <a:t>N/A</a:t>
                      </a:r>
                    </a:p>
                  </a:txBody>
                  <a:tcPr marL="42606" marR="42606" marT="21303" marB="21303" anchor="ctr"/>
                </a:tc>
                <a:tc>
                  <a:txBody>
                    <a:bodyPr/>
                    <a:lstStyle/>
                    <a:p>
                      <a:pPr algn="ctr">
                        <a:buNone/>
                      </a:pPr>
                      <a:r>
                        <a:rPr lang="en-GB" sz="1600"/>
                        <a:t>Medium size</a:t>
                      </a:r>
                    </a:p>
                  </a:txBody>
                  <a:tcPr marL="42606" marR="42606" marT="21303" marB="21303" anchor="ctr"/>
                </a:tc>
                <a:tc>
                  <a:txBody>
                    <a:bodyPr/>
                    <a:lstStyle/>
                    <a:p>
                      <a:pPr algn="ctr">
                        <a:buNone/>
                      </a:pPr>
                      <a:r>
                        <a:rPr lang="en-US" sz="1600" dirty="0"/>
                        <a:t>Images make the website visually appealing and help explain the topics of each unit.</a:t>
                      </a:r>
                    </a:p>
                  </a:txBody>
                  <a:tcPr marL="42606" marR="42606" marT="21303" marB="21303" anchor="ctr"/>
                </a:tc>
                <a:extLst>
                  <a:ext uri="{0D108BD9-81ED-4DB2-BD59-A6C34878D82A}">
                    <a16:rowId xmlns:a16="http://schemas.microsoft.com/office/drawing/2014/main" val="888829892"/>
                  </a:ext>
                </a:extLst>
              </a:tr>
              <a:tr h="823234">
                <a:tc>
                  <a:txBody>
                    <a:bodyPr/>
                    <a:lstStyle/>
                    <a:p>
                      <a:pPr algn="ctr">
                        <a:buNone/>
                      </a:pPr>
                      <a:r>
                        <a:rPr lang="en-GB" sz="1600"/>
                        <a:t>Footer</a:t>
                      </a:r>
                    </a:p>
                  </a:txBody>
                  <a:tcPr marL="42606" marR="42606" marT="21303" marB="21303" anchor="ctr"/>
                </a:tc>
                <a:tc>
                  <a:txBody>
                    <a:bodyPr/>
                    <a:lstStyle/>
                    <a:p>
                      <a:pPr algn="ctr">
                        <a:buNone/>
                      </a:pPr>
                      <a:r>
                        <a:rPr lang="en-US" sz="1600" dirty="0"/>
                        <a:t>White text on dark background</a:t>
                      </a:r>
                    </a:p>
                  </a:txBody>
                  <a:tcPr marL="42606" marR="42606" marT="21303" marB="21303" anchor="ctr"/>
                </a:tc>
                <a:tc>
                  <a:txBody>
                    <a:bodyPr/>
                    <a:lstStyle/>
                    <a:p>
                      <a:pPr algn="ctr">
                        <a:buNone/>
                      </a:pPr>
                      <a:r>
                        <a:rPr lang="en-GB" sz="1600" dirty="0"/>
                        <a:t>Arial</a:t>
                      </a:r>
                    </a:p>
                  </a:txBody>
                  <a:tcPr marL="42606" marR="42606" marT="21303" marB="21303" anchor="ctr"/>
                </a:tc>
                <a:tc>
                  <a:txBody>
                    <a:bodyPr/>
                    <a:lstStyle/>
                    <a:p>
                      <a:pPr algn="ctr">
                        <a:buNone/>
                      </a:pPr>
                      <a:r>
                        <a:rPr lang="en-GB" sz="1600"/>
                        <a:t>14–16</a:t>
                      </a:r>
                    </a:p>
                  </a:txBody>
                  <a:tcPr marL="42606" marR="42606" marT="21303" marB="21303" anchor="ctr"/>
                </a:tc>
                <a:tc>
                  <a:txBody>
                    <a:bodyPr/>
                    <a:lstStyle/>
                    <a:p>
                      <a:pPr algn="ctr">
                        <a:buNone/>
                      </a:pPr>
                      <a:r>
                        <a:rPr lang="en-US" sz="1600" dirty="0"/>
                        <a:t>The footer keeps the website layout consistent and may include contact details or extra navigation links.</a:t>
                      </a:r>
                    </a:p>
                  </a:txBody>
                  <a:tcPr marL="42606" marR="42606" marT="21303" marB="21303"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0761482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A869B-523C-A019-CFAA-B69E7B15664C}"/>
              </a:ext>
            </a:extLst>
          </p:cNvPr>
          <p:cNvSpPr>
            <a:spLocks noGrp="1"/>
          </p:cNvSpPr>
          <p:nvPr>
            <p:ph type="title"/>
          </p:nvPr>
        </p:nvSpPr>
        <p:spPr/>
        <p:txBody>
          <a:bodyPr/>
          <a:lstStyle/>
          <a:p>
            <a:pPr algn="ctr"/>
            <a:r>
              <a:rPr lang="en-GB"/>
              <a:t>Unit2-technology </a:t>
            </a:r>
            <a:endParaRPr lang="en-US"/>
          </a:p>
        </p:txBody>
      </p:sp>
      <p:sp>
        <p:nvSpPr>
          <p:cNvPr id="3" name="Content Placeholder 2">
            <a:extLst>
              <a:ext uri="{FF2B5EF4-FFF2-40B4-BE49-F238E27FC236}">
                <a16:creationId xmlns:a16="http://schemas.microsoft.com/office/drawing/2014/main" id="{BBD2372B-DF55-86F3-F511-8033F0FEE77E}"/>
              </a:ext>
            </a:extLst>
          </p:cNvPr>
          <p:cNvSpPr>
            <a:spLocks noGrp="1"/>
          </p:cNvSpPr>
          <p:nvPr>
            <p:ph idx="1"/>
          </p:nvPr>
        </p:nvSpPr>
        <p:spPr/>
        <p:txBody>
          <a:bodyPr vert="horz" lIns="91440" tIns="45720" rIns="91440" bIns="45720" rtlCol="0" anchor="t">
            <a:normAutofit/>
          </a:bodyPr>
          <a:lstStyle/>
          <a:p>
            <a:r>
              <a:rPr lang="en-GB">
                <a:ea typeface="+mn-lt"/>
                <a:cs typeface="+mn-lt"/>
              </a:rPr>
              <a:t>This page presents my work for Unit 2. It includes pictures of my assignments and a description explaining what I learned. In this unit I studied computer systems, including hardware, software, storage devices, and system performance.</a:t>
            </a:r>
            <a:endParaRPr lang="en-GB"/>
          </a:p>
        </p:txBody>
      </p:sp>
    </p:spTree>
    <p:extLst>
      <p:ext uri="{BB962C8B-B14F-4D97-AF65-F5344CB8AC3E}">
        <p14:creationId xmlns:p14="http://schemas.microsoft.com/office/powerpoint/2010/main" val="20446631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CFE4-F042-1467-C26A-C634778BC423}"/>
              </a:ext>
            </a:extLst>
          </p:cNvPr>
          <p:cNvSpPr>
            <a:spLocks noGrp="1"/>
          </p:cNvSpPr>
          <p:nvPr>
            <p:ph type="title"/>
          </p:nvPr>
        </p:nvSpPr>
        <p:spPr/>
        <p:txBody>
          <a:bodyPr/>
          <a:lstStyle/>
          <a:p>
            <a:pPr algn="ctr"/>
            <a:r>
              <a:rPr lang="en-GB">
                <a:ea typeface="+mj-lt"/>
                <a:cs typeface="+mj-lt"/>
              </a:rPr>
              <a:t>Purpose of  the Page</a:t>
            </a:r>
            <a:endParaRPr lang="en-US"/>
          </a:p>
        </p:txBody>
      </p:sp>
      <p:sp>
        <p:nvSpPr>
          <p:cNvPr id="3" name="Content Placeholder 2">
            <a:extLst>
              <a:ext uri="{FF2B5EF4-FFF2-40B4-BE49-F238E27FC236}">
                <a16:creationId xmlns:a16="http://schemas.microsoft.com/office/drawing/2014/main" id="{ABFBAC26-425A-FE96-AF09-9BE31BDBCDBF}"/>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this page is to present my work from Unit 2 – Technology Systems. This page allows teachers and assessors to see the assignments I completed and understand the knowledge I gained about computer systems, hardware, software, and system performance.</a:t>
            </a:r>
            <a:endParaRPr lang="en-GB"/>
          </a:p>
        </p:txBody>
      </p:sp>
    </p:spTree>
    <p:extLst>
      <p:ext uri="{BB962C8B-B14F-4D97-AF65-F5344CB8AC3E}">
        <p14:creationId xmlns:p14="http://schemas.microsoft.com/office/powerpoint/2010/main" val="14847778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B82F7-98FA-5148-C477-89A70CC0245C}"/>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75B5F6AE-00C0-D773-0958-C57AF6C5DD0D}"/>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a title at the top showing the name of the unit, which helps users clearly identify the page. In the centre of the page there is a description section where I explain the assignment and what I learned from the unit. Below the description there is a pictures section where images of my work or assignment can be displayed. At the bottom of the page there is a footer which keeps the design consistent across the website.</a:t>
            </a:r>
            <a:endParaRPr lang="en-GB"/>
          </a:p>
        </p:txBody>
      </p:sp>
    </p:spTree>
    <p:extLst>
      <p:ext uri="{BB962C8B-B14F-4D97-AF65-F5344CB8AC3E}">
        <p14:creationId xmlns:p14="http://schemas.microsoft.com/office/powerpoint/2010/main" val="3254727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9966-46A4-0C8D-B596-4F3290E3989F}"/>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BAEF90EB-D7DA-AED0-2539-B6F560DAFBD1}"/>
              </a:ext>
            </a:extLst>
          </p:cNvPr>
          <p:cNvSpPr>
            <a:spLocks noGrp="1"/>
          </p:cNvSpPr>
          <p:nvPr>
            <p:ph idx="1"/>
          </p:nvPr>
        </p:nvSpPr>
        <p:spPr/>
        <p:txBody>
          <a:bodyPr vert="horz" lIns="91440" tIns="45720" rIns="91440" bIns="45720" rtlCol="0" anchor="t">
            <a:normAutofit/>
          </a:bodyPr>
          <a:lstStyle/>
          <a:p>
            <a:r>
              <a:rPr lang="en-GB">
                <a:ea typeface="+mn-lt"/>
                <a:cs typeface="+mn-lt"/>
              </a:rPr>
              <a:t>The page uses a simple and organised layout which improves readability. The title is placed at the top so users can immediately recognise which unit they are viewing. The description section is positioned in the centre to focus attention on the explanation of the work. The picture section adds a visual element which makes the page more interesting.</a:t>
            </a:r>
            <a:endParaRPr lang="en-GB"/>
          </a:p>
        </p:txBody>
      </p:sp>
    </p:spTree>
    <p:extLst>
      <p:ext uri="{BB962C8B-B14F-4D97-AF65-F5344CB8AC3E}">
        <p14:creationId xmlns:p14="http://schemas.microsoft.com/office/powerpoint/2010/main" val="36881108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70F4-4EBC-8D71-FF56-7FC9B220F4C4}"/>
              </a:ext>
            </a:extLst>
          </p:cNvPr>
          <p:cNvSpPr>
            <a:spLocks noGrp="1"/>
          </p:cNvSpPr>
          <p:nvPr>
            <p:ph type="title"/>
          </p:nvPr>
        </p:nvSpPr>
        <p:spPr/>
        <p:txBody>
          <a:bodyPr/>
          <a:lstStyle/>
          <a:p>
            <a:pPr algn="ctr"/>
            <a:r>
              <a:rPr lang="en-GB">
                <a:ea typeface="+mj-lt"/>
                <a:cs typeface="+mj-lt"/>
              </a:rPr>
              <a:t>Design Features</a:t>
            </a:r>
            <a:endParaRPr lang="en-US"/>
          </a:p>
        </p:txBody>
      </p:sp>
      <p:sp>
        <p:nvSpPr>
          <p:cNvPr id="3" name="Content Placeholder 2">
            <a:extLst>
              <a:ext uri="{FF2B5EF4-FFF2-40B4-BE49-F238E27FC236}">
                <a16:creationId xmlns:a16="http://schemas.microsoft.com/office/drawing/2014/main" id="{310A444B-B211-9233-EFBF-E604967F4431}"/>
              </a:ext>
            </a:extLst>
          </p:cNvPr>
          <p:cNvSpPr>
            <a:spLocks noGrp="1"/>
          </p:cNvSpPr>
          <p:nvPr>
            <p:ph idx="1"/>
          </p:nvPr>
        </p:nvSpPr>
        <p:spPr/>
        <p:txBody>
          <a:bodyPr vert="horz" lIns="91440" tIns="45720" rIns="91440" bIns="45720" rtlCol="0" anchor="t">
            <a:normAutofit/>
          </a:bodyPr>
          <a:lstStyle/>
          <a:p>
            <a:r>
              <a:rPr lang="en-GB">
                <a:ea typeface="+mn-lt"/>
                <a:cs typeface="+mn-lt"/>
              </a:rPr>
              <a:t>The design includes clearly defined sections for the title, description, and pictures. These sections help organise the content so users can quickly understand the structure of the page. The layout is consistent with other unit pages, which helps maintain a professional and organised appearance across the website.</a:t>
            </a:r>
            <a:endParaRPr lang="en-GB"/>
          </a:p>
        </p:txBody>
      </p:sp>
    </p:spTree>
    <p:extLst>
      <p:ext uri="{BB962C8B-B14F-4D97-AF65-F5344CB8AC3E}">
        <p14:creationId xmlns:p14="http://schemas.microsoft.com/office/powerpoint/2010/main" val="3240867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9A64-F97C-6ACB-2605-F3BC6E72BA8C}"/>
              </a:ext>
            </a:extLst>
          </p:cNvPr>
          <p:cNvSpPr>
            <a:spLocks noGrp="1"/>
          </p:cNvSpPr>
          <p:nvPr>
            <p:ph type="title"/>
          </p:nvPr>
        </p:nvSpPr>
        <p:spPr/>
        <p:txBody>
          <a:bodyPr/>
          <a:lstStyle/>
          <a:p>
            <a:pPr algn="ctr"/>
            <a:r>
              <a:rPr lang="en-GB">
                <a:ea typeface="+mj-lt"/>
                <a:cs typeface="+mj-lt"/>
              </a:rPr>
              <a:t>Interactive Features / User Interaction</a:t>
            </a:r>
            <a:endParaRPr lang="en-US"/>
          </a:p>
        </p:txBody>
      </p:sp>
      <p:sp>
        <p:nvSpPr>
          <p:cNvPr id="3" name="Content Placeholder 2">
            <a:extLst>
              <a:ext uri="{FF2B5EF4-FFF2-40B4-BE49-F238E27FC236}">
                <a16:creationId xmlns:a16="http://schemas.microsoft.com/office/drawing/2014/main" id="{133C6B52-0E9F-C264-C1CD-8B6B8C1D6E58}"/>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down the page to read the description and view the pictures of my work. Navigation links allow users to move to other units or pages within the portfolio.</a:t>
            </a:r>
            <a:endParaRPr lang="en-GB"/>
          </a:p>
        </p:txBody>
      </p:sp>
    </p:spTree>
    <p:extLst>
      <p:ext uri="{BB962C8B-B14F-4D97-AF65-F5344CB8AC3E}">
        <p14:creationId xmlns:p14="http://schemas.microsoft.com/office/powerpoint/2010/main" val="29314977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FAC3-2E74-37E3-9B07-8A80B6CE0764}"/>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4712DA21-3D18-631E-946F-0DAAFF9B77B1}"/>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clearly presents both the explanation of the assignment and visual examples of my work. Users can easily understand the topic and see evidence of the work I completed</a:t>
            </a:r>
          </a:p>
          <a:p>
            <a:r>
              <a:rPr lang="en-GB">
                <a:ea typeface="+mn-lt"/>
                <a:cs typeface="+mn-lt"/>
              </a:rPr>
              <a:t>The page design is effective because it meets user requirements by presenting information clearly and in an organised way. Teachers and assessors can quickly read the description and view the assignment evidence without confusion.</a:t>
            </a:r>
            <a:endParaRPr lang="en-GB"/>
          </a:p>
        </p:txBody>
      </p:sp>
    </p:spTree>
    <p:extLst>
      <p:ext uri="{BB962C8B-B14F-4D97-AF65-F5344CB8AC3E}">
        <p14:creationId xmlns:p14="http://schemas.microsoft.com/office/powerpoint/2010/main" val="25460626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48719C-A72B-9738-E32B-384138521903}"/>
              </a:ext>
            </a:extLst>
          </p:cNvPr>
          <p:cNvPicPr>
            <a:picLocks noGrp="1" noChangeAspect="1"/>
          </p:cNvPicPr>
          <p:nvPr>
            <p:ph idx="1"/>
          </p:nvPr>
        </p:nvPicPr>
        <p:blipFill>
          <a:blip r:embed="rId2"/>
          <a:stretch>
            <a:fillRect/>
          </a:stretch>
        </p:blipFill>
        <p:spPr>
          <a:xfrm rot="16200000">
            <a:off x="2790235" y="-102956"/>
            <a:ext cx="5300221" cy="7065457"/>
          </a:xfrm>
          <a:prstGeom prst="rect">
            <a:avLst/>
          </a:prstGeom>
        </p:spPr>
      </p:pic>
      <p:sp>
        <p:nvSpPr>
          <p:cNvPr id="6" name="TextBox 5">
            <a:extLst>
              <a:ext uri="{FF2B5EF4-FFF2-40B4-BE49-F238E27FC236}">
                <a16:creationId xmlns:a16="http://schemas.microsoft.com/office/drawing/2014/main" id="{B29D029D-E025-1972-CEF0-A8FBC5F84C19}"/>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sp>
        <p:nvSpPr>
          <p:cNvPr id="2" name="TextBox 1">
            <a:extLst>
              <a:ext uri="{FF2B5EF4-FFF2-40B4-BE49-F238E27FC236}">
                <a16:creationId xmlns:a16="http://schemas.microsoft.com/office/drawing/2014/main" id="{34B35A2D-7CFB-F12C-B6E6-1A1A53757544}"/>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0A4D433D-3061-EAE8-8DD9-F5B2ED759719}"/>
              </a:ext>
            </a:extLst>
          </p:cNvPr>
          <p:cNvCxnSpPr>
            <a:cxnSpLocks/>
          </p:cNvCxnSpPr>
          <p:nvPr/>
        </p:nvCxnSpPr>
        <p:spPr>
          <a:xfrm>
            <a:off x="5851321" y="5134062"/>
            <a:ext cx="3422708" cy="1143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71E25936-1E81-EC04-9859-E485A7FD1B32}"/>
              </a:ext>
            </a:extLst>
          </p:cNvPr>
          <p:cNvCxnSpPr>
            <a:cxnSpLocks/>
          </p:cNvCxnSpPr>
          <p:nvPr/>
        </p:nvCxnSpPr>
        <p:spPr>
          <a:xfrm flipH="1">
            <a:off x="783672" y="1509341"/>
            <a:ext cx="377574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F48F335-A1B2-DD1F-BAF4-CA156D183139}"/>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46EF99BA-B3E5-25AC-156F-C58C69B974D0}"/>
              </a:ext>
            </a:extLst>
          </p:cNvPr>
          <p:cNvCxnSpPr>
            <a:cxnSpLocks/>
            <a:stCxn id="10" idx="1"/>
          </p:cNvCxnSpPr>
          <p:nvPr/>
        </p:nvCxnSpPr>
        <p:spPr>
          <a:xfrm flipH="1" flipV="1">
            <a:off x="6400800" y="3429000"/>
            <a:ext cx="2666156" cy="15063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DA90C17-4E69-A093-92AF-998E4026B779}"/>
              </a:ext>
            </a:extLst>
          </p:cNvPr>
          <p:cNvCxnSpPr>
            <a:cxnSpLocks/>
            <a:stCxn id="11" idx="1"/>
          </p:cNvCxnSpPr>
          <p:nvPr/>
        </p:nvCxnSpPr>
        <p:spPr>
          <a:xfrm flipH="1">
            <a:off x="5934395" y="1940849"/>
            <a:ext cx="3010968" cy="5016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752B9A4-2E5A-46E8-6765-4A90314B195E}"/>
              </a:ext>
            </a:extLst>
          </p:cNvPr>
          <p:cNvSpPr txBox="1"/>
          <p:nvPr/>
        </p:nvSpPr>
        <p:spPr>
          <a:xfrm>
            <a:off x="9066956" y="3256465"/>
            <a:ext cx="2434856" cy="646331"/>
          </a:xfrm>
          <a:prstGeom prst="rect">
            <a:avLst/>
          </a:prstGeom>
          <a:noFill/>
        </p:spPr>
        <p:txBody>
          <a:bodyPr wrap="square" rtlCol="0">
            <a:spAutoFit/>
          </a:bodyPr>
          <a:lstStyle/>
          <a:p>
            <a:r>
              <a:rPr lang="en-GB" dirty="0"/>
              <a:t>Description of whole unit what it teaches </a:t>
            </a:r>
          </a:p>
        </p:txBody>
      </p:sp>
      <p:sp>
        <p:nvSpPr>
          <p:cNvPr id="11" name="TextBox 10">
            <a:extLst>
              <a:ext uri="{FF2B5EF4-FFF2-40B4-BE49-F238E27FC236}">
                <a16:creationId xmlns:a16="http://schemas.microsoft.com/office/drawing/2014/main" id="{118205BD-CEDE-D2B1-55FA-26D72DCF7E71}"/>
              </a:ext>
            </a:extLst>
          </p:cNvPr>
          <p:cNvSpPr txBox="1"/>
          <p:nvPr/>
        </p:nvSpPr>
        <p:spPr>
          <a:xfrm>
            <a:off x="8945363" y="1617683"/>
            <a:ext cx="2434856" cy="646331"/>
          </a:xfrm>
          <a:prstGeom prst="rect">
            <a:avLst/>
          </a:prstGeom>
          <a:noFill/>
        </p:spPr>
        <p:txBody>
          <a:bodyPr wrap="square" rtlCol="0">
            <a:spAutoFit/>
          </a:bodyPr>
          <a:lstStyle/>
          <a:p>
            <a:r>
              <a:rPr lang="en-GB" dirty="0"/>
              <a:t>Pictures related to unit 1</a:t>
            </a:r>
          </a:p>
        </p:txBody>
      </p:sp>
    </p:spTree>
    <p:extLst>
      <p:ext uri="{BB962C8B-B14F-4D97-AF65-F5344CB8AC3E}">
        <p14:creationId xmlns:p14="http://schemas.microsoft.com/office/powerpoint/2010/main" val="16308091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C3362-C7FA-F337-04F1-737326AA4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23607-E63A-80F9-85A7-DC129AB96806}"/>
              </a:ext>
            </a:extLst>
          </p:cNvPr>
          <p:cNvSpPr>
            <a:spLocks noGrp="1"/>
          </p:cNvSpPr>
          <p:nvPr>
            <p:ph type="title"/>
          </p:nvPr>
        </p:nvSpPr>
        <p:spPr>
          <a:xfrm>
            <a:off x="700635" y="914400"/>
            <a:ext cx="10691265" cy="656650"/>
          </a:xfrm>
        </p:spPr>
        <p:txBody>
          <a:bodyPr>
            <a:normAutofit fontScale="90000"/>
          </a:bodyPr>
          <a:lstStyle/>
          <a:p>
            <a:pPr algn="ctr"/>
            <a:r>
              <a:rPr lang="en-US" dirty="0"/>
              <a:t>Annotation of Alternative Unit 2 Page Design</a:t>
            </a:r>
            <a:endParaRPr lang="en-GB" dirty="0"/>
          </a:p>
        </p:txBody>
      </p:sp>
      <p:sp>
        <p:nvSpPr>
          <p:cNvPr id="3" name="Content Placeholder 2">
            <a:extLst>
              <a:ext uri="{FF2B5EF4-FFF2-40B4-BE49-F238E27FC236}">
                <a16:creationId xmlns:a16="http://schemas.microsoft.com/office/drawing/2014/main" id="{EA7B9087-1D0E-95B0-393E-0FBFF2D37C47}"/>
              </a:ext>
            </a:extLst>
          </p:cNvPr>
          <p:cNvSpPr>
            <a:spLocks noGrp="1"/>
          </p:cNvSpPr>
          <p:nvPr>
            <p:ph idx="1"/>
          </p:nvPr>
        </p:nvSpPr>
        <p:spPr>
          <a:xfrm>
            <a:off x="700635" y="1571050"/>
            <a:ext cx="10691265" cy="4390838"/>
          </a:xfrm>
        </p:spPr>
        <p:txBody>
          <a:bodyPr>
            <a:normAutofit lnSpcReduction="10000"/>
          </a:bodyPr>
          <a:lstStyle/>
          <a:p>
            <a:r>
              <a:rPr lang="en-US" dirty="0"/>
              <a:t>Title Unit 2</a:t>
            </a:r>
            <a:br>
              <a:rPr lang="en-US" dirty="0"/>
            </a:br>
            <a:r>
              <a:rPr lang="en-US" dirty="0"/>
              <a:t>The title is placed at the top of the page so users can clearly see which unit they are viewing. This helps </a:t>
            </a:r>
            <a:r>
              <a:rPr lang="en-US" dirty="0" err="1"/>
              <a:t>organise</a:t>
            </a:r>
            <a:r>
              <a:rPr lang="en-US" dirty="0"/>
              <a:t> the portfolio and makes navigation easier.</a:t>
            </a:r>
          </a:p>
          <a:p>
            <a:r>
              <a:rPr lang="en-US" dirty="0"/>
              <a:t>Pictures Related to Unit 2</a:t>
            </a:r>
            <a:br>
              <a:rPr lang="en-US" dirty="0"/>
            </a:br>
            <a:r>
              <a:rPr lang="en-US" dirty="0"/>
              <a:t>Images related to the unit are placed near the top of the page. These pictures help make the page more visually interesting and represent the topic of technology systems.</a:t>
            </a:r>
          </a:p>
          <a:p>
            <a:r>
              <a:rPr lang="en-US" dirty="0"/>
              <a:t>Description of the Unit</a:t>
            </a:r>
            <a:br>
              <a:rPr lang="en-US" dirty="0"/>
            </a:br>
            <a:r>
              <a:rPr lang="en-US" dirty="0"/>
              <a:t>The description section explains what the unit teaches and what topics are covered. This helps users understand the purpose of the unit and the knowledge gained from it.</a:t>
            </a:r>
          </a:p>
          <a:p>
            <a:r>
              <a:rPr lang="en-US" dirty="0"/>
              <a:t>Footer of My Website</a:t>
            </a:r>
            <a:br>
              <a:rPr lang="en-US" dirty="0"/>
            </a:br>
            <a:r>
              <a:rPr lang="en-US" dirty="0"/>
              <a:t>The footer is located at the bottom of the page and keeps the design consistent with the rest of the portfolio. It can include information such as contact details or navigation links.</a:t>
            </a:r>
          </a:p>
          <a:p>
            <a:endParaRPr lang="en-GB" dirty="0"/>
          </a:p>
        </p:txBody>
      </p:sp>
    </p:spTree>
    <p:extLst>
      <p:ext uri="{BB962C8B-B14F-4D97-AF65-F5344CB8AC3E}">
        <p14:creationId xmlns:p14="http://schemas.microsoft.com/office/powerpoint/2010/main" val="34493683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F7E3-D1DA-0E35-E8AD-BBBD0A2B607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097508A-3248-A783-7983-F4896C8AB4A7}"/>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E6D01D78-30A4-FEF4-8645-CDD9003EB079}"/>
              </a:ext>
            </a:extLst>
          </p:cNvPr>
          <p:cNvGraphicFramePr>
            <a:graphicFrameLocks noGrp="1"/>
          </p:cNvGraphicFramePr>
          <p:nvPr>
            <p:ph idx="1"/>
            <p:extLst>
              <p:ext uri="{D42A27DB-BD31-4B8C-83A1-F6EECF244321}">
                <p14:modId xmlns:p14="http://schemas.microsoft.com/office/powerpoint/2010/main" val="4272001152"/>
              </p:ext>
            </p:extLst>
          </p:nvPr>
        </p:nvGraphicFramePr>
        <p:xfrm>
          <a:off x="548564" y="722376"/>
          <a:ext cx="11373262" cy="5982044"/>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buNone/>
                      </a:pPr>
                      <a:r>
                        <a:rPr lang="en-GB" sz="1600" dirty="0"/>
                        <a:t>Title</a:t>
                      </a:r>
                    </a:p>
                  </a:txBody>
                  <a:tcPr marL="34313" marR="34313" marT="17157" marB="17157" anchor="ctr"/>
                </a:tc>
                <a:tc>
                  <a:txBody>
                    <a:bodyPr/>
                    <a:lstStyle/>
                    <a:p>
                      <a:pPr>
                        <a:buNone/>
                      </a:pPr>
                      <a:r>
                        <a:rPr lang="en-US" sz="1600"/>
                        <a:t>White text with dark purple background</a:t>
                      </a:r>
                    </a:p>
                  </a:txBody>
                  <a:tcPr marL="34313" marR="34313" marT="17157" marB="17157" anchor="ctr"/>
                </a:tc>
                <a:tc>
                  <a:txBody>
                    <a:bodyPr/>
                    <a:lstStyle/>
                    <a:p>
                      <a:pPr>
                        <a:buNone/>
                      </a:pPr>
                      <a:r>
                        <a:rPr lang="en-GB" sz="1600"/>
                        <a:t>Arial</a:t>
                      </a:r>
                    </a:p>
                  </a:txBody>
                  <a:tcPr marL="34313" marR="34313" marT="17157" marB="17157" anchor="ctr"/>
                </a:tc>
                <a:tc>
                  <a:txBody>
                    <a:bodyPr/>
                    <a:lstStyle/>
                    <a:p>
                      <a:pPr>
                        <a:buNone/>
                      </a:pPr>
                      <a:r>
                        <a:rPr lang="en-GB" sz="1600" dirty="0"/>
                        <a:t>36 bold</a:t>
                      </a:r>
                    </a:p>
                  </a:txBody>
                  <a:tcPr marL="34313" marR="34313" marT="17157" marB="17157" anchor="ctr"/>
                </a:tc>
                <a:tc>
                  <a:txBody>
                    <a:bodyPr/>
                    <a:lstStyle/>
                    <a:p>
                      <a:pPr>
                        <a:buNone/>
                      </a:pPr>
                      <a:r>
                        <a:rPr lang="en-US" sz="1600"/>
                        <a:t>Large title makes the page clear and helps users immediately understand which section or unit they are viewing.</a:t>
                      </a:r>
                    </a:p>
                  </a:txBody>
                  <a:tcPr marL="34313" marR="34313" marT="17157" marB="17157" anchor="ctr"/>
                </a:tc>
                <a:extLst>
                  <a:ext uri="{0D108BD9-81ED-4DB2-BD59-A6C34878D82A}">
                    <a16:rowId xmlns:a16="http://schemas.microsoft.com/office/drawing/2014/main" val="3402839470"/>
                  </a:ext>
                </a:extLst>
              </a:tr>
              <a:tr h="1019669">
                <a:tc>
                  <a:txBody>
                    <a:bodyPr/>
                    <a:lstStyle/>
                    <a:p>
                      <a:pPr>
                        <a:buNone/>
                      </a:pPr>
                      <a:r>
                        <a:rPr lang="en-GB" sz="1600"/>
                        <a:t>Navigation buttons</a:t>
                      </a:r>
                    </a:p>
                  </a:txBody>
                  <a:tcPr marL="34313" marR="34313" marT="17157" marB="17157" anchor="ctr"/>
                </a:tc>
                <a:tc>
                  <a:txBody>
                    <a:bodyPr/>
                    <a:lstStyle/>
                    <a:p>
                      <a:pPr>
                        <a:buNone/>
                      </a:pPr>
                      <a:r>
                        <a:rPr lang="en-US" sz="1600"/>
                        <a:t>White text with purple background</a:t>
                      </a:r>
                    </a:p>
                  </a:txBody>
                  <a:tcPr marL="34313" marR="34313" marT="17157" marB="17157" anchor="ctr"/>
                </a:tc>
                <a:tc>
                  <a:txBody>
                    <a:bodyPr/>
                    <a:lstStyle/>
                    <a:p>
                      <a:pPr>
                        <a:buNone/>
                      </a:pPr>
                      <a:r>
                        <a:rPr lang="en-GB" sz="1600"/>
                        <a:t>Arial</a:t>
                      </a:r>
                    </a:p>
                  </a:txBody>
                  <a:tcPr marL="34313" marR="34313" marT="17157" marB="17157" anchor="ctr"/>
                </a:tc>
                <a:tc>
                  <a:txBody>
                    <a:bodyPr/>
                    <a:lstStyle/>
                    <a:p>
                      <a:pPr>
                        <a:buNone/>
                      </a:pPr>
                      <a:r>
                        <a:rPr lang="en-GB" sz="1600"/>
                        <a:t>22</a:t>
                      </a:r>
                    </a:p>
                  </a:txBody>
                  <a:tcPr marL="34313" marR="34313" marT="17157" marB="17157" anchor="ctr"/>
                </a:tc>
                <a:tc>
                  <a:txBody>
                    <a:bodyPr/>
                    <a:lstStyle/>
                    <a:p>
                      <a:pPr>
                        <a:buNone/>
                      </a:pPr>
                      <a:r>
                        <a:rPr lang="en-US" sz="1600" dirty="0"/>
                        <a:t>Simple and readable buttons help users move between pages easily.</a:t>
                      </a:r>
                    </a:p>
                  </a:txBody>
                  <a:tcPr marL="34313" marR="34313" marT="17157" marB="17157" anchor="ctr"/>
                </a:tc>
                <a:extLst>
                  <a:ext uri="{0D108BD9-81ED-4DB2-BD59-A6C34878D82A}">
                    <a16:rowId xmlns:a16="http://schemas.microsoft.com/office/drawing/2014/main" val="1508351187"/>
                  </a:ext>
                </a:extLst>
              </a:tr>
              <a:tr h="1009809">
                <a:tc>
                  <a:txBody>
                    <a:bodyPr/>
                    <a:lstStyle/>
                    <a:p>
                      <a:pPr>
                        <a:buNone/>
                      </a:pPr>
                      <a:r>
                        <a:rPr lang="en-GB" sz="1600"/>
                        <a:t>Description text</a:t>
                      </a:r>
                    </a:p>
                  </a:txBody>
                  <a:tcPr marL="34313" marR="34313" marT="17157" marB="17157" anchor="ctr"/>
                </a:tc>
                <a:tc>
                  <a:txBody>
                    <a:bodyPr/>
                    <a:lstStyle/>
                    <a:p>
                      <a:pPr>
                        <a:buNone/>
                      </a:pPr>
                      <a:r>
                        <a:rPr lang="en-US" sz="1600"/>
                        <a:t>Black text on white background</a:t>
                      </a:r>
                    </a:p>
                  </a:txBody>
                  <a:tcPr marL="34313" marR="34313" marT="17157" marB="17157" anchor="ctr"/>
                </a:tc>
                <a:tc>
                  <a:txBody>
                    <a:bodyPr/>
                    <a:lstStyle/>
                    <a:p>
                      <a:pPr>
                        <a:buNone/>
                      </a:pPr>
                      <a:r>
                        <a:rPr lang="en-GB" sz="1600"/>
                        <a:t>Arial</a:t>
                      </a:r>
                    </a:p>
                  </a:txBody>
                  <a:tcPr marL="34313" marR="34313" marT="17157" marB="17157" anchor="ctr"/>
                </a:tc>
                <a:tc>
                  <a:txBody>
                    <a:bodyPr/>
                    <a:lstStyle/>
                    <a:p>
                      <a:pPr>
                        <a:buNone/>
                      </a:pPr>
                      <a:r>
                        <a:rPr lang="en-GB" sz="1600"/>
                        <a:t>18–20</a:t>
                      </a:r>
                    </a:p>
                  </a:txBody>
                  <a:tcPr marL="34313" marR="34313" marT="17157" marB="17157" anchor="ctr"/>
                </a:tc>
                <a:tc>
                  <a:txBody>
                    <a:bodyPr/>
                    <a:lstStyle/>
                    <a:p>
                      <a:pPr>
                        <a:buNone/>
                      </a:pPr>
                      <a:r>
                        <a:rPr lang="en-US" sz="1600"/>
                        <a:t>Clear colour contrast makes the text easy to read and helps users understand the information quickly.</a:t>
                      </a:r>
                    </a:p>
                  </a:txBody>
                  <a:tcPr marL="34313" marR="34313" marT="17157" marB="17157" anchor="ctr"/>
                </a:tc>
                <a:extLst>
                  <a:ext uri="{0D108BD9-81ED-4DB2-BD59-A6C34878D82A}">
                    <a16:rowId xmlns:a16="http://schemas.microsoft.com/office/drawing/2014/main" val="3089989459"/>
                  </a:ext>
                </a:extLst>
              </a:tr>
              <a:tr h="823234">
                <a:tc>
                  <a:txBody>
                    <a:bodyPr/>
                    <a:lstStyle/>
                    <a:p>
                      <a:pPr>
                        <a:buNone/>
                      </a:pPr>
                      <a:r>
                        <a:rPr lang="en-GB" sz="1600"/>
                        <a:t>Pictures</a:t>
                      </a:r>
                    </a:p>
                  </a:txBody>
                  <a:tcPr marL="34313" marR="34313" marT="17157" marB="17157" anchor="ctr"/>
                </a:tc>
                <a:tc>
                  <a:txBody>
                    <a:bodyPr/>
                    <a:lstStyle/>
                    <a:p>
                      <a:pPr>
                        <a:buNone/>
                      </a:pPr>
                      <a:r>
                        <a:rPr lang="en-GB" sz="1600"/>
                        <a:t>Natural colours</a:t>
                      </a:r>
                    </a:p>
                  </a:txBody>
                  <a:tcPr marL="34313" marR="34313" marT="17157" marB="17157" anchor="ctr"/>
                </a:tc>
                <a:tc>
                  <a:txBody>
                    <a:bodyPr/>
                    <a:lstStyle/>
                    <a:p>
                      <a:pPr>
                        <a:buNone/>
                      </a:pPr>
                      <a:r>
                        <a:rPr lang="en-GB" sz="1600"/>
                        <a:t>N/A</a:t>
                      </a:r>
                    </a:p>
                  </a:txBody>
                  <a:tcPr marL="34313" marR="34313" marT="17157" marB="17157" anchor="ctr"/>
                </a:tc>
                <a:tc>
                  <a:txBody>
                    <a:bodyPr/>
                    <a:lstStyle/>
                    <a:p>
                      <a:pPr>
                        <a:buNone/>
                      </a:pPr>
                      <a:r>
                        <a:rPr lang="en-GB" sz="1600"/>
                        <a:t>Medium image size</a:t>
                      </a:r>
                    </a:p>
                  </a:txBody>
                  <a:tcPr marL="34313" marR="34313" marT="17157" marB="17157" anchor="ctr"/>
                </a:tc>
                <a:tc>
                  <a:txBody>
                    <a:bodyPr/>
                    <a:lstStyle/>
                    <a:p>
                      <a:pPr>
                        <a:buNone/>
                      </a:pPr>
                      <a:r>
                        <a:rPr lang="en-US" sz="1600"/>
                        <a:t>Images make the page visually engaging and help users understand the topic better.</a:t>
                      </a:r>
                    </a:p>
                  </a:txBody>
                  <a:tcPr marL="34313" marR="34313" marT="17157" marB="17157" anchor="ctr"/>
                </a:tc>
                <a:extLst>
                  <a:ext uri="{0D108BD9-81ED-4DB2-BD59-A6C34878D82A}">
                    <a16:rowId xmlns:a16="http://schemas.microsoft.com/office/drawing/2014/main" val="165325906"/>
                  </a:ext>
                </a:extLst>
              </a:tr>
              <a:tr h="823234">
                <a:tc>
                  <a:txBody>
                    <a:bodyPr/>
                    <a:lstStyle/>
                    <a:p>
                      <a:pPr>
                        <a:buNone/>
                      </a:pPr>
                      <a:r>
                        <a:rPr lang="en-GB" sz="1600"/>
                        <a:t>Section headings</a:t>
                      </a:r>
                    </a:p>
                  </a:txBody>
                  <a:tcPr marL="34313" marR="34313" marT="17157" marB="17157" anchor="ctr"/>
                </a:tc>
                <a:tc>
                  <a:txBody>
                    <a:bodyPr/>
                    <a:lstStyle/>
                    <a:p>
                      <a:pPr>
                        <a:buNone/>
                      </a:pPr>
                      <a:r>
                        <a:rPr lang="en-GB" sz="1600"/>
                        <a:t>Dark purple text</a:t>
                      </a:r>
                    </a:p>
                  </a:txBody>
                  <a:tcPr marL="34313" marR="34313" marT="17157" marB="17157" anchor="ctr"/>
                </a:tc>
                <a:tc>
                  <a:txBody>
                    <a:bodyPr/>
                    <a:lstStyle/>
                    <a:p>
                      <a:pPr>
                        <a:buNone/>
                      </a:pPr>
                      <a:r>
                        <a:rPr lang="en-GB" sz="1600"/>
                        <a:t>Arial</a:t>
                      </a:r>
                    </a:p>
                  </a:txBody>
                  <a:tcPr marL="34313" marR="34313" marT="17157" marB="17157" anchor="ctr"/>
                </a:tc>
                <a:tc>
                  <a:txBody>
                    <a:bodyPr/>
                    <a:lstStyle/>
                    <a:p>
                      <a:pPr>
                        <a:buNone/>
                      </a:pPr>
                      <a:r>
                        <a:rPr lang="en-GB" sz="1600"/>
                        <a:t>24 bold</a:t>
                      </a:r>
                    </a:p>
                  </a:txBody>
                  <a:tcPr marL="34313" marR="34313" marT="17157" marB="17157" anchor="ctr"/>
                </a:tc>
                <a:tc>
                  <a:txBody>
                    <a:bodyPr/>
                    <a:lstStyle/>
                    <a:p>
                      <a:pPr>
                        <a:buNone/>
                      </a:pPr>
                      <a:r>
                        <a:rPr lang="en-US" sz="1600"/>
                        <a:t>Headings help organise information and make the page structure clear.</a:t>
                      </a:r>
                    </a:p>
                  </a:txBody>
                  <a:tcPr marL="34313" marR="34313" marT="17157" marB="17157" anchor="ctr"/>
                </a:tc>
                <a:extLst>
                  <a:ext uri="{0D108BD9-81ED-4DB2-BD59-A6C34878D82A}">
                    <a16:rowId xmlns:a16="http://schemas.microsoft.com/office/drawing/2014/main" val="888829892"/>
                  </a:ext>
                </a:extLst>
              </a:tr>
              <a:tr h="823234">
                <a:tc>
                  <a:txBody>
                    <a:bodyPr/>
                    <a:lstStyle/>
                    <a:p>
                      <a:pPr>
                        <a:buNone/>
                      </a:pPr>
                      <a:r>
                        <a:rPr lang="en-GB" sz="1600"/>
                        <a:t>Footer</a:t>
                      </a:r>
                    </a:p>
                  </a:txBody>
                  <a:tcPr marL="34313" marR="34313" marT="17157" marB="17157" anchor="ctr"/>
                </a:tc>
                <a:tc>
                  <a:txBody>
                    <a:bodyPr/>
                    <a:lstStyle/>
                    <a:p>
                      <a:pPr>
                        <a:buNone/>
                      </a:pPr>
                      <a:r>
                        <a:rPr lang="en-US" sz="1600"/>
                        <a:t>White text with dark purple background</a:t>
                      </a:r>
                    </a:p>
                  </a:txBody>
                  <a:tcPr marL="34313" marR="34313" marT="17157" marB="17157" anchor="ctr"/>
                </a:tc>
                <a:tc>
                  <a:txBody>
                    <a:bodyPr/>
                    <a:lstStyle/>
                    <a:p>
                      <a:pPr>
                        <a:buNone/>
                      </a:pPr>
                      <a:r>
                        <a:rPr lang="en-GB" sz="1600" dirty="0"/>
                        <a:t>Arial</a:t>
                      </a:r>
                    </a:p>
                  </a:txBody>
                  <a:tcPr marL="34313" marR="34313" marT="17157" marB="17157" anchor="ctr"/>
                </a:tc>
                <a:tc>
                  <a:txBody>
                    <a:bodyPr/>
                    <a:lstStyle/>
                    <a:p>
                      <a:pPr>
                        <a:buNone/>
                      </a:pPr>
                      <a:r>
                        <a:rPr lang="en-GB" sz="1600"/>
                        <a:t>14–16</a:t>
                      </a:r>
                    </a:p>
                  </a:txBody>
                  <a:tcPr marL="34313" marR="34313" marT="17157" marB="17157" anchor="ctr"/>
                </a:tc>
                <a:tc>
                  <a:txBody>
                    <a:bodyPr/>
                    <a:lstStyle/>
                    <a:p>
                      <a:pPr>
                        <a:buNone/>
                      </a:pPr>
                      <a:r>
                        <a:rPr lang="en-US" sz="1600" dirty="0"/>
                        <a:t>Footer keeps the design consistent and can contain contact information or navigation links.</a:t>
                      </a:r>
                    </a:p>
                  </a:txBody>
                  <a:tcPr marL="34313" marR="34313" marT="17157" marB="17157"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7213326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8983DF-6FD0-2F5F-CF13-5B78575AC3F0}"/>
            </a:ext>
          </a:extLst>
        </p:cNvPr>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14D33DE5-FE0B-438E-0D91-80F94A349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4F7C63B5-51CD-638E-F052-186E420758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035" name="Rectangle 1034">
            <a:extLst>
              <a:ext uri="{FF2B5EF4-FFF2-40B4-BE49-F238E27FC236}">
                <a16:creationId xmlns:a16="http://schemas.microsoft.com/office/drawing/2014/main" id="{577297AD-DDCF-04BA-3CA0-1E859347F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D845C420-B3A7-C5E7-46F8-2829202FD7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117" b="11378"/>
          <a:stretch>
            <a:fillRect/>
          </a:stretch>
        </p:blipFill>
        <p:spPr bwMode="auto">
          <a:xfrm>
            <a:off x="1" y="10"/>
            <a:ext cx="12192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967A17C4-9306-7F55-8CE9-B2FAA49B0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299629-DAA2-A7C5-F8E2-076B8AFE6F43}"/>
              </a:ext>
            </a:extLst>
          </p:cNvPr>
          <p:cNvSpPr>
            <a:spLocks noGrp="1"/>
          </p:cNvSpPr>
          <p:nvPr>
            <p:ph type="title"/>
          </p:nvPr>
        </p:nvSpPr>
        <p:spPr>
          <a:xfrm>
            <a:off x="1833541" y="990599"/>
            <a:ext cx="5619054" cy="4849091"/>
          </a:xfrm>
        </p:spPr>
        <p:txBody>
          <a:bodyPr vert="horz" lIns="91440" tIns="45720" rIns="91440" bIns="45720" rtlCol="0" anchor="ctr">
            <a:normAutofit/>
          </a:bodyPr>
          <a:lstStyle/>
          <a:p>
            <a:pPr algn="r"/>
            <a:r>
              <a:rPr lang="en-US" sz="5400">
                <a:solidFill>
                  <a:srgbClr val="FFFFFF"/>
                </a:solidFill>
              </a:rPr>
              <a:t>Unit 3 - A Digital Portfolio (Assignments)</a:t>
            </a:r>
            <a:br>
              <a:rPr lang="en-US" sz="5400">
                <a:solidFill>
                  <a:srgbClr val="FFFFFF"/>
                </a:solidFill>
              </a:rPr>
            </a:br>
            <a:endParaRPr lang="en-US" sz="5400">
              <a:solidFill>
                <a:srgbClr val="FFFFFF"/>
              </a:solidFill>
            </a:endParaRPr>
          </a:p>
        </p:txBody>
      </p:sp>
      <p:cxnSp>
        <p:nvCxnSpPr>
          <p:cNvPr id="1039" name="Straight Connector 1038">
            <a:extLst>
              <a:ext uri="{FF2B5EF4-FFF2-40B4-BE49-F238E27FC236}">
                <a16:creationId xmlns:a16="http://schemas.microsoft.com/office/drawing/2014/main" id="{3D2915B0-ADCF-DB28-CE01-68BE63204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154122"/>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06EE3-A969-77C1-B7D7-1B26B54296F3}"/>
              </a:ext>
            </a:extLst>
          </p:cNvPr>
          <p:cNvSpPr>
            <a:spLocks noGrp="1"/>
          </p:cNvSpPr>
          <p:nvPr>
            <p:ph type="title"/>
          </p:nvPr>
        </p:nvSpPr>
        <p:spPr/>
        <p:txBody>
          <a:bodyPr/>
          <a:lstStyle/>
          <a:p>
            <a:pPr algn="ctr"/>
            <a:r>
              <a:rPr lang="en-GB" b="1"/>
              <a:t>Unit 3</a:t>
            </a:r>
            <a:endParaRPr lang="en-US" b="1"/>
          </a:p>
        </p:txBody>
      </p:sp>
      <p:sp>
        <p:nvSpPr>
          <p:cNvPr id="3" name="Content Placeholder 2">
            <a:extLst>
              <a:ext uri="{FF2B5EF4-FFF2-40B4-BE49-F238E27FC236}">
                <a16:creationId xmlns:a16="http://schemas.microsoft.com/office/drawing/2014/main" id="{A38BAD3E-D962-CC07-3B56-3DBB3819076F}"/>
              </a:ext>
            </a:extLst>
          </p:cNvPr>
          <p:cNvSpPr>
            <a:spLocks noGrp="1"/>
          </p:cNvSpPr>
          <p:nvPr>
            <p:ph idx="1"/>
          </p:nvPr>
        </p:nvSpPr>
        <p:spPr/>
        <p:txBody>
          <a:bodyPr vert="horz" lIns="91440" tIns="45720" rIns="91440" bIns="45720" rtlCol="0" anchor="t">
            <a:normAutofit/>
          </a:bodyPr>
          <a:lstStyle/>
          <a:p>
            <a:r>
              <a:rPr lang="en-GB" sz="2400">
                <a:latin typeface="Arial"/>
                <a:cs typeface="Arial"/>
              </a:rPr>
              <a:t>This project comes from Unit 3, </a:t>
            </a:r>
            <a:r>
              <a:rPr lang="en-GB" sz="2400" i="1">
                <a:latin typeface="Arial"/>
                <a:cs typeface="Arial"/>
              </a:rPr>
              <a:t>A Digital Portfolio</a:t>
            </a:r>
            <a:r>
              <a:rPr lang="en-GB" sz="2400">
                <a:latin typeface="Arial"/>
                <a:cs typeface="Arial"/>
              </a:rPr>
              <a:t>, where I completed several assignments to design and plan a professional portfolio website. It demonstrates my skills in organising content, creating layouts, and presenting my work clearly for employers. </a:t>
            </a:r>
            <a:endParaRPr lang="en-GB"/>
          </a:p>
          <a:p>
            <a:endParaRPr lang="en-GB"/>
          </a:p>
        </p:txBody>
      </p:sp>
    </p:spTree>
    <p:extLst>
      <p:ext uri="{BB962C8B-B14F-4D97-AF65-F5344CB8AC3E}">
        <p14:creationId xmlns:p14="http://schemas.microsoft.com/office/powerpoint/2010/main" val="15406775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paper with black writing on it">
            <a:extLst>
              <a:ext uri="{FF2B5EF4-FFF2-40B4-BE49-F238E27FC236}">
                <a16:creationId xmlns:a16="http://schemas.microsoft.com/office/drawing/2014/main" id="{54C71FAC-9644-FE9F-BB9E-FFA1EC629BA1}"/>
              </a:ext>
            </a:extLst>
          </p:cNvPr>
          <p:cNvPicPr>
            <a:picLocks noGrp="1" noChangeAspect="1"/>
          </p:cNvPicPr>
          <p:nvPr>
            <p:ph idx="1"/>
          </p:nvPr>
        </p:nvPicPr>
        <p:blipFill>
          <a:blip r:embed="rId2"/>
          <a:stretch>
            <a:fillRect/>
          </a:stretch>
        </p:blipFill>
        <p:spPr>
          <a:xfrm rot="16200000">
            <a:off x="2016099" y="-11389"/>
            <a:ext cx="5259640" cy="7011350"/>
          </a:xfrm>
          <a:prstGeom prst="rect">
            <a:avLst/>
          </a:prstGeom>
        </p:spPr>
      </p:pic>
      <p:sp>
        <p:nvSpPr>
          <p:cNvPr id="5" name="TextBox 4">
            <a:extLst>
              <a:ext uri="{FF2B5EF4-FFF2-40B4-BE49-F238E27FC236}">
                <a16:creationId xmlns:a16="http://schemas.microsoft.com/office/drawing/2014/main" id="{777B489A-E23F-5EBF-12D7-59F897604E36}"/>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3141D22D-F7B1-0C9E-50F8-4E7DD8A678C5}"/>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94D5C35B-BB2F-5D84-53B4-6E50335372F7}"/>
              </a:ext>
            </a:extLst>
          </p:cNvPr>
          <p:cNvCxnSpPr>
            <a:cxnSpLocks/>
          </p:cNvCxnSpPr>
          <p:nvPr/>
        </p:nvCxnSpPr>
        <p:spPr>
          <a:xfrm>
            <a:off x="5058561" y="5079534"/>
            <a:ext cx="4236441" cy="7232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5CE396A-0159-5F12-B29B-8B11EE21A45A}"/>
              </a:ext>
            </a:extLst>
          </p:cNvPr>
          <p:cNvCxnSpPr>
            <a:cxnSpLocks/>
          </p:cNvCxnSpPr>
          <p:nvPr/>
        </p:nvCxnSpPr>
        <p:spPr>
          <a:xfrm flipH="1">
            <a:off x="783672" y="1396767"/>
            <a:ext cx="3394045" cy="1125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DDB1BEF-BB94-05DF-76A2-EC5DED155DD6}"/>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7C8F57FB-4123-6770-4434-3A58932386CA}"/>
              </a:ext>
            </a:extLst>
          </p:cNvPr>
          <p:cNvCxnSpPr>
            <a:cxnSpLocks/>
            <a:stCxn id="9" idx="1"/>
          </p:cNvCxnSpPr>
          <p:nvPr/>
        </p:nvCxnSpPr>
        <p:spPr>
          <a:xfrm flipH="1" flipV="1">
            <a:off x="5645960" y="2694105"/>
            <a:ext cx="3420996" cy="8855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EAEA6AD-69FD-C27B-AB11-A3D54391284D}"/>
              </a:ext>
            </a:extLst>
          </p:cNvPr>
          <p:cNvSpPr txBox="1"/>
          <p:nvPr/>
        </p:nvSpPr>
        <p:spPr>
          <a:xfrm>
            <a:off x="9066956" y="3256465"/>
            <a:ext cx="2434856" cy="646331"/>
          </a:xfrm>
          <a:prstGeom prst="rect">
            <a:avLst/>
          </a:prstGeom>
          <a:noFill/>
        </p:spPr>
        <p:txBody>
          <a:bodyPr wrap="square" rtlCol="0">
            <a:spAutoFit/>
          </a:bodyPr>
          <a:lstStyle/>
          <a:p>
            <a:r>
              <a:rPr lang="en-GB" dirty="0"/>
              <a:t>Description of whole unit what it teaches </a:t>
            </a:r>
          </a:p>
        </p:txBody>
      </p:sp>
    </p:spTree>
    <p:extLst>
      <p:ext uri="{BB962C8B-B14F-4D97-AF65-F5344CB8AC3E}">
        <p14:creationId xmlns:p14="http://schemas.microsoft.com/office/powerpoint/2010/main" val="25948765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1E7D1-A0FD-448D-5F43-02171F9502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05E11A-1F27-B6E3-84FE-D65719551AFC}"/>
              </a:ext>
            </a:extLst>
          </p:cNvPr>
          <p:cNvSpPr>
            <a:spLocks noGrp="1"/>
          </p:cNvSpPr>
          <p:nvPr>
            <p:ph type="title"/>
          </p:nvPr>
        </p:nvSpPr>
        <p:spPr>
          <a:xfrm>
            <a:off x="700635" y="914400"/>
            <a:ext cx="10691265" cy="730293"/>
          </a:xfrm>
        </p:spPr>
        <p:txBody>
          <a:bodyPr/>
          <a:lstStyle/>
          <a:p>
            <a:pPr algn="ctr"/>
            <a:r>
              <a:rPr lang="en-US" dirty="0"/>
              <a:t>Annotation of Unit 3 Page Design</a:t>
            </a:r>
            <a:endParaRPr lang="en-GB" dirty="0"/>
          </a:p>
        </p:txBody>
      </p:sp>
      <p:sp>
        <p:nvSpPr>
          <p:cNvPr id="3" name="Content Placeholder 2">
            <a:extLst>
              <a:ext uri="{FF2B5EF4-FFF2-40B4-BE49-F238E27FC236}">
                <a16:creationId xmlns:a16="http://schemas.microsoft.com/office/drawing/2014/main" id="{7A94D084-43DA-5269-6CB8-00E9F936424C}"/>
              </a:ext>
            </a:extLst>
          </p:cNvPr>
          <p:cNvSpPr>
            <a:spLocks noGrp="1"/>
          </p:cNvSpPr>
          <p:nvPr>
            <p:ph idx="1"/>
          </p:nvPr>
        </p:nvSpPr>
        <p:spPr>
          <a:xfrm>
            <a:off x="700635" y="1644693"/>
            <a:ext cx="10691265" cy="4317195"/>
          </a:xfrm>
        </p:spPr>
        <p:txBody>
          <a:bodyPr>
            <a:normAutofit/>
          </a:bodyPr>
          <a:lstStyle/>
          <a:p>
            <a:r>
              <a:rPr lang="en-US" dirty="0"/>
              <a:t>Title Unit 3</a:t>
            </a:r>
            <a:br>
              <a:rPr lang="en-US" dirty="0"/>
            </a:br>
            <a:r>
              <a:rPr lang="en-US" dirty="0"/>
              <a:t>The title is placed at the top of the page so users can immediately see which unit they are viewing. This helps </a:t>
            </a:r>
            <a:r>
              <a:rPr lang="en-US" dirty="0" err="1"/>
              <a:t>organise</a:t>
            </a:r>
            <a:r>
              <a:rPr lang="en-US" dirty="0"/>
              <a:t> the portfolio and keeps the layout consistent across all unit pages.</a:t>
            </a:r>
          </a:p>
          <a:p>
            <a:r>
              <a:rPr lang="en-US" dirty="0"/>
              <a:t>Description of the Unit</a:t>
            </a:r>
            <a:br>
              <a:rPr lang="en-US" dirty="0"/>
            </a:br>
            <a:r>
              <a:rPr lang="en-US" dirty="0"/>
              <a:t>The description section is placed in the </a:t>
            </a:r>
            <a:r>
              <a:rPr lang="en-US" dirty="0" err="1"/>
              <a:t>centre</a:t>
            </a:r>
            <a:r>
              <a:rPr lang="en-US" dirty="0"/>
              <a:t> of the page. This section explains what the unit teaches and what skills or knowledge are learned in this unit. Placing it in the </a:t>
            </a:r>
            <a:r>
              <a:rPr lang="en-US" dirty="0" err="1"/>
              <a:t>centre</a:t>
            </a:r>
            <a:r>
              <a:rPr lang="en-US" dirty="0"/>
              <a:t> makes it easy for users to read and understand the content.</a:t>
            </a:r>
          </a:p>
          <a:p>
            <a:r>
              <a:rPr lang="en-US" dirty="0"/>
              <a:t>Footer of My Website</a:t>
            </a:r>
            <a:br>
              <a:rPr lang="en-US" dirty="0"/>
            </a:br>
            <a:r>
              <a:rPr lang="en-US" dirty="0"/>
              <a:t>The footer is located at the bottom of the page. It keeps the design consistent with the other pages of the website and can contain important information such as navigation links or contact information.</a:t>
            </a:r>
          </a:p>
          <a:p>
            <a:endParaRPr lang="en-GB" dirty="0"/>
          </a:p>
        </p:txBody>
      </p:sp>
    </p:spTree>
    <p:extLst>
      <p:ext uri="{BB962C8B-B14F-4D97-AF65-F5344CB8AC3E}">
        <p14:creationId xmlns:p14="http://schemas.microsoft.com/office/powerpoint/2010/main" val="6134313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BF0C5-CA68-D3CE-7032-9B1BD6D1971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6BD3CA4-F97E-2D2E-BDBE-E2718AA0B2B3}"/>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F76A3DAE-8965-2A93-9554-97CC521062FF}"/>
              </a:ext>
            </a:extLst>
          </p:cNvPr>
          <p:cNvGraphicFramePr>
            <a:graphicFrameLocks noGrp="1"/>
          </p:cNvGraphicFramePr>
          <p:nvPr>
            <p:ph idx="1"/>
            <p:extLst>
              <p:ext uri="{D42A27DB-BD31-4B8C-83A1-F6EECF244321}">
                <p14:modId xmlns:p14="http://schemas.microsoft.com/office/powerpoint/2010/main" val="3131815316"/>
              </p:ext>
            </p:extLst>
          </p:nvPr>
        </p:nvGraphicFramePr>
        <p:xfrm>
          <a:off x="757219" y="650031"/>
          <a:ext cx="11373262" cy="6008100"/>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a:t>
                      </a:r>
                    </a:p>
                  </a:txBody>
                  <a:tcPr marL="47342" marR="47342" marT="23671" marB="23671" anchor="ctr"/>
                </a:tc>
                <a:tc>
                  <a:txBody>
                    <a:bodyPr/>
                    <a:lstStyle/>
                    <a:p>
                      <a:pPr algn="ctr">
                        <a:buNone/>
                      </a:pPr>
                      <a:r>
                        <a:rPr lang="en-US" sz="1600" dirty="0"/>
                        <a:t>White text with dark purple background</a:t>
                      </a:r>
                    </a:p>
                  </a:txBody>
                  <a:tcPr marL="47342" marR="47342" marT="23671" marB="23671" anchor="ctr"/>
                </a:tc>
                <a:tc>
                  <a:txBody>
                    <a:bodyPr/>
                    <a:lstStyle/>
                    <a:p>
                      <a:pPr algn="ctr">
                        <a:buNone/>
                      </a:pPr>
                      <a:r>
                        <a:rPr lang="en-GB" sz="1600"/>
                        <a:t>Arial</a:t>
                      </a:r>
                    </a:p>
                  </a:txBody>
                  <a:tcPr marL="47342" marR="47342" marT="23671" marB="23671" anchor="ctr"/>
                </a:tc>
                <a:tc>
                  <a:txBody>
                    <a:bodyPr/>
                    <a:lstStyle/>
                    <a:p>
                      <a:pPr algn="ctr">
                        <a:buNone/>
                      </a:pPr>
                      <a:r>
                        <a:rPr lang="en-GB" sz="1600"/>
                        <a:t>36 bold</a:t>
                      </a:r>
                    </a:p>
                  </a:txBody>
                  <a:tcPr marL="47342" marR="47342" marT="23671" marB="23671" anchor="ctr"/>
                </a:tc>
                <a:tc>
                  <a:txBody>
                    <a:bodyPr/>
                    <a:lstStyle/>
                    <a:p>
                      <a:pPr algn="ctr">
                        <a:buNone/>
                      </a:pPr>
                      <a:r>
                        <a:rPr lang="en-US" sz="1600"/>
                        <a:t>The large title clearly shows which unit page the user is viewing and makes the page easy to understand.</a:t>
                      </a:r>
                    </a:p>
                  </a:txBody>
                  <a:tcPr marL="47342" marR="47342" marT="23671" marB="23671" anchor="ctr"/>
                </a:tc>
                <a:extLst>
                  <a:ext uri="{0D108BD9-81ED-4DB2-BD59-A6C34878D82A}">
                    <a16:rowId xmlns:a16="http://schemas.microsoft.com/office/drawing/2014/main" val="3402839470"/>
                  </a:ext>
                </a:extLst>
              </a:tr>
              <a:tr h="1019669">
                <a:tc>
                  <a:txBody>
                    <a:bodyPr/>
                    <a:lstStyle/>
                    <a:p>
                      <a:pPr algn="ctr">
                        <a:buNone/>
                      </a:pPr>
                      <a:r>
                        <a:rPr lang="en-GB" sz="1600"/>
                        <a:t>Description Text</a:t>
                      </a:r>
                    </a:p>
                  </a:txBody>
                  <a:tcPr marL="47342" marR="47342" marT="23671" marB="23671" anchor="ctr"/>
                </a:tc>
                <a:tc>
                  <a:txBody>
                    <a:bodyPr/>
                    <a:lstStyle/>
                    <a:p>
                      <a:pPr algn="ctr">
                        <a:buNone/>
                      </a:pPr>
                      <a:r>
                        <a:rPr lang="en-US" sz="1600"/>
                        <a:t>Black text on white background</a:t>
                      </a:r>
                    </a:p>
                  </a:txBody>
                  <a:tcPr marL="47342" marR="47342" marT="23671" marB="23671" anchor="ctr"/>
                </a:tc>
                <a:tc>
                  <a:txBody>
                    <a:bodyPr/>
                    <a:lstStyle/>
                    <a:p>
                      <a:pPr algn="ctr">
                        <a:buNone/>
                      </a:pPr>
                      <a:r>
                        <a:rPr lang="en-GB" sz="1600"/>
                        <a:t>Arial</a:t>
                      </a:r>
                    </a:p>
                  </a:txBody>
                  <a:tcPr marL="47342" marR="47342" marT="23671" marB="23671" anchor="ctr"/>
                </a:tc>
                <a:tc>
                  <a:txBody>
                    <a:bodyPr/>
                    <a:lstStyle/>
                    <a:p>
                      <a:pPr algn="ctr">
                        <a:buNone/>
                      </a:pPr>
                      <a:r>
                        <a:rPr lang="en-GB" sz="1600"/>
                        <a:t>18–20</a:t>
                      </a:r>
                    </a:p>
                  </a:txBody>
                  <a:tcPr marL="47342" marR="47342" marT="23671" marB="23671" anchor="ctr"/>
                </a:tc>
                <a:tc>
                  <a:txBody>
                    <a:bodyPr/>
                    <a:lstStyle/>
                    <a:p>
                      <a:pPr algn="ctr">
                        <a:buNone/>
                      </a:pPr>
                      <a:r>
                        <a:rPr lang="en-US" sz="1600"/>
                        <a:t>Simple colours make the text easy to read and help users understand the unit information clearly.</a:t>
                      </a:r>
                    </a:p>
                  </a:txBody>
                  <a:tcPr marL="47342" marR="47342" marT="23671" marB="23671" anchor="ctr"/>
                </a:tc>
                <a:extLst>
                  <a:ext uri="{0D108BD9-81ED-4DB2-BD59-A6C34878D82A}">
                    <a16:rowId xmlns:a16="http://schemas.microsoft.com/office/drawing/2014/main" val="1508351187"/>
                  </a:ext>
                </a:extLst>
              </a:tr>
              <a:tr h="1009809">
                <a:tc>
                  <a:txBody>
                    <a:bodyPr/>
                    <a:lstStyle/>
                    <a:p>
                      <a:pPr algn="ctr">
                        <a:buNone/>
                      </a:pPr>
                      <a:r>
                        <a:rPr lang="en-GB" sz="1600"/>
                        <a:t>Images</a:t>
                      </a:r>
                    </a:p>
                  </a:txBody>
                  <a:tcPr marL="47342" marR="47342" marT="23671" marB="23671" anchor="ctr"/>
                </a:tc>
                <a:tc>
                  <a:txBody>
                    <a:bodyPr/>
                    <a:lstStyle/>
                    <a:p>
                      <a:pPr algn="ctr">
                        <a:buNone/>
                      </a:pPr>
                      <a:r>
                        <a:rPr lang="en-GB" sz="1600"/>
                        <a:t>Natural colours</a:t>
                      </a:r>
                    </a:p>
                  </a:txBody>
                  <a:tcPr marL="47342" marR="47342" marT="23671" marB="23671" anchor="ctr"/>
                </a:tc>
                <a:tc>
                  <a:txBody>
                    <a:bodyPr/>
                    <a:lstStyle/>
                    <a:p>
                      <a:pPr algn="ctr">
                        <a:buNone/>
                      </a:pPr>
                      <a:r>
                        <a:rPr lang="en-GB" sz="1600"/>
                        <a:t>N/A</a:t>
                      </a:r>
                    </a:p>
                  </a:txBody>
                  <a:tcPr marL="47342" marR="47342" marT="23671" marB="23671" anchor="ctr"/>
                </a:tc>
                <a:tc>
                  <a:txBody>
                    <a:bodyPr/>
                    <a:lstStyle/>
                    <a:p>
                      <a:pPr algn="ctr">
                        <a:buNone/>
                      </a:pPr>
                      <a:r>
                        <a:rPr lang="en-GB" sz="1600"/>
                        <a:t>Medium image size</a:t>
                      </a:r>
                    </a:p>
                  </a:txBody>
                  <a:tcPr marL="47342" marR="47342" marT="23671" marB="23671" anchor="ctr"/>
                </a:tc>
                <a:tc>
                  <a:txBody>
                    <a:bodyPr/>
                    <a:lstStyle/>
                    <a:p>
                      <a:pPr algn="ctr">
                        <a:buNone/>
                      </a:pPr>
                      <a:r>
                        <a:rPr lang="en-US" sz="1600"/>
                        <a:t>Images make the page more engaging and help users visually understand the topic of the unit.</a:t>
                      </a:r>
                    </a:p>
                  </a:txBody>
                  <a:tcPr marL="47342" marR="47342" marT="23671" marB="23671" anchor="ctr"/>
                </a:tc>
                <a:extLst>
                  <a:ext uri="{0D108BD9-81ED-4DB2-BD59-A6C34878D82A}">
                    <a16:rowId xmlns:a16="http://schemas.microsoft.com/office/drawing/2014/main" val="3089989459"/>
                  </a:ext>
                </a:extLst>
              </a:tr>
              <a:tr h="823234">
                <a:tc>
                  <a:txBody>
                    <a:bodyPr/>
                    <a:lstStyle/>
                    <a:p>
                      <a:pPr algn="ctr">
                        <a:buNone/>
                      </a:pPr>
                      <a:r>
                        <a:rPr lang="en-GB" sz="1600"/>
                        <a:t>Section Headings</a:t>
                      </a:r>
                    </a:p>
                  </a:txBody>
                  <a:tcPr marL="47342" marR="47342" marT="23671" marB="23671" anchor="ctr"/>
                </a:tc>
                <a:tc>
                  <a:txBody>
                    <a:bodyPr/>
                    <a:lstStyle/>
                    <a:p>
                      <a:pPr algn="ctr">
                        <a:buNone/>
                      </a:pPr>
                      <a:r>
                        <a:rPr lang="en-GB" sz="1600"/>
                        <a:t>Dark purple text</a:t>
                      </a:r>
                    </a:p>
                  </a:txBody>
                  <a:tcPr marL="47342" marR="47342" marT="23671" marB="23671" anchor="ctr"/>
                </a:tc>
                <a:tc>
                  <a:txBody>
                    <a:bodyPr/>
                    <a:lstStyle/>
                    <a:p>
                      <a:pPr algn="ctr">
                        <a:buNone/>
                      </a:pPr>
                      <a:r>
                        <a:rPr lang="en-GB" sz="1600"/>
                        <a:t>Arial</a:t>
                      </a:r>
                    </a:p>
                  </a:txBody>
                  <a:tcPr marL="47342" marR="47342" marT="23671" marB="23671" anchor="ctr"/>
                </a:tc>
                <a:tc>
                  <a:txBody>
                    <a:bodyPr/>
                    <a:lstStyle/>
                    <a:p>
                      <a:pPr algn="ctr">
                        <a:buNone/>
                      </a:pPr>
                      <a:r>
                        <a:rPr lang="en-GB" sz="1600"/>
                        <a:t>24 bold</a:t>
                      </a:r>
                    </a:p>
                  </a:txBody>
                  <a:tcPr marL="47342" marR="47342" marT="23671" marB="23671" anchor="ctr"/>
                </a:tc>
                <a:tc>
                  <a:txBody>
                    <a:bodyPr/>
                    <a:lstStyle/>
                    <a:p>
                      <a:pPr algn="ctr">
                        <a:buNone/>
                      </a:pPr>
                      <a:r>
                        <a:rPr lang="en-US" sz="1600"/>
                        <a:t>Headings organise the content and make the layout clearer for users.</a:t>
                      </a:r>
                    </a:p>
                  </a:txBody>
                  <a:tcPr marL="47342" marR="47342" marT="23671" marB="23671" anchor="ctr"/>
                </a:tc>
                <a:extLst>
                  <a:ext uri="{0D108BD9-81ED-4DB2-BD59-A6C34878D82A}">
                    <a16:rowId xmlns:a16="http://schemas.microsoft.com/office/drawing/2014/main" val="165325906"/>
                  </a:ext>
                </a:extLst>
              </a:tr>
              <a:tr h="823234">
                <a:tc>
                  <a:txBody>
                    <a:bodyPr/>
                    <a:lstStyle/>
                    <a:p>
                      <a:pPr algn="ctr">
                        <a:buNone/>
                      </a:pPr>
                      <a:r>
                        <a:rPr lang="en-GB" sz="1600"/>
                        <a:t>Navigation Buttons</a:t>
                      </a:r>
                    </a:p>
                  </a:txBody>
                  <a:tcPr marL="47342" marR="47342" marT="23671" marB="23671" anchor="ctr"/>
                </a:tc>
                <a:tc>
                  <a:txBody>
                    <a:bodyPr/>
                    <a:lstStyle/>
                    <a:p>
                      <a:pPr algn="ctr">
                        <a:buNone/>
                      </a:pPr>
                      <a:r>
                        <a:rPr lang="en-US" sz="1600"/>
                        <a:t>White text with purple background</a:t>
                      </a:r>
                    </a:p>
                  </a:txBody>
                  <a:tcPr marL="47342" marR="47342" marT="23671" marB="23671" anchor="ctr"/>
                </a:tc>
                <a:tc>
                  <a:txBody>
                    <a:bodyPr/>
                    <a:lstStyle/>
                    <a:p>
                      <a:pPr algn="ctr">
                        <a:buNone/>
                      </a:pPr>
                      <a:r>
                        <a:rPr lang="en-GB" sz="1600"/>
                        <a:t>Arial</a:t>
                      </a:r>
                    </a:p>
                  </a:txBody>
                  <a:tcPr marL="47342" marR="47342" marT="23671" marB="23671" anchor="ctr"/>
                </a:tc>
                <a:tc>
                  <a:txBody>
                    <a:bodyPr/>
                    <a:lstStyle/>
                    <a:p>
                      <a:pPr algn="ctr">
                        <a:buNone/>
                      </a:pPr>
                      <a:r>
                        <a:rPr lang="en-GB" sz="1600"/>
                        <a:t>22</a:t>
                      </a:r>
                    </a:p>
                  </a:txBody>
                  <a:tcPr marL="47342" marR="47342" marT="23671" marB="23671" anchor="ctr"/>
                </a:tc>
                <a:tc>
                  <a:txBody>
                    <a:bodyPr/>
                    <a:lstStyle/>
                    <a:p>
                      <a:pPr algn="ctr">
                        <a:buNone/>
                      </a:pPr>
                      <a:r>
                        <a:rPr lang="en-US" sz="1600"/>
                        <a:t>Clear navigation helps users move between pages easily and improves usability.</a:t>
                      </a:r>
                    </a:p>
                  </a:txBody>
                  <a:tcPr marL="47342" marR="47342" marT="23671" marB="23671" anchor="ctr"/>
                </a:tc>
                <a:extLst>
                  <a:ext uri="{0D108BD9-81ED-4DB2-BD59-A6C34878D82A}">
                    <a16:rowId xmlns:a16="http://schemas.microsoft.com/office/drawing/2014/main" val="888829892"/>
                  </a:ext>
                </a:extLst>
              </a:tr>
              <a:tr h="823234">
                <a:tc>
                  <a:txBody>
                    <a:bodyPr/>
                    <a:lstStyle/>
                    <a:p>
                      <a:pPr algn="ctr">
                        <a:buNone/>
                      </a:pPr>
                      <a:r>
                        <a:rPr lang="en-GB" sz="1600" dirty="0"/>
                        <a:t>Footer</a:t>
                      </a:r>
                    </a:p>
                  </a:txBody>
                  <a:tcPr marL="47342" marR="47342" marT="23671" marB="23671" anchor="ctr"/>
                </a:tc>
                <a:tc>
                  <a:txBody>
                    <a:bodyPr/>
                    <a:lstStyle/>
                    <a:p>
                      <a:pPr algn="ctr">
                        <a:buNone/>
                      </a:pPr>
                      <a:r>
                        <a:rPr lang="en-US" sz="1600"/>
                        <a:t>White text with dark purple background</a:t>
                      </a:r>
                    </a:p>
                  </a:txBody>
                  <a:tcPr marL="47342" marR="47342" marT="23671" marB="23671" anchor="ctr"/>
                </a:tc>
                <a:tc>
                  <a:txBody>
                    <a:bodyPr/>
                    <a:lstStyle/>
                    <a:p>
                      <a:pPr algn="ctr">
                        <a:buNone/>
                      </a:pPr>
                      <a:r>
                        <a:rPr lang="en-GB" sz="1600"/>
                        <a:t>Arial</a:t>
                      </a:r>
                    </a:p>
                  </a:txBody>
                  <a:tcPr marL="47342" marR="47342" marT="23671" marB="23671" anchor="ctr"/>
                </a:tc>
                <a:tc>
                  <a:txBody>
                    <a:bodyPr/>
                    <a:lstStyle/>
                    <a:p>
                      <a:pPr algn="ctr">
                        <a:buNone/>
                      </a:pPr>
                      <a:r>
                        <a:rPr lang="en-GB" sz="1600"/>
                        <a:t>14–16</a:t>
                      </a:r>
                    </a:p>
                  </a:txBody>
                  <a:tcPr marL="47342" marR="47342" marT="23671" marB="23671" anchor="ctr"/>
                </a:tc>
                <a:tc>
                  <a:txBody>
                    <a:bodyPr/>
                    <a:lstStyle/>
                    <a:p>
                      <a:pPr algn="ctr">
                        <a:buNone/>
                      </a:pPr>
                      <a:r>
                        <a:rPr lang="en-US" sz="1600" dirty="0"/>
                        <a:t>The footer keeps the design consistent across all pages and can contain contact information or links.</a:t>
                      </a:r>
                    </a:p>
                  </a:txBody>
                  <a:tcPr marL="47342" marR="47342" marT="23671" marB="23671"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41978344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paper with writing on it&#10;&#10;AI-generated content may be incorrect.">
            <a:extLst>
              <a:ext uri="{FF2B5EF4-FFF2-40B4-BE49-F238E27FC236}">
                <a16:creationId xmlns:a16="http://schemas.microsoft.com/office/drawing/2014/main" id="{9ED81F1B-F39C-C24E-0B96-AC776A87AD58}"/>
              </a:ext>
            </a:extLst>
          </p:cNvPr>
          <p:cNvPicPr>
            <a:picLocks noGrp="1" noChangeAspect="1"/>
          </p:cNvPicPr>
          <p:nvPr>
            <p:ph idx="1"/>
          </p:nvPr>
        </p:nvPicPr>
        <p:blipFill>
          <a:blip r:embed="rId2"/>
          <a:stretch>
            <a:fillRect/>
          </a:stretch>
        </p:blipFill>
        <p:spPr>
          <a:xfrm rot="16200000">
            <a:off x="2286683" y="-97008"/>
            <a:ext cx="5286693" cy="7047421"/>
          </a:xfrm>
          <a:prstGeom prst="rect">
            <a:avLst/>
          </a:prstGeom>
        </p:spPr>
      </p:pic>
      <p:sp>
        <p:nvSpPr>
          <p:cNvPr id="5" name="TextBox 4">
            <a:extLst>
              <a:ext uri="{FF2B5EF4-FFF2-40B4-BE49-F238E27FC236}">
                <a16:creationId xmlns:a16="http://schemas.microsoft.com/office/drawing/2014/main" id="{3FB53D0D-7DC8-A5DA-99D2-97FA2EA36F0F}"/>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E14BF151-868B-03FC-E327-1C310104CFAB}"/>
              </a:ext>
            </a:extLst>
          </p:cNvPr>
          <p:cNvSpPr txBox="1"/>
          <p:nvPr/>
        </p:nvSpPr>
        <p:spPr>
          <a:xfrm>
            <a:off x="9386762" y="5188255"/>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287CD683-4439-C2A5-3FFB-0E7618BCC8E2}"/>
              </a:ext>
            </a:extLst>
          </p:cNvPr>
          <p:cNvCxnSpPr>
            <a:cxnSpLocks/>
            <a:endCxn id="2" idx="1"/>
          </p:cNvCxnSpPr>
          <p:nvPr/>
        </p:nvCxnSpPr>
        <p:spPr>
          <a:xfrm>
            <a:off x="5368954" y="5352176"/>
            <a:ext cx="4017808" cy="15924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591D85C-112A-03AF-AAEF-07D343E47999}"/>
              </a:ext>
            </a:extLst>
          </p:cNvPr>
          <p:cNvCxnSpPr>
            <a:cxnSpLocks/>
          </p:cNvCxnSpPr>
          <p:nvPr/>
        </p:nvCxnSpPr>
        <p:spPr>
          <a:xfrm flipH="1">
            <a:off x="783672" y="1459684"/>
            <a:ext cx="3545047" cy="4965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508B8A5-246C-7D95-817F-B88A48A5740C}"/>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ADEBBE06-22BE-DA58-D7AF-ED23113FF629}"/>
              </a:ext>
            </a:extLst>
          </p:cNvPr>
          <p:cNvCxnSpPr>
            <a:cxnSpLocks/>
            <a:stCxn id="9" idx="1"/>
          </p:cNvCxnSpPr>
          <p:nvPr/>
        </p:nvCxnSpPr>
        <p:spPr>
          <a:xfrm flipH="1" flipV="1">
            <a:off x="5535495" y="2086550"/>
            <a:ext cx="3531461" cy="149308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86F78DB-38C8-C3EC-3911-831D8ED7EE77}"/>
              </a:ext>
            </a:extLst>
          </p:cNvPr>
          <p:cNvSpPr txBox="1"/>
          <p:nvPr/>
        </p:nvSpPr>
        <p:spPr>
          <a:xfrm>
            <a:off x="9066956" y="3256465"/>
            <a:ext cx="2434856" cy="646331"/>
          </a:xfrm>
          <a:prstGeom prst="rect">
            <a:avLst/>
          </a:prstGeom>
          <a:noFill/>
        </p:spPr>
        <p:txBody>
          <a:bodyPr wrap="square" rtlCol="0">
            <a:spAutoFit/>
          </a:bodyPr>
          <a:lstStyle/>
          <a:p>
            <a:r>
              <a:rPr lang="en-GB" dirty="0"/>
              <a:t>Description of whole assignment  </a:t>
            </a:r>
          </a:p>
        </p:txBody>
      </p:sp>
      <p:cxnSp>
        <p:nvCxnSpPr>
          <p:cNvPr id="11" name="Straight Arrow Connector 10">
            <a:extLst>
              <a:ext uri="{FF2B5EF4-FFF2-40B4-BE49-F238E27FC236}">
                <a16:creationId xmlns:a16="http://schemas.microsoft.com/office/drawing/2014/main" id="{B4E9D18E-A07F-6C85-248B-0745629EDD60}"/>
              </a:ext>
            </a:extLst>
          </p:cNvPr>
          <p:cNvCxnSpPr>
            <a:cxnSpLocks/>
            <a:stCxn id="12" idx="1"/>
          </p:cNvCxnSpPr>
          <p:nvPr/>
        </p:nvCxnSpPr>
        <p:spPr>
          <a:xfrm flipH="1" flipV="1">
            <a:off x="4252881" y="2993477"/>
            <a:ext cx="5133881" cy="13331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284D80F-51E9-0676-BA7B-EEE7359094EA}"/>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spTree>
    <p:extLst>
      <p:ext uri="{BB962C8B-B14F-4D97-AF65-F5344CB8AC3E}">
        <p14:creationId xmlns:p14="http://schemas.microsoft.com/office/powerpoint/2010/main" val="10054051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D55FC-5DA0-80CE-CC11-1FDE29B0C2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AEF31-D82B-59FE-EC85-F2D81585BBD2}"/>
              </a:ext>
            </a:extLst>
          </p:cNvPr>
          <p:cNvSpPr>
            <a:spLocks noGrp="1"/>
          </p:cNvSpPr>
          <p:nvPr>
            <p:ph type="title"/>
          </p:nvPr>
        </p:nvSpPr>
        <p:spPr>
          <a:xfrm>
            <a:off x="700635" y="914400"/>
            <a:ext cx="10691265" cy="619828"/>
          </a:xfrm>
        </p:spPr>
        <p:txBody>
          <a:bodyPr>
            <a:normAutofit fontScale="90000"/>
          </a:bodyPr>
          <a:lstStyle/>
          <a:p>
            <a:pPr algn="ctr"/>
            <a:r>
              <a:rPr lang="en-US" dirty="0"/>
              <a:t>Annotation of Unit 3 Subpage Design</a:t>
            </a:r>
            <a:endParaRPr lang="en-GB" dirty="0"/>
          </a:p>
        </p:txBody>
      </p:sp>
      <p:sp>
        <p:nvSpPr>
          <p:cNvPr id="3" name="Content Placeholder 2">
            <a:extLst>
              <a:ext uri="{FF2B5EF4-FFF2-40B4-BE49-F238E27FC236}">
                <a16:creationId xmlns:a16="http://schemas.microsoft.com/office/drawing/2014/main" id="{4D992C69-C7D1-7C91-DF1C-50CADD82611E}"/>
              </a:ext>
            </a:extLst>
          </p:cNvPr>
          <p:cNvSpPr>
            <a:spLocks noGrp="1"/>
          </p:cNvSpPr>
          <p:nvPr>
            <p:ph idx="1"/>
          </p:nvPr>
        </p:nvSpPr>
        <p:spPr>
          <a:xfrm>
            <a:off x="700635" y="1534229"/>
            <a:ext cx="10691265" cy="4427660"/>
          </a:xfrm>
        </p:spPr>
        <p:txBody>
          <a:bodyPr>
            <a:normAutofit fontScale="92500" lnSpcReduction="10000"/>
          </a:bodyPr>
          <a:lstStyle/>
          <a:p>
            <a:r>
              <a:rPr lang="en-US" dirty="0"/>
              <a:t>Title Unit 3 Subpage for Work</a:t>
            </a:r>
            <a:br>
              <a:rPr lang="en-US" dirty="0"/>
            </a:br>
            <a:r>
              <a:rPr lang="en-US" dirty="0"/>
              <a:t>The title is placed at the top of the page so users can easily identify which section of the website they are viewing. This helps keep the portfolio organised and consistent with other pages.</a:t>
            </a:r>
          </a:p>
          <a:p>
            <a:r>
              <a:rPr lang="en-US" dirty="0"/>
              <a:t>Description of the Unit</a:t>
            </a:r>
            <a:br>
              <a:rPr lang="en-US" dirty="0"/>
            </a:br>
            <a:r>
              <a:rPr lang="en-US" dirty="0"/>
              <a:t>The description section explains what the unit is and what knowledge or skills were developed. This helps users understand the purpose of the unit and the work completed.</a:t>
            </a:r>
          </a:p>
          <a:p>
            <a:r>
              <a:rPr lang="en-US" dirty="0"/>
              <a:t>Assignment I Made</a:t>
            </a:r>
            <a:br>
              <a:rPr lang="en-US" dirty="0"/>
            </a:br>
            <a:r>
              <a:rPr lang="en-US" dirty="0"/>
              <a:t>This section shows the assignment that was completed for the unit. Displaying the assignment allows users, such as teachers or employers, to see examples of the work produced and the skills demonstrated.</a:t>
            </a:r>
          </a:p>
          <a:p>
            <a:r>
              <a:rPr lang="en-US" dirty="0"/>
              <a:t>Footer of My Website</a:t>
            </a:r>
            <a:br>
              <a:rPr lang="en-US" dirty="0"/>
            </a:br>
            <a:r>
              <a:rPr lang="en-US" dirty="0"/>
              <a:t>The footer is placed at the bottom of the page to maintain a consistent design across the whole website. It can include information such as navigation links or contact details.</a:t>
            </a:r>
          </a:p>
          <a:p>
            <a:endParaRPr lang="en-GB" dirty="0"/>
          </a:p>
        </p:txBody>
      </p:sp>
    </p:spTree>
    <p:extLst>
      <p:ext uri="{BB962C8B-B14F-4D97-AF65-F5344CB8AC3E}">
        <p14:creationId xmlns:p14="http://schemas.microsoft.com/office/powerpoint/2010/main" val="31947196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79396-CE34-4ACD-C70A-B910B10CCB6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AF2369-E662-60D5-1359-2326659DF50A}"/>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05E2F6B1-0D3F-CF0F-3567-D3B1669ACA1C}"/>
              </a:ext>
            </a:extLst>
          </p:cNvPr>
          <p:cNvGraphicFramePr>
            <a:graphicFrameLocks noGrp="1"/>
          </p:cNvGraphicFramePr>
          <p:nvPr>
            <p:ph idx="1"/>
            <p:extLst>
              <p:ext uri="{D42A27DB-BD31-4B8C-83A1-F6EECF244321}">
                <p14:modId xmlns:p14="http://schemas.microsoft.com/office/powerpoint/2010/main" val="2280969870"/>
              </p:ext>
            </p:extLst>
          </p:nvPr>
        </p:nvGraphicFramePr>
        <p:xfrm>
          <a:off x="609934" y="650031"/>
          <a:ext cx="11373262" cy="6042832"/>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fontAlgn="ctr">
                        <a:buNone/>
                      </a:pPr>
                      <a:r>
                        <a:rPr lang="en-GB" sz="1600" b="0" i="0" u="none" strike="noStrike" dirty="0">
                          <a:effectLst/>
                          <a:latin typeface="Arial" panose="020B0604020202020204" pitchFamily="34" charset="0"/>
                        </a:rPr>
                        <a:t>Page Title </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White text with dark purple background</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36 bold</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The title is large and clear so users can easily see which page they are on. It keeps the website organised.</a:t>
                      </a:r>
                    </a:p>
                  </a:txBody>
                  <a:tcPr marL="64708" marR="64708" marT="32354" marB="32354" anchor="ctr"/>
                </a:tc>
                <a:extLst>
                  <a:ext uri="{0D108BD9-81ED-4DB2-BD59-A6C34878D82A}">
                    <a16:rowId xmlns:a16="http://schemas.microsoft.com/office/drawing/2014/main" val="3402839470"/>
                  </a:ext>
                </a:extLst>
              </a:tr>
              <a:tr h="1019669">
                <a:tc>
                  <a:txBody>
                    <a:bodyPr/>
                    <a:lstStyle/>
                    <a:p>
                      <a:pPr algn="ctr" fontAlgn="ctr">
                        <a:buNone/>
                      </a:pPr>
                      <a:r>
                        <a:rPr lang="en-GB" sz="1600" b="0" i="0" u="none" strike="noStrike">
                          <a:effectLst/>
                          <a:latin typeface="Arial" panose="020B0604020202020204" pitchFamily="34" charset="0"/>
                        </a:rPr>
                        <a:t>Assignment Section</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Black text on white background</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20</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Shows the work completed in the unit and allows users to view examples of assignments.</a:t>
                      </a:r>
                    </a:p>
                  </a:txBody>
                  <a:tcPr marL="64708" marR="64708" marT="32354" marB="32354" anchor="ctr"/>
                </a:tc>
                <a:extLst>
                  <a:ext uri="{0D108BD9-81ED-4DB2-BD59-A6C34878D82A}">
                    <a16:rowId xmlns:a16="http://schemas.microsoft.com/office/drawing/2014/main" val="1508351187"/>
                  </a:ext>
                </a:extLst>
              </a:tr>
              <a:tr h="1009809">
                <a:tc>
                  <a:txBody>
                    <a:bodyPr/>
                    <a:lstStyle/>
                    <a:p>
                      <a:pPr algn="ctr" fontAlgn="ctr">
                        <a:buNone/>
                      </a:pPr>
                      <a:r>
                        <a:rPr lang="en-GB" sz="1600" b="0" i="0" u="none" strike="noStrike">
                          <a:effectLst/>
                          <a:latin typeface="Arial" panose="020B0604020202020204" pitchFamily="34" charset="0"/>
                        </a:rPr>
                        <a:t>Description Text</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Black text on white background</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18–20</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Simple and readable text helps users understand what the unit teaches.</a:t>
                      </a:r>
                    </a:p>
                  </a:txBody>
                  <a:tcPr marL="64708" marR="64708" marT="32354" marB="32354" anchor="ctr"/>
                </a:tc>
                <a:extLst>
                  <a:ext uri="{0D108BD9-81ED-4DB2-BD59-A6C34878D82A}">
                    <a16:rowId xmlns:a16="http://schemas.microsoft.com/office/drawing/2014/main" val="3089989459"/>
                  </a:ext>
                </a:extLst>
              </a:tr>
              <a:tr h="823234">
                <a:tc>
                  <a:txBody>
                    <a:bodyPr/>
                    <a:lstStyle/>
                    <a:p>
                      <a:pPr algn="ctr" fontAlgn="ctr">
                        <a:buNone/>
                      </a:pPr>
                      <a:r>
                        <a:rPr lang="en-GB" sz="1600" b="0" i="0" u="none" strike="noStrike">
                          <a:effectLst/>
                          <a:latin typeface="Arial" panose="020B0604020202020204" pitchFamily="34" charset="0"/>
                        </a:rPr>
                        <a:t>Section Headings</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Dark purple text</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24 bold</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Headings help </a:t>
                      </a:r>
                      <a:r>
                        <a:rPr lang="en-US" sz="1600" b="0" i="0" u="none" strike="noStrike" dirty="0" err="1">
                          <a:effectLst/>
                          <a:latin typeface="Arial" panose="020B0604020202020204" pitchFamily="34" charset="0"/>
                        </a:rPr>
                        <a:t>organise</a:t>
                      </a:r>
                      <a:r>
                        <a:rPr lang="en-US" sz="1600" b="0" i="0" u="none" strike="noStrike" dirty="0">
                          <a:effectLst/>
                          <a:latin typeface="Arial" panose="020B0604020202020204" pitchFamily="34" charset="0"/>
                        </a:rPr>
                        <a:t> information and make the page easier to navigate.</a:t>
                      </a:r>
                    </a:p>
                  </a:txBody>
                  <a:tcPr marL="64708" marR="64708" marT="32354" marB="32354" anchor="ctr"/>
                </a:tc>
                <a:extLst>
                  <a:ext uri="{0D108BD9-81ED-4DB2-BD59-A6C34878D82A}">
                    <a16:rowId xmlns:a16="http://schemas.microsoft.com/office/drawing/2014/main" val="165325906"/>
                  </a:ext>
                </a:extLst>
              </a:tr>
              <a:tr h="823234">
                <a:tc>
                  <a:txBody>
                    <a:bodyPr/>
                    <a:lstStyle/>
                    <a:p>
                      <a:pPr algn="ctr" fontAlgn="ctr">
                        <a:buNone/>
                      </a:pPr>
                      <a:r>
                        <a:rPr lang="en-GB" sz="1600" b="0" i="0" u="none" strike="noStrike">
                          <a:effectLst/>
                          <a:latin typeface="Arial" panose="020B0604020202020204" pitchFamily="34" charset="0"/>
                        </a:rPr>
                        <a:t>Images / Assignment Preview</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Natural colours</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N/A</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Medium size</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Images or previews make the page visually engaging and show evidence of the work completed.</a:t>
                      </a:r>
                    </a:p>
                  </a:txBody>
                  <a:tcPr marL="64708" marR="64708" marT="32354" marB="32354" anchor="ctr"/>
                </a:tc>
                <a:extLst>
                  <a:ext uri="{0D108BD9-81ED-4DB2-BD59-A6C34878D82A}">
                    <a16:rowId xmlns:a16="http://schemas.microsoft.com/office/drawing/2014/main" val="888829892"/>
                  </a:ext>
                </a:extLst>
              </a:tr>
              <a:tr h="823234">
                <a:tc>
                  <a:txBody>
                    <a:bodyPr/>
                    <a:lstStyle/>
                    <a:p>
                      <a:pPr algn="ctr" fontAlgn="ctr">
                        <a:buNone/>
                      </a:pPr>
                      <a:r>
                        <a:rPr lang="en-GB" sz="1600" b="0" i="0" u="none" strike="noStrike" dirty="0">
                          <a:effectLst/>
                          <a:latin typeface="Arial" panose="020B0604020202020204" pitchFamily="34" charset="0"/>
                        </a:rPr>
                        <a:t>Footer</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White text with dark purple background</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14–16</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The footer keeps the design consistent across the website and can include links or contact information.</a:t>
                      </a:r>
                    </a:p>
                  </a:txBody>
                  <a:tcPr marL="64708" marR="64708" marT="32354" marB="32354"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9773734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25B5D-66D0-6193-35AD-9ACDD0675FA7}"/>
              </a:ext>
            </a:extLst>
          </p:cNvPr>
          <p:cNvSpPr>
            <a:spLocks noGrp="1"/>
          </p:cNvSpPr>
          <p:nvPr>
            <p:ph type="title"/>
          </p:nvPr>
        </p:nvSpPr>
        <p:spPr/>
        <p:txBody>
          <a:bodyPr/>
          <a:lstStyle/>
          <a:p>
            <a:pPr algn="ctr"/>
            <a:r>
              <a:rPr lang="en-GB"/>
              <a:t>UNIT3 DIGITAL PORTFOLIO</a:t>
            </a:r>
            <a:endParaRPr lang="en-US"/>
          </a:p>
        </p:txBody>
      </p:sp>
      <p:sp>
        <p:nvSpPr>
          <p:cNvPr id="3" name="Content Placeholder 2">
            <a:extLst>
              <a:ext uri="{FF2B5EF4-FFF2-40B4-BE49-F238E27FC236}">
                <a16:creationId xmlns:a16="http://schemas.microsoft.com/office/drawing/2014/main" id="{39651BD6-6271-CA0C-BDE6-D4D0CC2A7541}"/>
              </a:ext>
            </a:extLst>
          </p:cNvPr>
          <p:cNvSpPr>
            <a:spLocks noGrp="1"/>
          </p:cNvSpPr>
          <p:nvPr>
            <p:ph idx="1"/>
          </p:nvPr>
        </p:nvSpPr>
        <p:spPr/>
        <p:txBody>
          <a:bodyPr vert="horz" lIns="91440" tIns="45720" rIns="91440" bIns="45720" rtlCol="0" anchor="t">
            <a:normAutofit/>
          </a:bodyPr>
          <a:lstStyle/>
          <a:p>
            <a:r>
              <a:rPr lang="en-GB">
                <a:ea typeface="+mn-lt"/>
                <a:cs typeface="+mn-lt"/>
              </a:rPr>
              <a:t>This page explains the work I completed for Unit 3. The page contains a description of the assignments I completed. In this unit I learned how to design and create a digital portfolio to present my work professionally.</a:t>
            </a:r>
            <a:endParaRPr lang="en-GB"/>
          </a:p>
        </p:txBody>
      </p:sp>
    </p:spTree>
    <p:extLst>
      <p:ext uri="{BB962C8B-B14F-4D97-AF65-F5344CB8AC3E}">
        <p14:creationId xmlns:p14="http://schemas.microsoft.com/office/powerpoint/2010/main" val="2904014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A659B-835C-7FF5-25B1-1C6A96E7DF86}"/>
              </a:ext>
            </a:extLst>
          </p:cNvPr>
          <p:cNvSpPr>
            <a:spLocks noGrp="1"/>
          </p:cNvSpPr>
          <p:nvPr>
            <p:ph type="title"/>
          </p:nvPr>
        </p:nvSpPr>
        <p:spPr/>
        <p:txBody>
          <a:bodyPr/>
          <a:lstStyle/>
          <a:p>
            <a:r>
              <a:rPr lang="en-GB">
                <a:ea typeface="+mj-lt"/>
                <a:cs typeface="+mj-lt"/>
              </a:rPr>
              <a:t>Purpose of  the Page</a:t>
            </a:r>
            <a:endParaRPr lang="en-US"/>
          </a:p>
        </p:txBody>
      </p:sp>
      <p:sp>
        <p:nvSpPr>
          <p:cNvPr id="3" name="Content Placeholder 2">
            <a:extLst>
              <a:ext uri="{FF2B5EF4-FFF2-40B4-BE49-F238E27FC236}">
                <a16:creationId xmlns:a16="http://schemas.microsoft.com/office/drawing/2014/main" id="{F3FBEBF3-40EB-5926-DBEF-E3C7EAEB86C0}"/>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Unit 3 page is to display my work and learning from </a:t>
            </a:r>
            <a:r>
              <a:rPr lang="en-GB" b="1">
                <a:ea typeface="+mn-lt"/>
                <a:cs typeface="+mn-lt"/>
              </a:rPr>
              <a:t>Unit 3</a:t>
            </a:r>
            <a:r>
              <a:rPr lang="en-GB">
                <a:ea typeface="+mn-lt"/>
                <a:cs typeface="+mn-lt"/>
              </a:rPr>
              <a:t>. This page allows teachers and users to view the assignments and information related to this unit. It provides a clear explanation of the work completed and helps demonstrate my understanding of the topic.</a:t>
            </a:r>
            <a:endParaRPr lang="en-GB"/>
          </a:p>
        </p:txBody>
      </p:sp>
    </p:spTree>
    <p:extLst>
      <p:ext uri="{BB962C8B-B14F-4D97-AF65-F5344CB8AC3E}">
        <p14:creationId xmlns:p14="http://schemas.microsoft.com/office/powerpoint/2010/main" val="23371433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73108-7625-781E-6DAF-B44D5A78C47D}"/>
              </a:ext>
            </a:extLst>
          </p:cNvPr>
          <p:cNvSpPr>
            <a:spLocks noGrp="1"/>
          </p:cNvSpPr>
          <p:nvPr>
            <p:ph type="title"/>
          </p:nvPr>
        </p:nvSpPr>
        <p:spPr/>
        <p:txBody>
          <a:bodyPr/>
          <a:lstStyle/>
          <a:p>
            <a:pPr algn="ctr"/>
            <a:r>
              <a:rPr lang="en-GB">
                <a:ea typeface="+mj-lt"/>
                <a:cs typeface="+mj-lt"/>
              </a:rPr>
              <a:t>Design</a:t>
            </a:r>
            <a:endParaRPr lang="en-US">
              <a:ea typeface="+mj-lt"/>
              <a:cs typeface="+mj-lt"/>
            </a:endParaRPr>
          </a:p>
        </p:txBody>
      </p:sp>
      <p:sp>
        <p:nvSpPr>
          <p:cNvPr id="3" name="Content Placeholder 2">
            <a:extLst>
              <a:ext uri="{FF2B5EF4-FFF2-40B4-BE49-F238E27FC236}">
                <a16:creationId xmlns:a16="http://schemas.microsoft.com/office/drawing/2014/main" id="{BD58D4CF-72AE-06B6-07AA-BE9CDE4C54DF}"/>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a clear title at the top labelled “Unit 3” so users can easily identify which unit they are viewing. In the centre of the page there is a description box where the explanation of the unit work will be written. At the bottom of the page there is a footer, which keeps the layout consistent with the rest of the website.</a:t>
            </a:r>
            <a:endParaRPr lang="en-GB"/>
          </a:p>
        </p:txBody>
      </p:sp>
    </p:spTree>
    <p:extLst>
      <p:ext uri="{BB962C8B-B14F-4D97-AF65-F5344CB8AC3E}">
        <p14:creationId xmlns:p14="http://schemas.microsoft.com/office/powerpoint/2010/main" val="13603155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7E8A-EA93-62FF-23D4-313FA98C02DF}"/>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46884F0F-A988-0910-7188-A4FD1E4FDA88}"/>
              </a:ext>
            </a:extLst>
          </p:cNvPr>
          <p:cNvSpPr>
            <a:spLocks noGrp="1"/>
          </p:cNvSpPr>
          <p:nvPr>
            <p:ph idx="1"/>
          </p:nvPr>
        </p:nvSpPr>
        <p:spPr/>
        <p:txBody>
          <a:bodyPr vert="horz" lIns="91440" tIns="45720" rIns="91440" bIns="45720" rtlCol="0" anchor="t">
            <a:normAutofit/>
          </a:bodyPr>
          <a:lstStyle/>
          <a:p>
            <a:r>
              <a:rPr lang="en-GB">
                <a:ea typeface="+mn-lt"/>
                <a:cs typeface="+mn-lt"/>
              </a:rPr>
              <a:t>The design is simple and organised, which makes the page look clean and professional. The title is placed at the top to create a clear visual structure. The description section is placed in the centre so it becomes the main focus of the page. The simple layout helps make the content easy to read.</a:t>
            </a:r>
            <a:endParaRPr lang="en-GB"/>
          </a:p>
        </p:txBody>
      </p:sp>
    </p:spTree>
    <p:extLst>
      <p:ext uri="{BB962C8B-B14F-4D97-AF65-F5344CB8AC3E}">
        <p14:creationId xmlns:p14="http://schemas.microsoft.com/office/powerpoint/2010/main" val="18510490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E1E7-D09C-2564-FA8A-2512884F4C59}"/>
              </a:ext>
            </a:extLst>
          </p:cNvPr>
          <p:cNvSpPr>
            <a:spLocks noGrp="1"/>
          </p:cNvSpPr>
          <p:nvPr>
            <p:ph type="title"/>
          </p:nvPr>
        </p:nvSpPr>
        <p:spPr/>
        <p:txBody>
          <a:bodyPr/>
          <a:lstStyle/>
          <a:p>
            <a:pPr algn="ctr"/>
            <a:r>
              <a:rPr lang="en-GB">
                <a:ea typeface="+mj-lt"/>
                <a:cs typeface="+mj-lt"/>
              </a:rPr>
              <a:t>Design Features</a:t>
            </a:r>
            <a:endParaRPr lang="en-US"/>
          </a:p>
        </p:txBody>
      </p:sp>
      <p:sp>
        <p:nvSpPr>
          <p:cNvPr id="3" name="Content Placeholder 2">
            <a:extLst>
              <a:ext uri="{FF2B5EF4-FFF2-40B4-BE49-F238E27FC236}">
                <a16:creationId xmlns:a16="http://schemas.microsoft.com/office/drawing/2014/main" id="{94B27944-9BBC-747B-0176-F4B70A041A93}"/>
              </a:ext>
            </a:extLst>
          </p:cNvPr>
          <p:cNvSpPr>
            <a:spLocks noGrp="1"/>
          </p:cNvSpPr>
          <p:nvPr>
            <p:ph idx="1"/>
          </p:nvPr>
        </p:nvSpPr>
        <p:spPr/>
        <p:txBody>
          <a:bodyPr vert="horz" lIns="91440" tIns="45720" rIns="91440" bIns="45720" rtlCol="0" anchor="t">
            <a:normAutofit/>
          </a:bodyPr>
          <a:lstStyle/>
          <a:p>
            <a:r>
              <a:rPr lang="en-GB">
                <a:ea typeface="+mn-lt"/>
                <a:cs typeface="+mn-lt"/>
              </a:rPr>
              <a:t>The page uses clear sections including the title, description area, and footer. These features help organise the information in a structured way. The layout is similar to other unit pages so users can easily recognise the design and understand how to navigate the website.</a:t>
            </a:r>
            <a:endParaRPr lang="en-GB"/>
          </a:p>
        </p:txBody>
      </p:sp>
    </p:spTree>
    <p:extLst>
      <p:ext uri="{BB962C8B-B14F-4D97-AF65-F5344CB8AC3E}">
        <p14:creationId xmlns:p14="http://schemas.microsoft.com/office/powerpoint/2010/main" val="22110816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058C-71A3-C019-4E30-AE1E5CA54254}"/>
              </a:ext>
            </a:extLst>
          </p:cNvPr>
          <p:cNvSpPr>
            <a:spLocks noGrp="1"/>
          </p:cNvSpPr>
          <p:nvPr>
            <p:ph type="title"/>
          </p:nvPr>
        </p:nvSpPr>
        <p:spPr/>
        <p:txBody>
          <a:bodyPr/>
          <a:lstStyle/>
          <a:p>
            <a:pPr algn="ctr"/>
            <a:r>
              <a:rPr lang="en-GB">
                <a:ea typeface="+mj-lt"/>
                <a:cs typeface="+mj-lt"/>
              </a:rPr>
              <a:t>Interactive Features / User Interaction</a:t>
            </a:r>
            <a:endParaRPr lang="en-US">
              <a:ea typeface="+mj-lt"/>
              <a:cs typeface="+mj-lt"/>
            </a:endParaRPr>
          </a:p>
        </p:txBody>
      </p:sp>
      <p:sp>
        <p:nvSpPr>
          <p:cNvPr id="3" name="Content Placeholder 2">
            <a:extLst>
              <a:ext uri="{FF2B5EF4-FFF2-40B4-BE49-F238E27FC236}">
                <a16:creationId xmlns:a16="http://schemas.microsoft.com/office/drawing/2014/main" id="{97F30595-2BD0-4745-CD58-58908A0A7455}"/>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through the page to read the description and view the information about the unit. Navigation links will allow users to move between different unit pages and other sections of the portfolio website.</a:t>
            </a:r>
          </a:p>
        </p:txBody>
      </p:sp>
    </p:spTree>
    <p:extLst>
      <p:ext uri="{BB962C8B-B14F-4D97-AF65-F5344CB8AC3E}">
        <p14:creationId xmlns:p14="http://schemas.microsoft.com/office/powerpoint/2010/main" val="7545839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7F2A-6FA0-A6F3-62A1-B813151DD2DF}"/>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207B84EF-85BD-AE11-43C9-99093023680B}"/>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focuses on presenting the unit information clearly. The simple structure allows users to quickly understand the topic and read the explanation without distractions.</a:t>
            </a:r>
          </a:p>
          <a:p>
            <a:r>
              <a:rPr lang="en-GB">
                <a:ea typeface="+mn-lt"/>
                <a:cs typeface="+mn-lt"/>
              </a:rPr>
              <a:t>The page design is effective because it meets the user requirements by providing clear information about the unit in a simple and organised format. The consistent layout across pages helps users navigate the website easily and find the information they need.</a:t>
            </a:r>
            <a:endParaRPr lang="en-GB"/>
          </a:p>
        </p:txBody>
      </p:sp>
    </p:spTree>
    <p:extLst>
      <p:ext uri="{BB962C8B-B14F-4D97-AF65-F5344CB8AC3E}">
        <p14:creationId xmlns:p14="http://schemas.microsoft.com/office/powerpoint/2010/main" val="25122360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paper with writing on it&#10;&#10;AI-generated content may be incorrect.">
            <a:extLst>
              <a:ext uri="{FF2B5EF4-FFF2-40B4-BE49-F238E27FC236}">
                <a16:creationId xmlns:a16="http://schemas.microsoft.com/office/drawing/2014/main" id="{B2311B88-0C64-270B-89BE-C992B15512EA}"/>
              </a:ext>
            </a:extLst>
          </p:cNvPr>
          <p:cNvPicPr>
            <a:picLocks noGrp="1" noChangeAspect="1"/>
          </p:cNvPicPr>
          <p:nvPr>
            <p:ph idx="1"/>
          </p:nvPr>
        </p:nvPicPr>
        <p:blipFill>
          <a:blip r:embed="rId2"/>
          <a:stretch>
            <a:fillRect/>
          </a:stretch>
        </p:blipFill>
        <p:spPr>
          <a:xfrm rot="16200000">
            <a:off x="2720953" y="-59962"/>
            <a:ext cx="5252776" cy="6997164"/>
          </a:xfrm>
          <a:prstGeom prst="rect">
            <a:avLst/>
          </a:prstGeom>
        </p:spPr>
      </p:pic>
      <p:sp>
        <p:nvSpPr>
          <p:cNvPr id="6" name="TextBox 5">
            <a:extLst>
              <a:ext uri="{FF2B5EF4-FFF2-40B4-BE49-F238E27FC236}">
                <a16:creationId xmlns:a16="http://schemas.microsoft.com/office/drawing/2014/main" id="{F14FCADF-713C-BC30-A835-27E186D30BEB}"/>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sp>
        <p:nvSpPr>
          <p:cNvPr id="2" name="TextBox 1">
            <a:extLst>
              <a:ext uri="{FF2B5EF4-FFF2-40B4-BE49-F238E27FC236}">
                <a16:creationId xmlns:a16="http://schemas.microsoft.com/office/drawing/2014/main" id="{CEA2E7D6-6DCF-4AF5-343E-8C98D2B28268}"/>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C0BA9E2C-F8F4-13D6-D17B-71B4D8645937}"/>
              </a:ext>
            </a:extLst>
          </p:cNvPr>
          <p:cNvCxnSpPr>
            <a:cxnSpLocks/>
          </p:cNvCxnSpPr>
          <p:nvPr/>
        </p:nvCxnSpPr>
        <p:spPr>
          <a:xfrm flipV="1">
            <a:off x="5876488" y="5248433"/>
            <a:ext cx="3397541" cy="5760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600901B-DF65-C80C-9197-6CF1A96BC769}"/>
              </a:ext>
            </a:extLst>
          </p:cNvPr>
          <p:cNvCxnSpPr>
            <a:cxnSpLocks/>
          </p:cNvCxnSpPr>
          <p:nvPr/>
        </p:nvCxnSpPr>
        <p:spPr>
          <a:xfrm flipH="1">
            <a:off x="783672" y="1447101"/>
            <a:ext cx="3658299" cy="622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226FCF7-07A7-E4C2-75F7-E47690306C1F}"/>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17" name="Straight Arrow Connector 16">
            <a:extLst>
              <a:ext uri="{FF2B5EF4-FFF2-40B4-BE49-F238E27FC236}">
                <a16:creationId xmlns:a16="http://schemas.microsoft.com/office/drawing/2014/main" id="{74763FFE-7D41-A09F-280E-2A71CEDB232A}"/>
              </a:ext>
            </a:extLst>
          </p:cNvPr>
          <p:cNvCxnSpPr>
            <a:cxnSpLocks/>
            <a:stCxn id="18" idx="1"/>
          </p:cNvCxnSpPr>
          <p:nvPr/>
        </p:nvCxnSpPr>
        <p:spPr>
          <a:xfrm flipH="1">
            <a:off x="5375936" y="2017173"/>
            <a:ext cx="3898093" cy="2173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DD5633B-698F-CC8C-C6B9-1C6797C58948}"/>
              </a:ext>
            </a:extLst>
          </p:cNvPr>
          <p:cNvSpPr txBox="1"/>
          <p:nvPr/>
        </p:nvSpPr>
        <p:spPr>
          <a:xfrm>
            <a:off x="9274029" y="1694007"/>
            <a:ext cx="2434856" cy="646331"/>
          </a:xfrm>
          <a:prstGeom prst="rect">
            <a:avLst/>
          </a:prstGeom>
          <a:noFill/>
        </p:spPr>
        <p:txBody>
          <a:bodyPr wrap="square" rtlCol="0">
            <a:spAutoFit/>
          </a:bodyPr>
          <a:lstStyle/>
          <a:p>
            <a:r>
              <a:rPr lang="en-GB" dirty="0"/>
              <a:t>Description of whole unit what it teaches </a:t>
            </a:r>
          </a:p>
        </p:txBody>
      </p:sp>
      <p:cxnSp>
        <p:nvCxnSpPr>
          <p:cNvPr id="19" name="Straight Arrow Connector 18">
            <a:extLst>
              <a:ext uri="{FF2B5EF4-FFF2-40B4-BE49-F238E27FC236}">
                <a16:creationId xmlns:a16="http://schemas.microsoft.com/office/drawing/2014/main" id="{B4F8A06C-B72E-B286-97BC-FBD4BA789800}"/>
              </a:ext>
            </a:extLst>
          </p:cNvPr>
          <p:cNvCxnSpPr>
            <a:cxnSpLocks/>
            <a:stCxn id="20" idx="1"/>
          </p:cNvCxnSpPr>
          <p:nvPr/>
        </p:nvCxnSpPr>
        <p:spPr>
          <a:xfrm flipH="1" flipV="1">
            <a:off x="5013858" y="3383020"/>
            <a:ext cx="4372904" cy="9436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545FA1D-7521-22A2-FC41-4813834E8B08}"/>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23" name="Straight Arrow Connector 22">
            <a:extLst>
              <a:ext uri="{FF2B5EF4-FFF2-40B4-BE49-F238E27FC236}">
                <a16:creationId xmlns:a16="http://schemas.microsoft.com/office/drawing/2014/main" id="{666A6A45-4045-A381-07CE-2F900CB1FD6C}"/>
              </a:ext>
            </a:extLst>
          </p:cNvPr>
          <p:cNvCxnSpPr>
            <a:cxnSpLocks/>
            <a:stCxn id="24" idx="1"/>
          </p:cNvCxnSpPr>
          <p:nvPr/>
        </p:nvCxnSpPr>
        <p:spPr>
          <a:xfrm flipH="1" flipV="1">
            <a:off x="7296789" y="3198354"/>
            <a:ext cx="2089973" cy="2511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4271145-E486-FE86-C458-50364D729A2C}"/>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8714310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27C0F-6FDD-C32C-D0AF-DC087AF494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60AF47-4E35-8B27-EB07-015E3F29C3E9}"/>
              </a:ext>
            </a:extLst>
          </p:cNvPr>
          <p:cNvSpPr>
            <a:spLocks noGrp="1"/>
          </p:cNvSpPr>
          <p:nvPr>
            <p:ph type="title"/>
          </p:nvPr>
        </p:nvSpPr>
        <p:spPr>
          <a:xfrm>
            <a:off x="700635" y="914400"/>
            <a:ext cx="10691265" cy="1086234"/>
          </a:xfrm>
        </p:spPr>
        <p:txBody>
          <a:bodyPr>
            <a:normAutofit fontScale="90000"/>
          </a:bodyPr>
          <a:lstStyle/>
          <a:p>
            <a:pPr algn="ctr"/>
            <a:r>
              <a:rPr lang="en-US" dirty="0"/>
              <a:t>Annotation of Alternative Unit 3 Subpage Design</a:t>
            </a:r>
            <a:endParaRPr lang="en-GB" dirty="0"/>
          </a:p>
        </p:txBody>
      </p:sp>
      <p:sp>
        <p:nvSpPr>
          <p:cNvPr id="3" name="Content Placeholder 2">
            <a:extLst>
              <a:ext uri="{FF2B5EF4-FFF2-40B4-BE49-F238E27FC236}">
                <a16:creationId xmlns:a16="http://schemas.microsoft.com/office/drawing/2014/main" id="{7E7B1A65-2527-11C0-B1B8-32A17F26AAAF}"/>
              </a:ext>
            </a:extLst>
          </p:cNvPr>
          <p:cNvSpPr>
            <a:spLocks noGrp="1"/>
          </p:cNvSpPr>
          <p:nvPr>
            <p:ph idx="1"/>
          </p:nvPr>
        </p:nvSpPr>
        <p:spPr>
          <a:xfrm>
            <a:off x="700635" y="2000634"/>
            <a:ext cx="10691265" cy="3961254"/>
          </a:xfrm>
        </p:spPr>
        <p:txBody>
          <a:bodyPr>
            <a:normAutofit fontScale="77500" lnSpcReduction="20000"/>
          </a:bodyPr>
          <a:lstStyle/>
          <a:p>
            <a:r>
              <a:rPr lang="en-US" dirty="0"/>
              <a:t>Title (Unit 3)</a:t>
            </a:r>
            <a:br>
              <a:rPr lang="en-US" dirty="0"/>
            </a:br>
            <a:r>
              <a:rPr lang="en-US" dirty="0"/>
              <a:t>The title is placed at the top of the page so users can quickly identify which unit they are viewing. This keeps the structure of the website consistent and organised.</a:t>
            </a:r>
          </a:p>
          <a:p>
            <a:r>
              <a:rPr lang="en-US" dirty="0"/>
              <a:t>Description of the Unit</a:t>
            </a:r>
            <a:br>
              <a:rPr lang="en-US" dirty="0"/>
            </a:br>
            <a:r>
              <a:rPr lang="en-US" dirty="0"/>
              <a:t>The description section explains what the unit teaches and what topics are covered. Placing it near the top helps users understand the purpose of the unit before viewing the assignment.</a:t>
            </a:r>
          </a:p>
          <a:p>
            <a:r>
              <a:rPr lang="en-US" dirty="0"/>
              <a:t>Assignment I Made</a:t>
            </a:r>
            <a:br>
              <a:rPr lang="en-US" dirty="0"/>
            </a:br>
            <a:r>
              <a:rPr lang="en-US" dirty="0"/>
              <a:t>This section displays the assignment that was completed for the unit. Showing the assignment allows users, such as teachers or employers, to see examples of the work produced and the skills demonstrated.</a:t>
            </a:r>
          </a:p>
          <a:p>
            <a:r>
              <a:rPr lang="en-US" dirty="0"/>
              <a:t>Assignment Description</a:t>
            </a:r>
            <a:br>
              <a:rPr lang="en-US" dirty="0"/>
            </a:br>
            <a:r>
              <a:rPr lang="en-US" dirty="0"/>
              <a:t>The assignment description explains the purpose of the assignment and what was required to complete it. This helps users understand the context of the work shown.</a:t>
            </a:r>
          </a:p>
          <a:p>
            <a:r>
              <a:rPr lang="en-US" dirty="0"/>
              <a:t>Footer of My Website</a:t>
            </a:r>
            <a:br>
              <a:rPr lang="en-US" dirty="0"/>
            </a:br>
            <a:r>
              <a:rPr lang="en-US" dirty="0"/>
              <a:t>The footer is located at the bottom of the page to maintain a consistent layout across all pages. It can contain information such as navigation links or contact details.</a:t>
            </a:r>
          </a:p>
        </p:txBody>
      </p:sp>
    </p:spTree>
    <p:extLst>
      <p:ext uri="{BB962C8B-B14F-4D97-AF65-F5344CB8AC3E}">
        <p14:creationId xmlns:p14="http://schemas.microsoft.com/office/powerpoint/2010/main" val="21750351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4A484-BA56-0FD6-38DC-42EF2D110A1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580D5E9-3A6C-6013-3FBD-2DB3B80A0877}"/>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89669EF4-ED2E-9B43-2D46-F118DADCE1CA}"/>
              </a:ext>
            </a:extLst>
          </p:cNvPr>
          <p:cNvGraphicFramePr>
            <a:graphicFrameLocks noGrp="1"/>
          </p:cNvGraphicFramePr>
          <p:nvPr>
            <p:ph idx="1"/>
            <p:extLst>
              <p:ext uri="{D42A27DB-BD31-4B8C-83A1-F6EECF244321}">
                <p14:modId xmlns:p14="http://schemas.microsoft.com/office/powerpoint/2010/main" val="873865708"/>
              </p:ext>
            </p:extLst>
          </p:nvPr>
        </p:nvGraphicFramePr>
        <p:xfrm>
          <a:off x="409369" y="722376"/>
          <a:ext cx="11373262" cy="5998772"/>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 </a:t>
                      </a:r>
                    </a:p>
                  </a:txBody>
                  <a:tcPr marL="42679" marR="42679" marT="21339" marB="21339" anchor="ctr"/>
                </a:tc>
                <a:tc>
                  <a:txBody>
                    <a:bodyPr/>
                    <a:lstStyle/>
                    <a:p>
                      <a:pPr algn="ctr">
                        <a:buNone/>
                      </a:pPr>
                      <a:r>
                        <a:rPr lang="en-US" sz="1600" dirty="0"/>
                        <a:t>White text with dark purple background</a:t>
                      </a:r>
                    </a:p>
                  </a:txBody>
                  <a:tcPr marL="42679" marR="42679" marT="21339" marB="21339" anchor="ctr"/>
                </a:tc>
                <a:tc>
                  <a:txBody>
                    <a:bodyPr/>
                    <a:lstStyle/>
                    <a:p>
                      <a:pPr algn="ctr">
                        <a:buNone/>
                      </a:pPr>
                      <a:r>
                        <a:rPr lang="en-GB" sz="1600" dirty="0"/>
                        <a:t>Arial</a:t>
                      </a:r>
                    </a:p>
                  </a:txBody>
                  <a:tcPr marL="42679" marR="42679" marT="21339" marB="21339" anchor="ctr"/>
                </a:tc>
                <a:tc>
                  <a:txBody>
                    <a:bodyPr/>
                    <a:lstStyle/>
                    <a:p>
                      <a:pPr algn="ctr">
                        <a:buNone/>
                      </a:pPr>
                      <a:r>
                        <a:rPr lang="en-GB" sz="1600"/>
                        <a:t>36 bold</a:t>
                      </a:r>
                    </a:p>
                  </a:txBody>
                  <a:tcPr marL="42679" marR="42679" marT="21339" marB="21339" anchor="ctr"/>
                </a:tc>
                <a:tc>
                  <a:txBody>
                    <a:bodyPr/>
                    <a:lstStyle/>
                    <a:p>
                      <a:pPr algn="ctr">
                        <a:buNone/>
                      </a:pPr>
                      <a:r>
                        <a:rPr lang="en-US" sz="1600"/>
                        <a:t>The title clearly shows which unit page the user is viewing and keeps the website organised and easy to understand.</a:t>
                      </a:r>
                    </a:p>
                  </a:txBody>
                  <a:tcPr marL="42679" marR="42679" marT="21339" marB="21339" anchor="ctr"/>
                </a:tc>
                <a:extLst>
                  <a:ext uri="{0D108BD9-81ED-4DB2-BD59-A6C34878D82A}">
                    <a16:rowId xmlns:a16="http://schemas.microsoft.com/office/drawing/2014/main" val="3402839470"/>
                  </a:ext>
                </a:extLst>
              </a:tr>
              <a:tr h="1019669">
                <a:tc>
                  <a:txBody>
                    <a:bodyPr/>
                    <a:lstStyle/>
                    <a:p>
                      <a:pPr algn="ctr">
                        <a:buNone/>
                      </a:pPr>
                      <a:r>
                        <a:rPr lang="en-GB" sz="1600"/>
                        <a:t>Unit Description</a:t>
                      </a:r>
                    </a:p>
                  </a:txBody>
                  <a:tcPr marL="42679" marR="42679" marT="21339" marB="21339" anchor="ctr"/>
                </a:tc>
                <a:tc>
                  <a:txBody>
                    <a:bodyPr/>
                    <a:lstStyle/>
                    <a:p>
                      <a:pPr algn="ctr">
                        <a:buNone/>
                      </a:pPr>
                      <a:r>
                        <a:rPr lang="en-US" sz="1600"/>
                        <a:t>Black text on white background</a:t>
                      </a:r>
                    </a:p>
                  </a:txBody>
                  <a:tcPr marL="42679" marR="42679" marT="21339" marB="21339" anchor="ctr"/>
                </a:tc>
                <a:tc>
                  <a:txBody>
                    <a:bodyPr/>
                    <a:lstStyle/>
                    <a:p>
                      <a:pPr algn="ctr">
                        <a:buNone/>
                      </a:pPr>
                      <a:r>
                        <a:rPr lang="en-GB" sz="1600" dirty="0"/>
                        <a:t>Arial</a:t>
                      </a:r>
                    </a:p>
                  </a:txBody>
                  <a:tcPr marL="42679" marR="42679" marT="21339" marB="21339" anchor="ctr"/>
                </a:tc>
                <a:tc>
                  <a:txBody>
                    <a:bodyPr/>
                    <a:lstStyle/>
                    <a:p>
                      <a:pPr algn="ctr">
                        <a:buNone/>
                      </a:pPr>
                      <a:r>
                        <a:rPr lang="en-GB" sz="1600" dirty="0"/>
                        <a:t>18–20</a:t>
                      </a:r>
                    </a:p>
                  </a:txBody>
                  <a:tcPr marL="42679" marR="42679" marT="21339" marB="21339" anchor="ctr"/>
                </a:tc>
                <a:tc>
                  <a:txBody>
                    <a:bodyPr/>
                    <a:lstStyle/>
                    <a:p>
                      <a:pPr algn="ctr">
                        <a:buNone/>
                      </a:pPr>
                      <a:r>
                        <a:rPr lang="en-US" sz="1600"/>
                        <a:t>Simple colours improve readability and help users understand what the unit teaches.</a:t>
                      </a:r>
                    </a:p>
                  </a:txBody>
                  <a:tcPr marL="42679" marR="42679" marT="21339" marB="21339" anchor="ctr"/>
                </a:tc>
                <a:extLst>
                  <a:ext uri="{0D108BD9-81ED-4DB2-BD59-A6C34878D82A}">
                    <a16:rowId xmlns:a16="http://schemas.microsoft.com/office/drawing/2014/main" val="1508351187"/>
                  </a:ext>
                </a:extLst>
              </a:tr>
              <a:tr h="1009809">
                <a:tc>
                  <a:txBody>
                    <a:bodyPr/>
                    <a:lstStyle/>
                    <a:p>
                      <a:pPr algn="ctr">
                        <a:buNone/>
                      </a:pPr>
                      <a:r>
                        <a:rPr lang="en-GB" sz="1600"/>
                        <a:t>Assignment Section</a:t>
                      </a:r>
                    </a:p>
                  </a:txBody>
                  <a:tcPr marL="42679" marR="42679" marT="21339" marB="21339" anchor="ctr"/>
                </a:tc>
                <a:tc>
                  <a:txBody>
                    <a:bodyPr/>
                    <a:lstStyle/>
                    <a:p>
                      <a:pPr algn="ctr">
                        <a:buNone/>
                      </a:pPr>
                      <a:r>
                        <a:rPr lang="en-US" sz="1600"/>
                        <a:t>Black text on white background</a:t>
                      </a:r>
                    </a:p>
                  </a:txBody>
                  <a:tcPr marL="42679" marR="42679" marT="21339" marB="21339" anchor="ctr"/>
                </a:tc>
                <a:tc>
                  <a:txBody>
                    <a:bodyPr/>
                    <a:lstStyle/>
                    <a:p>
                      <a:pPr algn="ctr">
                        <a:buNone/>
                      </a:pPr>
                      <a:r>
                        <a:rPr lang="en-GB" sz="1600"/>
                        <a:t>Arial</a:t>
                      </a:r>
                    </a:p>
                  </a:txBody>
                  <a:tcPr marL="42679" marR="42679" marT="21339" marB="21339" anchor="ctr"/>
                </a:tc>
                <a:tc>
                  <a:txBody>
                    <a:bodyPr/>
                    <a:lstStyle/>
                    <a:p>
                      <a:pPr algn="ctr">
                        <a:buNone/>
                      </a:pPr>
                      <a:r>
                        <a:rPr lang="en-GB" sz="1600" dirty="0"/>
                        <a:t>20</a:t>
                      </a:r>
                    </a:p>
                  </a:txBody>
                  <a:tcPr marL="42679" marR="42679" marT="21339" marB="21339" anchor="ctr"/>
                </a:tc>
                <a:tc>
                  <a:txBody>
                    <a:bodyPr/>
                    <a:lstStyle/>
                    <a:p>
                      <a:pPr algn="ctr">
                        <a:buNone/>
                      </a:pPr>
                      <a:r>
                        <a:rPr lang="en-US" sz="1600"/>
                        <a:t>This section displays the assignment work so users can see examples of the skills demonstrated.</a:t>
                      </a:r>
                    </a:p>
                  </a:txBody>
                  <a:tcPr marL="42679" marR="42679" marT="21339" marB="21339" anchor="ctr"/>
                </a:tc>
                <a:extLst>
                  <a:ext uri="{0D108BD9-81ED-4DB2-BD59-A6C34878D82A}">
                    <a16:rowId xmlns:a16="http://schemas.microsoft.com/office/drawing/2014/main" val="3089989459"/>
                  </a:ext>
                </a:extLst>
              </a:tr>
              <a:tr h="823234">
                <a:tc>
                  <a:txBody>
                    <a:bodyPr/>
                    <a:lstStyle/>
                    <a:p>
                      <a:pPr algn="ctr">
                        <a:buNone/>
                      </a:pPr>
                      <a:r>
                        <a:rPr lang="en-GB" sz="1600"/>
                        <a:t>Assignment Description</a:t>
                      </a:r>
                    </a:p>
                  </a:txBody>
                  <a:tcPr marL="42679" marR="42679" marT="21339" marB="21339" anchor="ctr"/>
                </a:tc>
                <a:tc>
                  <a:txBody>
                    <a:bodyPr/>
                    <a:lstStyle/>
                    <a:p>
                      <a:pPr algn="ctr">
                        <a:buNone/>
                      </a:pPr>
                      <a:r>
                        <a:rPr lang="en-US" sz="1600"/>
                        <a:t>Black text on white background</a:t>
                      </a:r>
                    </a:p>
                  </a:txBody>
                  <a:tcPr marL="42679" marR="42679" marT="21339" marB="21339" anchor="ctr"/>
                </a:tc>
                <a:tc>
                  <a:txBody>
                    <a:bodyPr/>
                    <a:lstStyle/>
                    <a:p>
                      <a:pPr algn="ctr">
                        <a:buNone/>
                      </a:pPr>
                      <a:r>
                        <a:rPr lang="en-GB" sz="1600"/>
                        <a:t>Arial</a:t>
                      </a:r>
                    </a:p>
                  </a:txBody>
                  <a:tcPr marL="42679" marR="42679" marT="21339" marB="21339" anchor="ctr"/>
                </a:tc>
                <a:tc>
                  <a:txBody>
                    <a:bodyPr/>
                    <a:lstStyle/>
                    <a:p>
                      <a:pPr algn="ctr">
                        <a:buNone/>
                      </a:pPr>
                      <a:r>
                        <a:rPr lang="en-GB" sz="1600" dirty="0"/>
                        <a:t>18</a:t>
                      </a:r>
                    </a:p>
                  </a:txBody>
                  <a:tcPr marL="42679" marR="42679" marT="21339" marB="21339" anchor="ctr"/>
                </a:tc>
                <a:tc>
                  <a:txBody>
                    <a:bodyPr/>
                    <a:lstStyle/>
                    <a:p>
                      <a:pPr algn="ctr">
                        <a:buNone/>
                      </a:pPr>
                      <a:r>
                        <a:rPr lang="en-US" sz="1600" dirty="0"/>
                        <a:t>Explains the purpose of the assignment and helps users understand the context of the work.</a:t>
                      </a:r>
                    </a:p>
                  </a:txBody>
                  <a:tcPr marL="42679" marR="42679" marT="21339" marB="21339" anchor="ctr"/>
                </a:tc>
                <a:extLst>
                  <a:ext uri="{0D108BD9-81ED-4DB2-BD59-A6C34878D82A}">
                    <a16:rowId xmlns:a16="http://schemas.microsoft.com/office/drawing/2014/main" val="165325906"/>
                  </a:ext>
                </a:extLst>
              </a:tr>
              <a:tr h="823234">
                <a:tc>
                  <a:txBody>
                    <a:bodyPr/>
                    <a:lstStyle/>
                    <a:p>
                      <a:pPr algn="ctr">
                        <a:buNone/>
                      </a:pPr>
                      <a:r>
                        <a:rPr lang="en-GB" sz="1600"/>
                        <a:t>Section Headings</a:t>
                      </a:r>
                    </a:p>
                  </a:txBody>
                  <a:tcPr marL="42679" marR="42679" marT="21339" marB="21339" anchor="ctr"/>
                </a:tc>
                <a:tc>
                  <a:txBody>
                    <a:bodyPr/>
                    <a:lstStyle/>
                    <a:p>
                      <a:pPr algn="ctr">
                        <a:buNone/>
                      </a:pPr>
                      <a:r>
                        <a:rPr lang="en-GB" sz="1600"/>
                        <a:t>Dark purple text</a:t>
                      </a:r>
                    </a:p>
                  </a:txBody>
                  <a:tcPr marL="42679" marR="42679" marT="21339" marB="21339" anchor="ctr"/>
                </a:tc>
                <a:tc>
                  <a:txBody>
                    <a:bodyPr/>
                    <a:lstStyle/>
                    <a:p>
                      <a:pPr algn="ctr">
                        <a:buNone/>
                      </a:pPr>
                      <a:r>
                        <a:rPr lang="en-GB" sz="1600"/>
                        <a:t>Arial</a:t>
                      </a:r>
                    </a:p>
                  </a:txBody>
                  <a:tcPr marL="42679" marR="42679" marT="21339" marB="21339" anchor="ctr"/>
                </a:tc>
                <a:tc>
                  <a:txBody>
                    <a:bodyPr/>
                    <a:lstStyle/>
                    <a:p>
                      <a:pPr algn="ctr">
                        <a:buNone/>
                      </a:pPr>
                      <a:r>
                        <a:rPr lang="en-GB" sz="1600"/>
                        <a:t>24 bold</a:t>
                      </a:r>
                    </a:p>
                  </a:txBody>
                  <a:tcPr marL="42679" marR="42679" marT="21339" marB="21339" anchor="ctr"/>
                </a:tc>
                <a:tc>
                  <a:txBody>
                    <a:bodyPr/>
                    <a:lstStyle/>
                    <a:p>
                      <a:pPr algn="ctr">
                        <a:buNone/>
                      </a:pPr>
                      <a:r>
                        <a:rPr lang="en-US" sz="1600" dirty="0"/>
                        <a:t>Headings help structure the page and make it easier for users to scan the information.</a:t>
                      </a:r>
                    </a:p>
                  </a:txBody>
                  <a:tcPr marL="42679" marR="42679" marT="21339" marB="21339" anchor="ctr"/>
                </a:tc>
                <a:extLst>
                  <a:ext uri="{0D108BD9-81ED-4DB2-BD59-A6C34878D82A}">
                    <a16:rowId xmlns:a16="http://schemas.microsoft.com/office/drawing/2014/main" val="888829892"/>
                  </a:ext>
                </a:extLst>
              </a:tr>
              <a:tr h="823234">
                <a:tc>
                  <a:txBody>
                    <a:bodyPr/>
                    <a:lstStyle/>
                    <a:p>
                      <a:pPr algn="ctr">
                        <a:buNone/>
                      </a:pPr>
                      <a:r>
                        <a:rPr lang="en-GB" sz="1600" dirty="0"/>
                        <a:t>Footer</a:t>
                      </a:r>
                    </a:p>
                  </a:txBody>
                  <a:tcPr marL="42679" marR="42679" marT="21339" marB="21339" anchor="ctr"/>
                </a:tc>
                <a:tc>
                  <a:txBody>
                    <a:bodyPr/>
                    <a:lstStyle/>
                    <a:p>
                      <a:pPr algn="ctr">
                        <a:buNone/>
                      </a:pPr>
                      <a:r>
                        <a:rPr lang="en-US" sz="1600"/>
                        <a:t>White text with dark purple background</a:t>
                      </a:r>
                    </a:p>
                  </a:txBody>
                  <a:tcPr marL="42679" marR="42679" marT="21339" marB="21339" anchor="ctr"/>
                </a:tc>
                <a:tc>
                  <a:txBody>
                    <a:bodyPr/>
                    <a:lstStyle/>
                    <a:p>
                      <a:pPr algn="ctr">
                        <a:buNone/>
                      </a:pPr>
                      <a:r>
                        <a:rPr lang="en-GB" sz="1600"/>
                        <a:t>Arial</a:t>
                      </a:r>
                    </a:p>
                  </a:txBody>
                  <a:tcPr marL="42679" marR="42679" marT="21339" marB="21339" anchor="ctr"/>
                </a:tc>
                <a:tc>
                  <a:txBody>
                    <a:bodyPr/>
                    <a:lstStyle/>
                    <a:p>
                      <a:pPr algn="ctr">
                        <a:buNone/>
                      </a:pPr>
                      <a:r>
                        <a:rPr lang="en-GB" sz="1600"/>
                        <a:t>14–16</a:t>
                      </a:r>
                    </a:p>
                  </a:txBody>
                  <a:tcPr marL="42679" marR="42679" marT="21339" marB="21339" anchor="ctr"/>
                </a:tc>
                <a:tc>
                  <a:txBody>
                    <a:bodyPr/>
                    <a:lstStyle/>
                    <a:p>
                      <a:pPr algn="ctr">
                        <a:buNone/>
                      </a:pPr>
                      <a:r>
                        <a:rPr lang="en-US" sz="1600" dirty="0"/>
                        <a:t>The footer keeps the design consistent across the website and can include navigation links or contact information.</a:t>
                      </a:r>
                    </a:p>
                  </a:txBody>
                  <a:tcPr marL="42679" marR="42679" marT="21339" marB="21339"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3024595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55" name="Straight Connector 205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59" name="Rectangle 2058">
            <a:extLst>
              <a:ext uri="{FF2B5EF4-FFF2-40B4-BE49-F238E27FC236}">
                <a16:creationId xmlns:a16="http://schemas.microsoft.com/office/drawing/2014/main" id="{85CB65D0-496F-4797-A015-C85839E35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68199024-6361-7D3E-68FD-27C7373CB6D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117" b="11378"/>
          <a:stretch>
            <a:fillRect/>
          </a:stretch>
        </p:blipFill>
        <p:spPr bwMode="auto">
          <a:xfrm>
            <a:off x="1" y="10"/>
            <a:ext cx="12192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95D2C779-8883-4E5F-A170-0F464918C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13F16-B1A5-D621-AB7A-66E770FB3F1A}"/>
              </a:ext>
            </a:extLst>
          </p:cNvPr>
          <p:cNvSpPr>
            <a:spLocks noGrp="1"/>
          </p:cNvSpPr>
          <p:nvPr>
            <p:ph type="title"/>
          </p:nvPr>
        </p:nvSpPr>
        <p:spPr>
          <a:xfrm>
            <a:off x="1833541" y="990599"/>
            <a:ext cx="5619054" cy="4849091"/>
          </a:xfrm>
        </p:spPr>
        <p:txBody>
          <a:bodyPr vert="horz" lIns="91440" tIns="45720" rIns="91440" bIns="45720" rtlCol="0" anchor="ctr">
            <a:normAutofit/>
          </a:bodyPr>
          <a:lstStyle/>
          <a:p>
            <a:pPr algn="r"/>
            <a:r>
              <a:rPr lang="en-US" sz="5400">
                <a:solidFill>
                  <a:srgbClr val="FFFFFF"/>
                </a:solidFill>
              </a:rPr>
              <a:t>Unit 13 - Website Development (Assignments)</a:t>
            </a:r>
            <a:br>
              <a:rPr lang="en-US" sz="5400">
                <a:solidFill>
                  <a:srgbClr val="FFFFFF"/>
                </a:solidFill>
              </a:rPr>
            </a:br>
            <a:endParaRPr lang="en-US" sz="5400">
              <a:solidFill>
                <a:srgbClr val="FFFFFF"/>
              </a:solidFill>
            </a:endParaRPr>
          </a:p>
        </p:txBody>
      </p:sp>
      <p:cxnSp>
        <p:nvCxnSpPr>
          <p:cNvPr id="2063" name="Straight Connector 2062">
            <a:extLst>
              <a:ext uri="{FF2B5EF4-FFF2-40B4-BE49-F238E27FC236}">
                <a16:creationId xmlns:a16="http://schemas.microsoft.com/office/drawing/2014/main" id="{BD96A694-258D-4418-A83C-B9BA72FD44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009930"/>
      </p:ext>
    </p:extLst>
  </p:cSld>
  <p:clrMapOvr>
    <a:overrideClrMapping bg1="dk1" tx1="lt1" bg2="dk2" tx2="lt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2C16C-26B0-7845-7E6E-4445372A9E05}"/>
              </a:ext>
            </a:extLst>
          </p:cNvPr>
          <p:cNvSpPr>
            <a:spLocks noGrp="1"/>
          </p:cNvSpPr>
          <p:nvPr>
            <p:ph type="title"/>
          </p:nvPr>
        </p:nvSpPr>
        <p:spPr/>
        <p:txBody>
          <a:bodyPr/>
          <a:lstStyle/>
          <a:p>
            <a:pPr algn="ctr"/>
            <a:r>
              <a:rPr lang="en-GB" b="1"/>
              <a:t>Unit 13</a:t>
            </a:r>
            <a:endParaRPr lang="en-US"/>
          </a:p>
        </p:txBody>
      </p:sp>
      <p:sp>
        <p:nvSpPr>
          <p:cNvPr id="3" name="Content Placeholder 2">
            <a:extLst>
              <a:ext uri="{FF2B5EF4-FFF2-40B4-BE49-F238E27FC236}">
                <a16:creationId xmlns:a16="http://schemas.microsoft.com/office/drawing/2014/main" id="{6C768FA5-E9BD-371A-1F54-B7C567D35FA2}"/>
              </a:ext>
            </a:extLst>
          </p:cNvPr>
          <p:cNvSpPr>
            <a:spLocks noGrp="1"/>
          </p:cNvSpPr>
          <p:nvPr>
            <p:ph idx="1"/>
          </p:nvPr>
        </p:nvSpPr>
        <p:spPr/>
        <p:txBody>
          <a:bodyPr vert="horz" lIns="91440" tIns="45720" rIns="91440" bIns="45720" rtlCol="0" anchor="t">
            <a:normAutofit/>
          </a:bodyPr>
          <a:lstStyle/>
          <a:p>
            <a:r>
              <a:rPr lang="en-GB" b="1">
                <a:ea typeface="+mn-lt"/>
                <a:cs typeface="+mn-lt"/>
              </a:rPr>
              <a:t>Unit 13 – Website Development</a:t>
            </a:r>
            <a:r>
              <a:rPr lang="en-GB">
                <a:ea typeface="+mn-lt"/>
                <a:cs typeface="+mn-lt"/>
              </a:rPr>
              <a:t> includes the assignments I completed using HTML and CSS to plan, design, and develop websites. For example, I created multi-page websites with a navigation menu, header, content sections, and footer, and used CSS to control layout, colours, fonts, and spacing. I improved user experience by designing clear page structures and simple navigation so users could easily find information.</a:t>
            </a:r>
            <a:endParaRPr lang="en-GB"/>
          </a:p>
          <a:p>
            <a:r>
              <a:rPr lang="en-GB">
                <a:ea typeface="+mn-lt"/>
                <a:cs typeface="+mn-lt"/>
              </a:rPr>
              <a:t>During this unit, I also developed teamwork and communication skills by discussing design ideas with classmates, receiving feedback, and making changes based on suggestions. I explained my design decisions and helped solve layout problems during group discussions. This unit helped me build strong front-end development skills, problem-solving ability, attention to detail, and the confidence to work in a team, which are all important skills for employers.</a:t>
            </a:r>
            <a:endParaRPr lang="en-GB"/>
          </a:p>
          <a:p>
            <a:endParaRPr lang="en-GB"/>
          </a:p>
        </p:txBody>
      </p:sp>
    </p:spTree>
    <p:extLst>
      <p:ext uri="{BB962C8B-B14F-4D97-AF65-F5344CB8AC3E}">
        <p14:creationId xmlns:p14="http://schemas.microsoft.com/office/powerpoint/2010/main" val="23142227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paper with black writing on it">
            <a:extLst>
              <a:ext uri="{FF2B5EF4-FFF2-40B4-BE49-F238E27FC236}">
                <a16:creationId xmlns:a16="http://schemas.microsoft.com/office/drawing/2014/main" id="{BE5C7546-656C-5F01-11CD-DA2E440B6875}"/>
              </a:ext>
            </a:extLst>
          </p:cNvPr>
          <p:cNvPicPr>
            <a:picLocks noGrp="1" noChangeAspect="1"/>
          </p:cNvPicPr>
          <p:nvPr>
            <p:ph idx="1"/>
          </p:nvPr>
        </p:nvPicPr>
        <p:blipFill>
          <a:blip r:embed="rId2"/>
          <a:stretch>
            <a:fillRect/>
          </a:stretch>
        </p:blipFill>
        <p:spPr>
          <a:xfrm rot="16200000">
            <a:off x="2249170" y="-89430"/>
            <a:ext cx="5277675" cy="7033895"/>
          </a:xfrm>
          <a:prstGeom prst="rect">
            <a:avLst/>
          </a:prstGeom>
        </p:spPr>
      </p:pic>
      <p:sp>
        <p:nvSpPr>
          <p:cNvPr id="6" name="TextBox 5">
            <a:extLst>
              <a:ext uri="{FF2B5EF4-FFF2-40B4-BE49-F238E27FC236}">
                <a16:creationId xmlns:a16="http://schemas.microsoft.com/office/drawing/2014/main" id="{89E48473-6DE7-818C-E762-4FC5CC466015}"/>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832CCF2A-6DA4-049F-8B7D-409F11C2133C}"/>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8AFD46F5-2C8D-A8C0-3B97-913A8506E48F}"/>
              </a:ext>
            </a:extLst>
          </p:cNvPr>
          <p:cNvCxnSpPr>
            <a:cxnSpLocks/>
          </p:cNvCxnSpPr>
          <p:nvPr/>
        </p:nvCxnSpPr>
        <p:spPr>
          <a:xfrm>
            <a:off x="5461852" y="5081364"/>
            <a:ext cx="3833150" cy="7049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76ECD1D9-5B29-EA44-88B8-575F07D04A58}"/>
              </a:ext>
            </a:extLst>
          </p:cNvPr>
          <p:cNvCxnSpPr>
            <a:cxnSpLocks/>
          </p:cNvCxnSpPr>
          <p:nvPr/>
        </p:nvCxnSpPr>
        <p:spPr>
          <a:xfrm flipH="1">
            <a:off x="783672" y="1324675"/>
            <a:ext cx="2873928" cy="1846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AE82043-7CE4-15B7-3DD8-24C49F5609A7}"/>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A437D8C0-CE97-8D14-2FDE-ECDA9B3CE41E}"/>
              </a:ext>
            </a:extLst>
          </p:cNvPr>
          <p:cNvCxnSpPr>
            <a:cxnSpLocks/>
            <a:stCxn id="9" idx="1"/>
          </p:cNvCxnSpPr>
          <p:nvPr/>
        </p:nvCxnSpPr>
        <p:spPr>
          <a:xfrm flipH="1" flipV="1">
            <a:off x="5695055" y="1884032"/>
            <a:ext cx="3420996" cy="8855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BBCE614-F62C-9882-4AA7-3C5D9C97F6C6}"/>
              </a:ext>
            </a:extLst>
          </p:cNvPr>
          <p:cNvSpPr txBox="1"/>
          <p:nvPr/>
        </p:nvSpPr>
        <p:spPr>
          <a:xfrm>
            <a:off x="9116051" y="2446392"/>
            <a:ext cx="2434856" cy="646331"/>
          </a:xfrm>
          <a:prstGeom prst="rect">
            <a:avLst/>
          </a:prstGeom>
          <a:noFill/>
        </p:spPr>
        <p:txBody>
          <a:bodyPr wrap="square" rtlCol="0">
            <a:spAutoFit/>
          </a:bodyPr>
          <a:lstStyle/>
          <a:p>
            <a:r>
              <a:rPr lang="en-GB" dirty="0"/>
              <a:t>Description of whole unit what it teaches </a:t>
            </a:r>
          </a:p>
        </p:txBody>
      </p:sp>
      <p:cxnSp>
        <p:nvCxnSpPr>
          <p:cNvPr id="12" name="Straight Arrow Connector 11">
            <a:extLst>
              <a:ext uri="{FF2B5EF4-FFF2-40B4-BE49-F238E27FC236}">
                <a16:creationId xmlns:a16="http://schemas.microsoft.com/office/drawing/2014/main" id="{38A52B11-30D3-91D1-C7C6-BA2598EB04BC}"/>
              </a:ext>
            </a:extLst>
          </p:cNvPr>
          <p:cNvCxnSpPr>
            <a:cxnSpLocks/>
            <a:stCxn id="13" idx="1"/>
          </p:cNvCxnSpPr>
          <p:nvPr/>
        </p:nvCxnSpPr>
        <p:spPr>
          <a:xfrm flipH="1" flipV="1">
            <a:off x="5682180" y="3429000"/>
            <a:ext cx="3420996" cy="8855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2B18A3F-E415-74EF-00E4-8654D7A96407}"/>
              </a:ext>
            </a:extLst>
          </p:cNvPr>
          <p:cNvSpPr txBox="1"/>
          <p:nvPr/>
        </p:nvSpPr>
        <p:spPr>
          <a:xfrm>
            <a:off x="9103176" y="3991360"/>
            <a:ext cx="2434856" cy="646331"/>
          </a:xfrm>
          <a:prstGeom prst="rect">
            <a:avLst/>
          </a:prstGeom>
          <a:noFill/>
        </p:spPr>
        <p:txBody>
          <a:bodyPr wrap="square" rtlCol="0">
            <a:spAutoFit/>
          </a:bodyPr>
          <a:lstStyle/>
          <a:p>
            <a:r>
              <a:rPr lang="en-GB" dirty="0"/>
              <a:t>Video explaining whole unit </a:t>
            </a:r>
          </a:p>
        </p:txBody>
      </p:sp>
    </p:spTree>
    <p:extLst>
      <p:ext uri="{BB962C8B-B14F-4D97-AF65-F5344CB8AC3E}">
        <p14:creationId xmlns:p14="http://schemas.microsoft.com/office/powerpoint/2010/main" val="39478437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2B856-DE7A-FAA4-6F37-C36E47267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BBF48-62F3-8BDD-4B66-5BE05F649F7F}"/>
              </a:ext>
            </a:extLst>
          </p:cNvPr>
          <p:cNvSpPr>
            <a:spLocks noGrp="1"/>
          </p:cNvSpPr>
          <p:nvPr>
            <p:ph type="title"/>
          </p:nvPr>
        </p:nvSpPr>
        <p:spPr>
          <a:xfrm>
            <a:off x="700635" y="914400"/>
            <a:ext cx="10691265" cy="742566"/>
          </a:xfrm>
        </p:spPr>
        <p:txBody>
          <a:bodyPr/>
          <a:lstStyle/>
          <a:p>
            <a:pPr algn="ctr"/>
            <a:r>
              <a:rPr lang="en-US" dirty="0"/>
              <a:t>Annotation of Unit 13 Page Design</a:t>
            </a:r>
            <a:endParaRPr lang="en-GB" dirty="0"/>
          </a:p>
        </p:txBody>
      </p:sp>
      <p:sp>
        <p:nvSpPr>
          <p:cNvPr id="3" name="Content Placeholder 2">
            <a:extLst>
              <a:ext uri="{FF2B5EF4-FFF2-40B4-BE49-F238E27FC236}">
                <a16:creationId xmlns:a16="http://schemas.microsoft.com/office/drawing/2014/main" id="{A7E18AD8-44CF-061C-2D60-88CA0F870567}"/>
              </a:ext>
            </a:extLst>
          </p:cNvPr>
          <p:cNvSpPr>
            <a:spLocks noGrp="1"/>
          </p:cNvSpPr>
          <p:nvPr>
            <p:ph idx="1"/>
          </p:nvPr>
        </p:nvSpPr>
        <p:spPr>
          <a:xfrm>
            <a:off x="700635" y="1656966"/>
            <a:ext cx="10691265" cy="4304922"/>
          </a:xfrm>
        </p:spPr>
        <p:txBody>
          <a:bodyPr>
            <a:normAutofit lnSpcReduction="10000"/>
          </a:bodyPr>
          <a:lstStyle/>
          <a:p>
            <a:r>
              <a:rPr lang="en-US" dirty="0"/>
              <a:t>Title </a:t>
            </a:r>
            <a:br>
              <a:rPr lang="en-US" dirty="0"/>
            </a:br>
            <a:r>
              <a:rPr lang="en-US" dirty="0"/>
              <a:t>The title is placed at the top of the page so users can quickly identify which unit they are viewing. This helps keep the website organised and consistent with the other unit pages.</a:t>
            </a:r>
          </a:p>
          <a:p>
            <a:r>
              <a:rPr lang="en-US" dirty="0"/>
              <a:t>Description of the Unit</a:t>
            </a:r>
            <a:br>
              <a:rPr lang="en-US" dirty="0"/>
            </a:br>
            <a:r>
              <a:rPr lang="en-US" dirty="0"/>
              <a:t>The description section explains what the unit teaches and what topics are covered. This helps users understand the purpose of the unit and the knowledge gained.</a:t>
            </a:r>
          </a:p>
          <a:p>
            <a:r>
              <a:rPr lang="en-US" dirty="0"/>
              <a:t>Video Explaining the Unit</a:t>
            </a:r>
            <a:br>
              <a:rPr lang="en-US" dirty="0"/>
            </a:br>
            <a:r>
              <a:rPr lang="en-US" dirty="0"/>
              <a:t>The video section provides a visual explanation of the unit. Including a video makes the page more engaging and allows users to understand the content in an interactive way.</a:t>
            </a:r>
          </a:p>
          <a:p>
            <a:r>
              <a:rPr lang="en-US" dirty="0"/>
              <a:t>Footer of My Website</a:t>
            </a:r>
            <a:br>
              <a:rPr lang="en-US" dirty="0"/>
            </a:br>
            <a:r>
              <a:rPr lang="en-US" dirty="0"/>
              <a:t>The footer is placed at the bottom of the page to maintain a consistent layout across all pages. It can include information such as navigation links or contact details.</a:t>
            </a:r>
          </a:p>
          <a:p>
            <a:endParaRPr lang="en-GB" dirty="0"/>
          </a:p>
        </p:txBody>
      </p:sp>
    </p:spTree>
    <p:extLst>
      <p:ext uri="{BB962C8B-B14F-4D97-AF65-F5344CB8AC3E}">
        <p14:creationId xmlns:p14="http://schemas.microsoft.com/office/powerpoint/2010/main" val="17908827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A5C35-019D-1456-B487-4E6A67BF3C7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9D9DFBB-73C0-E4D0-09BA-C57170457E0B}"/>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BFA5C27A-F78D-90EB-AA6D-2D5FC952CD8F}"/>
              </a:ext>
            </a:extLst>
          </p:cNvPr>
          <p:cNvGraphicFramePr>
            <a:graphicFrameLocks noGrp="1"/>
          </p:cNvGraphicFramePr>
          <p:nvPr>
            <p:ph idx="1"/>
            <p:extLst>
              <p:ext uri="{D42A27DB-BD31-4B8C-83A1-F6EECF244321}">
                <p14:modId xmlns:p14="http://schemas.microsoft.com/office/powerpoint/2010/main" val="4212284875"/>
              </p:ext>
            </p:extLst>
          </p:nvPr>
        </p:nvGraphicFramePr>
        <p:xfrm>
          <a:off x="757219" y="932329"/>
          <a:ext cx="11373262" cy="6014993"/>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 </a:t>
                      </a:r>
                    </a:p>
                  </a:txBody>
                  <a:tcPr marL="45343" marR="45343" marT="22671" marB="22671" anchor="ctr"/>
                </a:tc>
                <a:tc>
                  <a:txBody>
                    <a:bodyPr/>
                    <a:lstStyle/>
                    <a:p>
                      <a:pPr algn="ctr">
                        <a:buNone/>
                      </a:pPr>
                      <a:r>
                        <a:rPr lang="en-US" sz="1600" dirty="0"/>
                        <a:t>White text with dark purple background</a:t>
                      </a:r>
                    </a:p>
                  </a:txBody>
                  <a:tcPr marL="45343" marR="45343" marT="22671" marB="22671" anchor="ctr"/>
                </a:tc>
                <a:tc>
                  <a:txBody>
                    <a:bodyPr/>
                    <a:lstStyle/>
                    <a:p>
                      <a:pPr algn="ctr">
                        <a:buNone/>
                      </a:pPr>
                      <a:r>
                        <a:rPr lang="en-GB" sz="1600"/>
                        <a:t>Arial</a:t>
                      </a:r>
                    </a:p>
                  </a:txBody>
                  <a:tcPr marL="45343" marR="45343" marT="22671" marB="22671" anchor="ctr"/>
                </a:tc>
                <a:tc>
                  <a:txBody>
                    <a:bodyPr/>
                    <a:lstStyle/>
                    <a:p>
                      <a:pPr algn="ctr">
                        <a:buNone/>
                      </a:pPr>
                      <a:r>
                        <a:rPr lang="en-GB" sz="1600"/>
                        <a:t>36 bold</a:t>
                      </a:r>
                    </a:p>
                  </a:txBody>
                  <a:tcPr marL="45343" marR="45343" marT="22671" marB="22671" anchor="ctr"/>
                </a:tc>
                <a:tc>
                  <a:txBody>
                    <a:bodyPr/>
                    <a:lstStyle/>
                    <a:p>
                      <a:pPr algn="ctr">
                        <a:buNone/>
                      </a:pPr>
                      <a:r>
                        <a:rPr lang="en-US" sz="1600"/>
                        <a:t>The large title clearly shows which unit the user is viewing and keeps the layout consistent across all pages.</a:t>
                      </a:r>
                    </a:p>
                  </a:txBody>
                  <a:tcPr marL="45343" marR="45343" marT="22671" marB="22671" anchor="ctr"/>
                </a:tc>
                <a:extLst>
                  <a:ext uri="{0D108BD9-81ED-4DB2-BD59-A6C34878D82A}">
                    <a16:rowId xmlns:a16="http://schemas.microsoft.com/office/drawing/2014/main" val="3402839470"/>
                  </a:ext>
                </a:extLst>
              </a:tr>
              <a:tr h="1019669">
                <a:tc>
                  <a:txBody>
                    <a:bodyPr/>
                    <a:lstStyle/>
                    <a:p>
                      <a:pPr algn="ctr">
                        <a:buNone/>
                      </a:pPr>
                      <a:r>
                        <a:rPr lang="en-GB" sz="1600"/>
                        <a:t>Unit Description</a:t>
                      </a:r>
                    </a:p>
                  </a:txBody>
                  <a:tcPr marL="45343" marR="45343" marT="22671" marB="22671" anchor="ctr"/>
                </a:tc>
                <a:tc>
                  <a:txBody>
                    <a:bodyPr/>
                    <a:lstStyle/>
                    <a:p>
                      <a:pPr algn="ctr">
                        <a:buNone/>
                      </a:pPr>
                      <a:r>
                        <a:rPr lang="en-US" sz="1600"/>
                        <a:t>Black text on white background</a:t>
                      </a:r>
                    </a:p>
                  </a:txBody>
                  <a:tcPr marL="45343" marR="45343" marT="22671" marB="22671" anchor="ctr"/>
                </a:tc>
                <a:tc>
                  <a:txBody>
                    <a:bodyPr/>
                    <a:lstStyle/>
                    <a:p>
                      <a:pPr algn="ctr">
                        <a:buNone/>
                      </a:pPr>
                      <a:r>
                        <a:rPr lang="en-GB" sz="1600"/>
                        <a:t>Arial</a:t>
                      </a:r>
                    </a:p>
                  </a:txBody>
                  <a:tcPr marL="45343" marR="45343" marT="22671" marB="22671" anchor="ctr"/>
                </a:tc>
                <a:tc>
                  <a:txBody>
                    <a:bodyPr/>
                    <a:lstStyle/>
                    <a:p>
                      <a:pPr algn="ctr">
                        <a:buNone/>
                      </a:pPr>
                      <a:r>
                        <a:rPr lang="en-GB" sz="1600"/>
                        <a:t>18–20</a:t>
                      </a:r>
                    </a:p>
                  </a:txBody>
                  <a:tcPr marL="45343" marR="45343" marT="22671" marB="22671" anchor="ctr"/>
                </a:tc>
                <a:tc>
                  <a:txBody>
                    <a:bodyPr/>
                    <a:lstStyle/>
                    <a:p>
                      <a:pPr algn="ctr">
                        <a:buNone/>
                      </a:pPr>
                      <a:r>
                        <a:rPr lang="en-US" sz="1600"/>
                        <a:t>Simple colours improve readability and help users understand what the unit teaches.</a:t>
                      </a:r>
                    </a:p>
                  </a:txBody>
                  <a:tcPr marL="45343" marR="45343" marT="22671" marB="22671" anchor="ctr"/>
                </a:tc>
                <a:extLst>
                  <a:ext uri="{0D108BD9-81ED-4DB2-BD59-A6C34878D82A}">
                    <a16:rowId xmlns:a16="http://schemas.microsoft.com/office/drawing/2014/main" val="1508351187"/>
                  </a:ext>
                </a:extLst>
              </a:tr>
              <a:tr h="1009809">
                <a:tc>
                  <a:txBody>
                    <a:bodyPr/>
                    <a:lstStyle/>
                    <a:p>
                      <a:pPr algn="ctr">
                        <a:buNone/>
                      </a:pPr>
                      <a:r>
                        <a:rPr lang="en-GB" sz="1600"/>
                        <a:t>Video Section</a:t>
                      </a:r>
                    </a:p>
                  </a:txBody>
                  <a:tcPr marL="45343" marR="45343" marT="22671" marB="22671" anchor="ctr"/>
                </a:tc>
                <a:tc>
                  <a:txBody>
                    <a:bodyPr/>
                    <a:lstStyle/>
                    <a:p>
                      <a:pPr algn="ctr">
                        <a:buNone/>
                      </a:pPr>
                      <a:r>
                        <a:rPr lang="en-US" sz="1600"/>
                        <a:t>Natural video colours with white background</a:t>
                      </a:r>
                    </a:p>
                  </a:txBody>
                  <a:tcPr marL="45343" marR="45343" marT="22671" marB="22671" anchor="ctr"/>
                </a:tc>
                <a:tc>
                  <a:txBody>
                    <a:bodyPr/>
                    <a:lstStyle/>
                    <a:p>
                      <a:pPr algn="ctr">
                        <a:buNone/>
                      </a:pPr>
                      <a:r>
                        <a:rPr lang="en-GB" sz="1600"/>
                        <a:t>N/A</a:t>
                      </a:r>
                    </a:p>
                  </a:txBody>
                  <a:tcPr marL="45343" marR="45343" marT="22671" marB="22671" anchor="ctr"/>
                </a:tc>
                <a:tc>
                  <a:txBody>
                    <a:bodyPr/>
                    <a:lstStyle/>
                    <a:p>
                      <a:pPr algn="ctr">
                        <a:buNone/>
                      </a:pPr>
                      <a:r>
                        <a:rPr lang="en-GB" sz="1600"/>
                        <a:t>Medium video frame</a:t>
                      </a:r>
                    </a:p>
                  </a:txBody>
                  <a:tcPr marL="45343" marR="45343" marT="22671" marB="22671" anchor="ctr"/>
                </a:tc>
                <a:tc>
                  <a:txBody>
                    <a:bodyPr/>
                    <a:lstStyle/>
                    <a:p>
                      <a:pPr algn="ctr">
                        <a:buNone/>
                      </a:pPr>
                      <a:r>
                        <a:rPr lang="en-US" sz="1600"/>
                        <a:t>The video provides a visual explanation of the unit, making the page more interactive and engaging for users.</a:t>
                      </a:r>
                    </a:p>
                  </a:txBody>
                  <a:tcPr marL="45343" marR="45343" marT="22671" marB="22671" anchor="ctr"/>
                </a:tc>
                <a:extLst>
                  <a:ext uri="{0D108BD9-81ED-4DB2-BD59-A6C34878D82A}">
                    <a16:rowId xmlns:a16="http://schemas.microsoft.com/office/drawing/2014/main" val="3089989459"/>
                  </a:ext>
                </a:extLst>
              </a:tr>
              <a:tr h="823234">
                <a:tc>
                  <a:txBody>
                    <a:bodyPr/>
                    <a:lstStyle/>
                    <a:p>
                      <a:pPr algn="ctr">
                        <a:buNone/>
                      </a:pPr>
                      <a:r>
                        <a:rPr lang="en-GB" sz="1600"/>
                        <a:t>Section Headings</a:t>
                      </a:r>
                    </a:p>
                  </a:txBody>
                  <a:tcPr marL="45343" marR="45343" marT="22671" marB="22671" anchor="ctr"/>
                </a:tc>
                <a:tc>
                  <a:txBody>
                    <a:bodyPr/>
                    <a:lstStyle/>
                    <a:p>
                      <a:pPr algn="ctr">
                        <a:buNone/>
                      </a:pPr>
                      <a:r>
                        <a:rPr lang="en-GB" sz="1600"/>
                        <a:t>Dark purple text</a:t>
                      </a:r>
                    </a:p>
                  </a:txBody>
                  <a:tcPr marL="45343" marR="45343" marT="22671" marB="22671" anchor="ctr"/>
                </a:tc>
                <a:tc>
                  <a:txBody>
                    <a:bodyPr/>
                    <a:lstStyle/>
                    <a:p>
                      <a:pPr algn="ctr">
                        <a:buNone/>
                      </a:pPr>
                      <a:r>
                        <a:rPr lang="en-GB" sz="1600"/>
                        <a:t>Arial</a:t>
                      </a:r>
                    </a:p>
                  </a:txBody>
                  <a:tcPr marL="45343" marR="45343" marT="22671" marB="22671" anchor="ctr"/>
                </a:tc>
                <a:tc>
                  <a:txBody>
                    <a:bodyPr/>
                    <a:lstStyle/>
                    <a:p>
                      <a:pPr algn="ctr">
                        <a:buNone/>
                      </a:pPr>
                      <a:r>
                        <a:rPr lang="en-GB" sz="1600"/>
                        <a:t>24 bold</a:t>
                      </a:r>
                    </a:p>
                  </a:txBody>
                  <a:tcPr marL="45343" marR="45343" marT="22671" marB="22671" anchor="ctr"/>
                </a:tc>
                <a:tc>
                  <a:txBody>
                    <a:bodyPr/>
                    <a:lstStyle/>
                    <a:p>
                      <a:pPr algn="ctr">
                        <a:buNone/>
                      </a:pPr>
                      <a:r>
                        <a:rPr lang="en-US" sz="1600"/>
                        <a:t>Headings organise the information and make the page easier to scan.</a:t>
                      </a:r>
                    </a:p>
                  </a:txBody>
                  <a:tcPr marL="45343" marR="45343" marT="22671" marB="22671" anchor="ctr"/>
                </a:tc>
                <a:extLst>
                  <a:ext uri="{0D108BD9-81ED-4DB2-BD59-A6C34878D82A}">
                    <a16:rowId xmlns:a16="http://schemas.microsoft.com/office/drawing/2014/main" val="165325906"/>
                  </a:ext>
                </a:extLst>
              </a:tr>
              <a:tr h="823234">
                <a:tc>
                  <a:txBody>
                    <a:bodyPr/>
                    <a:lstStyle/>
                    <a:p>
                      <a:pPr algn="ctr">
                        <a:buNone/>
                      </a:pPr>
                      <a:r>
                        <a:rPr lang="en-GB" sz="1600"/>
                        <a:t>Content Area Background</a:t>
                      </a:r>
                    </a:p>
                  </a:txBody>
                  <a:tcPr marL="45343" marR="45343" marT="22671" marB="22671" anchor="ctr"/>
                </a:tc>
                <a:tc>
                  <a:txBody>
                    <a:bodyPr/>
                    <a:lstStyle/>
                    <a:p>
                      <a:pPr algn="ctr">
                        <a:buNone/>
                      </a:pPr>
                      <a:r>
                        <a:rPr lang="en-GB" sz="1600"/>
                        <a:t>Light grey background</a:t>
                      </a:r>
                    </a:p>
                  </a:txBody>
                  <a:tcPr marL="45343" marR="45343" marT="22671" marB="22671" anchor="ctr"/>
                </a:tc>
                <a:tc>
                  <a:txBody>
                    <a:bodyPr/>
                    <a:lstStyle/>
                    <a:p>
                      <a:pPr algn="ctr">
                        <a:buNone/>
                      </a:pPr>
                      <a:r>
                        <a:rPr lang="en-GB" sz="1600"/>
                        <a:t>N/A</a:t>
                      </a:r>
                    </a:p>
                  </a:txBody>
                  <a:tcPr marL="45343" marR="45343" marT="22671" marB="22671" anchor="ctr"/>
                </a:tc>
                <a:tc>
                  <a:txBody>
                    <a:bodyPr/>
                    <a:lstStyle/>
                    <a:p>
                      <a:pPr algn="ctr">
                        <a:buNone/>
                      </a:pPr>
                      <a:r>
                        <a:rPr lang="en-GB" sz="1600"/>
                        <a:t>Full page section</a:t>
                      </a:r>
                    </a:p>
                  </a:txBody>
                  <a:tcPr marL="45343" marR="45343" marT="22671" marB="22671" anchor="ctr"/>
                </a:tc>
                <a:tc>
                  <a:txBody>
                    <a:bodyPr/>
                    <a:lstStyle/>
                    <a:p>
                      <a:pPr algn="ctr">
                        <a:buNone/>
                      </a:pPr>
                      <a:r>
                        <a:rPr lang="en-US" sz="1600"/>
                        <a:t>A light background separates sections and makes the content easier to read.</a:t>
                      </a:r>
                    </a:p>
                  </a:txBody>
                  <a:tcPr marL="45343" marR="45343" marT="22671" marB="22671" anchor="ctr"/>
                </a:tc>
                <a:extLst>
                  <a:ext uri="{0D108BD9-81ED-4DB2-BD59-A6C34878D82A}">
                    <a16:rowId xmlns:a16="http://schemas.microsoft.com/office/drawing/2014/main" val="888829892"/>
                  </a:ext>
                </a:extLst>
              </a:tr>
              <a:tr h="823234">
                <a:tc>
                  <a:txBody>
                    <a:bodyPr/>
                    <a:lstStyle/>
                    <a:p>
                      <a:pPr algn="ctr">
                        <a:buNone/>
                      </a:pPr>
                      <a:r>
                        <a:rPr lang="en-GB" sz="1600" dirty="0"/>
                        <a:t>Footer</a:t>
                      </a:r>
                    </a:p>
                  </a:txBody>
                  <a:tcPr marL="45343" marR="45343" marT="22671" marB="22671" anchor="ctr"/>
                </a:tc>
                <a:tc>
                  <a:txBody>
                    <a:bodyPr/>
                    <a:lstStyle/>
                    <a:p>
                      <a:pPr algn="ctr">
                        <a:buNone/>
                      </a:pPr>
                      <a:r>
                        <a:rPr lang="en-US" sz="1600"/>
                        <a:t>White text with dark purple background</a:t>
                      </a:r>
                    </a:p>
                  </a:txBody>
                  <a:tcPr marL="45343" marR="45343" marT="22671" marB="22671" anchor="ctr"/>
                </a:tc>
                <a:tc>
                  <a:txBody>
                    <a:bodyPr/>
                    <a:lstStyle/>
                    <a:p>
                      <a:pPr algn="ctr">
                        <a:buNone/>
                      </a:pPr>
                      <a:r>
                        <a:rPr lang="en-GB" sz="1600"/>
                        <a:t>Arial</a:t>
                      </a:r>
                    </a:p>
                  </a:txBody>
                  <a:tcPr marL="45343" marR="45343" marT="22671" marB="22671" anchor="ctr"/>
                </a:tc>
                <a:tc>
                  <a:txBody>
                    <a:bodyPr/>
                    <a:lstStyle/>
                    <a:p>
                      <a:pPr algn="ctr">
                        <a:buNone/>
                      </a:pPr>
                      <a:r>
                        <a:rPr lang="en-GB" sz="1600" dirty="0"/>
                        <a:t>14–16</a:t>
                      </a:r>
                    </a:p>
                  </a:txBody>
                  <a:tcPr marL="45343" marR="45343" marT="22671" marB="22671" anchor="ctr"/>
                </a:tc>
                <a:tc>
                  <a:txBody>
                    <a:bodyPr/>
                    <a:lstStyle/>
                    <a:p>
                      <a:pPr algn="ctr">
                        <a:buNone/>
                      </a:pPr>
                      <a:r>
                        <a:rPr lang="en-US" sz="1600" dirty="0"/>
                        <a:t>The footer keeps the design consistent across the website and can include navigation links or contact information.</a:t>
                      </a:r>
                    </a:p>
                  </a:txBody>
                  <a:tcPr marL="45343" marR="45343" marT="22671" marB="22671"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2458939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paper with writing on it&#10;&#10;AI-generated content may be incorrect.">
            <a:extLst>
              <a:ext uri="{FF2B5EF4-FFF2-40B4-BE49-F238E27FC236}">
                <a16:creationId xmlns:a16="http://schemas.microsoft.com/office/drawing/2014/main" id="{DD17D880-9F10-D979-14F1-4C95627F2AB5}"/>
              </a:ext>
            </a:extLst>
          </p:cNvPr>
          <p:cNvPicPr>
            <a:picLocks noGrp="1" noChangeAspect="1"/>
          </p:cNvPicPr>
          <p:nvPr>
            <p:ph idx="1"/>
          </p:nvPr>
        </p:nvPicPr>
        <p:blipFill>
          <a:blip r:embed="rId2"/>
          <a:stretch>
            <a:fillRect/>
          </a:stretch>
        </p:blipFill>
        <p:spPr>
          <a:xfrm rot="16200000">
            <a:off x="2313716" y="-56448"/>
            <a:ext cx="5255131" cy="7006842"/>
          </a:xfrm>
          <a:prstGeom prst="rect">
            <a:avLst/>
          </a:prstGeom>
        </p:spPr>
      </p:pic>
      <p:sp>
        <p:nvSpPr>
          <p:cNvPr id="6" name="TextBox 5">
            <a:extLst>
              <a:ext uri="{FF2B5EF4-FFF2-40B4-BE49-F238E27FC236}">
                <a16:creationId xmlns:a16="http://schemas.microsoft.com/office/drawing/2014/main" id="{425CE859-D1DE-8E0D-17BD-68B3BC5F621A}"/>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512256E6-5413-D605-E7AB-924275C06AB5}"/>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33FD4B9B-7FA6-17C8-F488-E6EFBEF76125}"/>
              </a:ext>
            </a:extLst>
          </p:cNvPr>
          <p:cNvCxnSpPr>
            <a:cxnSpLocks/>
          </p:cNvCxnSpPr>
          <p:nvPr/>
        </p:nvCxnSpPr>
        <p:spPr>
          <a:xfrm flipV="1">
            <a:off x="5876488" y="5248433"/>
            <a:ext cx="3397541" cy="5760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36F4A4E-C9E7-EF67-3E4F-8647841E7370}"/>
              </a:ext>
            </a:extLst>
          </p:cNvPr>
          <p:cNvCxnSpPr>
            <a:cxnSpLocks/>
          </p:cNvCxnSpPr>
          <p:nvPr/>
        </p:nvCxnSpPr>
        <p:spPr>
          <a:xfrm flipH="1" flipV="1">
            <a:off x="783672" y="1509341"/>
            <a:ext cx="3236006" cy="6784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FF7A322-17AB-BED9-3589-AA0FB72285EB}"/>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10" name="Straight Arrow Connector 9">
            <a:extLst>
              <a:ext uri="{FF2B5EF4-FFF2-40B4-BE49-F238E27FC236}">
                <a16:creationId xmlns:a16="http://schemas.microsoft.com/office/drawing/2014/main" id="{D93C9A30-8F8E-7E55-FFD9-5B8D45A2659E}"/>
              </a:ext>
            </a:extLst>
          </p:cNvPr>
          <p:cNvCxnSpPr>
            <a:cxnSpLocks/>
            <a:stCxn id="11" idx="1"/>
          </p:cNvCxnSpPr>
          <p:nvPr/>
        </p:nvCxnSpPr>
        <p:spPr>
          <a:xfrm flipH="1" flipV="1">
            <a:off x="4173101" y="3093004"/>
            <a:ext cx="5213661" cy="123365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E5CADB5-ACE9-5B74-FFD0-723B61ACD09F}"/>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12" name="Straight Arrow Connector 11">
            <a:extLst>
              <a:ext uri="{FF2B5EF4-FFF2-40B4-BE49-F238E27FC236}">
                <a16:creationId xmlns:a16="http://schemas.microsoft.com/office/drawing/2014/main" id="{C00653F7-8E40-5CA8-1D0A-BE8B8B086913}"/>
              </a:ext>
            </a:extLst>
          </p:cNvPr>
          <p:cNvCxnSpPr>
            <a:cxnSpLocks/>
            <a:stCxn id="13" idx="1"/>
          </p:cNvCxnSpPr>
          <p:nvPr/>
        </p:nvCxnSpPr>
        <p:spPr>
          <a:xfrm flipH="1" flipV="1">
            <a:off x="6400800" y="3037772"/>
            <a:ext cx="2985962" cy="4117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80A0A52-FA60-42A1-82F8-E27CCC957F5F}"/>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24231966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22D84-12EC-0406-7DEC-CF85DB5CF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686E3-9C9A-38AA-662F-BA99FC22DCF2}"/>
              </a:ext>
            </a:extLst>
          </p:cNvPr>
          <p:cNvSpPr>
            <a:spLocks noGrp="1"/>
          </p:cNvSpPr>
          <p:nvPr>
            <p:ph type="title"/>
          </p:nvPr>
        </p:nvSpPr>
        <p:spPr>
          <a:xfrm>
            <a:off x="700635" y="914400"/>
            <a:ext cx="10691265" cy="730293"/>
          </a:xfrm>
        </p:spPr>
        <p:txBody>
          <a:bodyPr/>
          <a:lstStyle/>
          <a:p>
            <a:pPr algn="ctr"/>
            <a:r>
              <a:rPr lang="en-US" dirty="0"/>
              <a:t>Annotation of Unit 13 Subpage Design</a:t>
            </a:r>
            <a:endParaRPr lang="en-GB" dirty="0"/>
          </a:p>
        </p:txBody>
      </p:sp>
      <p:sp>
        <p:nvSpPr>
          <p:cNvPr id="3" name="Content Placeholder 2">
            <a:extLst>
              <a:ext uri="{FF2B5EF4-FFF2-40B4-BE49-F238E27FC236}">
                <a16:creationId xmlns:a16="http://schemas.microsoft.com/office/drawing/2014/main" id="{376DB93C-EB9B-4386-3516-0CC4655E0FC8}"/>
              </a:ext>
            </a:extLst>
          </p:cNvPr>
          <p:cNvSpPr>
            <a:spLocks noGrp="1"/>
          </p:cNvSpPr>
          <p:nvPr>
            <p:ph idx="1"/>
          </p:nvPr>
        </p:nvSpPr>
        <p:spPr>
          <a:xfrm>
            <a:off x="700635" y="1595597"/>
            <a:ext cx="10691265" cy="4366291"/>
          </a:xfrm>
        </p:spPr>
        <p:txBody>
          <a:bodyPr>
            <a:normAutofit lnSpcReduction="10000"/>
          </a:bodyPr>
          <a:lstStyle/>
          <a:p>
            <a:r>
              <a:rPr lang="en-US" dirty="0"/>
              <a:t>Title </a:t>
            </a:r>
            <a:br>
              <a:rPr lang="en-US" dirty="0"/>
            </a:br>
            <a:r>
              <a:rPr lang="en-US" dirty="0"/>
              <a:t>The title is placed at the top of the page so users can easily identify which section of the website they are viewing. This keeps the layout organised and consistent with the other unit pages.</a:t>
            </a:r>
          </a:p>
          <a:p>
            <a:r>
              <a:rPr lang="en-US" dirty="0"/>
              <a:t>Assignment I Made</a:t>
            </a:r>
            <a:br>
              <a:rPr lang="en-US" dirty="0"/>
            </a:br>
            <a:r>
              <a:rPr lang="en-US" dirty="0"/>
              <a:t>This section shows the assignment that was completed for Unit 13. Displaying the assignment allows users to see examples of the work produced and the skills demonstrated.</a:t>
            </a:r>
          </a:p>
          <a:p>
            <a:r>
              <a:rPr lang="en-US" dirty="0"/>
              <a:t>Assignment Description</a:t>
            </a:r>
            <a:br>
              <a:rPr lang="en-US" dirty="0"/>
            </a:br>
            <a:r>
              <a:rPr lang="en-US" dirty="0"/>
              <a:t>The assignment description explains what the assignment was about and what tasks were required. This helps users understand the purpose of the work shown.</a:t>
            </a:r>
          </a:p>
          <a:p>
            <a:r>
              <a:rPr lang="en-US" dirty="0"/>
              <a:t>Footer of My Website</a:t>
            </a:r>
            <a:br>
              <a:rPr lang="en-US" dirty="0"/>
            </a:br>
            <a:r>
              <a:rPr lang="en-US" dirty="0"/>
              <a:t>The footer is placed at the bottom of the page to maintain consistency across the website. It can include navigation links or contact information.</a:t>
            </a:r>
          </a:p>
          <a:p>
            <a:endParaRPr lang="en-GB" dirty="0"/>
          </a:p>
        </p:txBody>
      </p:sp>
    </p:spTree>
    <p:extLst>
      <p:ext uri="{BB962C8B-B14F-4D97-AF65-F5344CB8AC3E}">
        <p14:creationId xmlns:p14="http://schemas.microsoft.com/office/powerpoint/2010/main" val="30372920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538FB-6BFC-00A6-97A8-96CF2B81FBC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680B9BD-D61B-5C8F-A0D8-6131F71EC6F9}"/>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89561A32-051D-D8A2-CE83-B4186322B053}"/>
              </a:ext>
            </a:extLst>
          </p:cNvPr>
          <p:cNvGraphicFramePr>
            <a:graphicFrameLocks noGrp="1"/>
          </p:cNvGraphicFramePr>
          <p:nvPr>
            <p:ph idx="1"/>
            <p:extLst>
              <p:ext uri="{D42A27DB-BD31-4B8C-83A1-F6EECF244321}">
                <p14:modId xmlns:p14="http://schemas.microsoft.com/office/powerpoint/2010/main" val="316392456"/>
              </p:ext>
            </p:extLst>
          </p:nvPr>
        </p:nvGraphicFramePr>
        <p:xfrm>
          <a:off x="628344" y="722376"/>
          <a:ext cx="11373262" cy="6026776"/>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a:t>
                      </a:r>
                    </a:p>
                  </a:txBody>
                  <a:tcPr marL="56679" marR="56679" marT="28340" marB="28340" anchor="ctr"/>
                </a:tc>
                <a:tc>
                  <a:txBody>
                    <a:bodyPr/>
                    <a:lstStyle/>
                    <a:p>
                      <a:pPr algn="ctr">
                        <a:buNone/>
                      </a:pPr>
                      <a:r>
                        <a:rPr lang="en-US" sz="1600" dirty="0"/>
                        <a:t>White text with dark purple background</a:t>
                      </a:r>
                    </a:p>
                  </a:txBody>
                  <a:tcPr marL="56679" marR="56679" marT="28340" marB="28340" anchor="ctr"/>
                </a:tc>
                <a:tc>
                  <a:txBody>
                    <a:bodyPr/>
                    <a:lstStyle/>
                    <a:p>
                      <a:pPr algn="ctr">
                        <a:buNone/>
                      </a:pPr>
                      <a:r>
                        <a:rPr lang="en-GB" sz="1600"/>
                        <a:t>Arial</a:t>
                      </a:r>
                    </a:p>
                  </a:txBody>
                  <a:tcPr marL="56679" marR="56679" marT="28340" marB="28340" anchor="ctr"/>
                </a:tc>
                <a:tc>
                  <a:txBody>
                    <a:bodyPr/>
                    <a:lstStyle/>
                    <a:p>
                      <a:pPr algn="ctr">
                        <a:buNone/>
                      </a:pPr>
                      <a:r>
                        <a:rPr lang="en-GB" sz="1600"/>
                        <a:t>36 bold</a:t>
                      </a:r>
                    </a:p>
                  </a:txBody>
                  <a:tcPr marL="56679" marR="56679" marT="28340" marB="28340" anchor="ctr"/>
                </a:tc>
                <a:tc>
                  <a:txBody>
                    <a:bodyPr/>
                    <a:lstStyle/>
                    <a:p>
                      <a:pPr algn="ctr">
                        <a:buNone/>
                      </a:pPr>
                      <a:r>
                        <a:rPr lang="en-US" sz="1600"/>
                        <a:t>The title clearly shows which unit page the user is viewing and keeps the website organised and consistent.</a:t>
                      </a:r>
                    </a:p>
                  </a:txBody>
                  <a:tcPr marL="56679" marR="56679" marT="28340" marB="28340" anchor="ctr"/>
                </a:tc>
                <a:extLst>
                  <a:ext uri="{0D108BD9-81ED-4DB2-BD59-A6C34878D82A}">
                    <a16:rowId xmlns:a16="http://schemas.microsoft.com/office/drawing/2014/main" val="3402839470"/>
                  </a:ext>
                </a:extLst>
              </a:tr>
              <a:tr h="1019669">
                <a:tc>
                  <a:txBody>
                    <a:bodyPr/>
                    <a:lstStyle/>
                    <a:p>
                      <a:pPr algn="ctr">
                        <a:buNone/>
                      </a:pPr>
                      <a:r>
                        <a:rPr lang="en-GB" sz="1600"/>
                        <a:t>Assignment Display</a:t>
                      </a:r>
                    </a:p>
                  </a:txBody>
                  <a:tcPr marL="56679" marR="56679" marT="28340" marB="28340" anchor="ctr"/>
                </a:tc>
                <a:tc>
                  <a:txBody>
                    <a:bodyPr/>
                    <a:lstStyle/>
                    <a:p>
                      <a:pPr algn="ctr">
                        <a:buNone/>
                      </a:pPr>
                      <a:r>
                        <a:rPr lang="en-US" sz="1600"/>
                        <a:t>Black text on white background</a:t>
                      </a:r>
                    </a:p>
                  </a:txBody>
                  <a:tcPr marL="56679" marR="56679" marT="28340" marB="28340" anchor="ctr"/>
                </a:tc>
                <a:tc>
                  <a:txBody>
                    <a:bodyPr/>
                    <a:lstStyle/>
                    <a:p>
                      <a:pPr algn="ctr">
                        <a:buNone/>
                      </a:pPr>
                      <a:r>
                        <a:rPr lang="en-GB" sz="1600"/>
                        <a:t>Arial</a:t>
                      </a:r>
                    </a:p>
                  </a:txBody>
                  <a:tcPr marL="56679" marR="56679" marT="28340" marB="28340" anchor="ctr"/>
                </a:tc>
                <a:tc>
                  <a:txBody>
                    <a:bodyPr/>
                    <a:lstStyle/>
                    <a:p>
                      <a:pPr algn="ctr">
                        <a:buNone/>
                      </a:pPr>
                      <a:r>
                        <a:rPr lang="en-GB" sz="1600"/>
                        <a:t>20</a:t>
                      </a:r>
                    </a:p>
                  </a:txBody>
                  <a:tcPr marL="56679" marR="56679" marT="28340" marB="28340" anchor="ctr"/>
                </a:tc>
                <a:tc>
                  <a:txBody>
                    <a:bodyPr/>
                    <a:lstStyle/>
                    <a:p>
                      <a:pPr algn="ctr">
                        <a:buNone/>
                      </a:pPr>
                      <a:r>
                        <a:rPr lang="en-US" sz="1600"/>
                        <a:t>This section shows the assignment work so users can easily see examples of the work produced.</a:t>
                      </a:r>
                    </a:p>
                  </a:txBody>
                  <a:tcPr marL="56679" marR="56679" marT="28340" marB="28340" anchor="ctr"/>
                </a:tc>
                <a:extLst>
                  <a:ext uri="{0D108BD9-81ED-4DB2-BD59-A6C34878D82A}">
                    <a16:rowId xmlns:a16="http://schemas.microsoft.com/office/drawing/2014/main" val="1508351187"/>
                  </a:ext>
                </a:extLst>
              </a:tr>
              <a:tr h="1009809">
                <a:tc>
                  <a:txBody>
                    <a:bodyPr/>
                    <a:lstStyle/>
                    <a:p>
                      <a:pPr algn="ctr">
                        <a:buNone/>
                      </a:pPr>
                      <a:r>
                        <a:rPr lang="en-GB" sz="1600"/>
                        <a:t>Assignment Description</a:t>
                      </a:r>
                    </a:p>
                  </a:txBody>
                  <a:tcPr marL="56679" marR="56679" marT="28340" marB="28340" anchor="ctr"/>
                </a:tc>
                <a:tc>
                  <a:txBody>
                    <a:bodyPr/>
                    <a:lstStyle/>
                    <a:p>
                      <a:pPr algn="ctr">
                        <a:buNone/>
                      </a:pPr>
                      <a:r>
                        <a:rPr lang="en-US" sz="1600"/>
                        <a:t>Black text on white background</a:t>
                      </a:r>
                    </a:p>
                  </a:txBody>
                  <a:tcPr marL="56679" marR="56679" marT="28340" marB="28340" anchor="ctr"/>
                </a:tc>
                <a:tc>
                  <a:txBody>
                    <a:bodyPr/>
                    <a:lstStyle/>
                    <a:p>
                      <a:pPr algn="ctr">
                        <a:buNone/>
                      </a:pPr>
                      <a:r>
                        <a:rPr lang="en-GB" sz="1600"/>
                        <a:t>Arial</a:t>
                      </a:r>
                    </a:p>
                  </a:txBody>
                  <a:tcPr marL="56679" marR="56679" marT="28340" marB="28340" anchor="ctr"/>
                </a:tc>
                <a:tc>
                  <a:txBody>
                    <a:bodyPr/>
                    <a:lstStyle/>
                    <a:p>
                      <a:pPr algn="ctr">
                        <a:buNone/>
                      </a:pPr>
                      <a:r>
                        <a:rPr lang="en-GB" sz="1600"/>
                        <a:t>18</a:t>
                      </a:r>
                    </a:p>
                  </a:txBody>
                  <a:tcPr marL="56679" marR="56679" marT="28340" marB="28340" anchor="ctr"/>
                </a:tc>
                <a:tc>
                  <a:txBody>
                    <a:bodyPr/>
                    <a:lstStyle/>
                    <a:p>
                      <a:pPr algn="ctr">
                        <a:buNone/>
                      </a:pPr>
                      <a:r>
                        <a:rPr lang="en-US" sz="1600"/>
                        <a:t>The description explains what the assignment is about and helps users understand the work shown.</a:t>
                      </a:r>
                    </a:p>
                  </a:txBody>
                  <a:tcPr marL="56679" marR="56679" marT="28340" marB="28340" anchor="ctr"/>
                </a:tc>
                <a:extLst>
                  <a:ext uri="{0D108BD9-81ED-4DB2-BD59-A6C34878D82A}">
                    <a16:rowId xmlns:a16="http://schemas.microsoft.com/office/drawing/2014/main" val="3089989459"/>
                  </a:ext>
                </a:extLst>
              </a:tr>
              <a:tr h="823234">
                <a:tc>
                  <a:txBody>
                    <a:bodyPr/>
                    <a:lstStyle/>
                    <a:p>
                      <a:pPr algn="ctr">
                        <a:buNone/>
                      </a:pPr>
                      <a:r>
                        <a:rPr lang="en-GB" sz="1600"/>
                        <a:t>Section Headings</a:t>
                      </a:r>
                    </a:p>
                  </a:txBody>
                  <a:tcPr marL="56679" marR="56679" marT="28340" marB="28340" anchor="ctr"/>
                </a:tc>
                <a:tc>
                  <a:txBody>
                    <a:bodyPr/>
                    <a:lstStyle/>
                    <a:p>
                      <a:pPr algn="ctr">
                        <a:buNone/>
                      </a:pPr>
                      <a:r>
                        <a:rPr lang="en-GB" sz="1600"/>
                        <a:t>Dark purple text</a:t>
                      </a:r>
                    </a:p>
                  </a:txBody>
                  <a:tcPr marL="56679" marR="56679" marT="28340" marB="28340" anchor="ctr"/>
                </a:tc>
                <a:tc>
                  <a:txBody>
                    <a:bodyPr/>
                    <a:lstStyle/>
                    <a:p>
                      <a:pPr algn="ctr">
                        <a:buNone/>
                      </a:pPr>
                      <a:r>
                        <a:rPr lang="en-GB" sz="1600"/>
                        <a:t>Arial</a:t>
                      </a:r>
                    </a:p>
                  </a:txBody>
                  <a:tcPr marL="56679" marR="56679" marT="28340" marB="28340" anchor="ctr"/>
                </a:tc>
                <a:tc>
                  <a:txBody>
                    <a:bodyPr/>
                    <a:lstStyle/>
                    <a:p>
                      <a:pPr algn="ctr">
                        <a:buNone/>
                      </a:pPr>
                      <a:r>
                        <a:rPr lang="en-GB" sz="1600"/>
                        <a:t>24 bold</a:t>
                      </a:r>
                    </a:p>
                  </a:txBody>
                  <a:tcPr marL="56679" marR="56679" marT="28340" marB="28340" anchor="ctr"/>
                </a:tc>
                <a:tc>
                  <a:txBody>
                    <a:bodyPr/>
                    <a:lstStyle/>
                    <a:p>
                      <a:pPr algn="ctr">
                        <a:buNone/>
                      </a:pPr>
                      <a:r>
                        <a:rPr lang="en-US" sz="1600"/>
                        <a:t>Headings organise the page and make it easier for users to scan the content quickly.</a:t>
                      </a:r>
                    </a:p>
                  </a:txBody>
                  <a:tcPr marL="56679" marR="56679" marT="28340" marB="28340" anchor="ctr"/>
                </a:tc>
                <a:extLst>
                  <a:ext uri="{0D108BD9-81ED-4DB2-BD59-A6C34878D82A}">
                    <a16:rowId xmlns:a16="http://schemas.microsoft.com/office/drawing/2014/main" val="165325906"/>
                  </a:ext>
                </a:extLst>
              </a:tr>
              <a:tr h="823234">
                <a:tc>
                  <a:txBody>
                    <a:bodyPr/>
                    <a:lstStyle/>
                    <a:p>
                      <a:pPr algn="ctr">
                        <a:buNone/>
                      </a:pPr>
                      <a:r>
                        <a:rPr lang="en-GB" sz="1600"/>
                        <a:t>Content Area</a:t>
                      </a:r>
                    </a:p>
                  </a:txBody>
                  <a:tcPr marL="56679" marR="56679" marT="28340" marB="28340" anchor="ctr"/>
                </a:tc>
                <a:tc>
                  <a:txBody>
                    <a:bodyPr/>
                    <a:lstStyle/>
                    <a:p>
                      <a:pPr algn="ctr">
                        <a:buNone/>
                      </a:pPr>
                      <a:r>
                        <a:rPr lang="en-GB" sz="1600"/>
                        <a:t>White background</a:t>
                      </a:r>
                    </a:p>
                  </a:txBody>
                  <a:tcPr marL="56679" marR="56679" marT="28340" marB="28340" anchor="ctr"/>
                </a:tc>
                <a:tc>
                  <a:txBody>
                    <a:bodyPr/>
                    <a:lstStyle/>
                    <a:p>
                      <a:pPr algn="ctr">
                        <a:buNone/>
                      </a:pPr>
                      <a:r>
                        <a:rPr lang="en-GB" sz="1600"/>
                        <a:t>N/A</a:t>
                      </a:r>
                    </a:p>
                  </a:txBody>
                  <a:tcPr marL="56679" marR="56679" marT="28340" marB="28340" anchor="ctr"/>
                </a:tc>
                <a:tc>
                  <a:txBody>
                    <a:bodyPr/>
                    <a:lstStyle/>
                    <a:p>
                      <a:pPr algn="ctr">
                        <a:buNone/>
                      </a:pPr>
                      <a:r>
                        <a:rPr lang="en-GB" sz="1600"/>
                        <a:t>Full section width</a:t>
                      </a:r>
                    </a:p>
                  </a:txBody>
                  <a:tcPr marL="56679" marR="56679" marT="28340" marB="28340" anchor="ctr"/>
                </a:tc>
                <a:tc>
                  <a:txBody>
                    <a:bodyPr/>
                    <a:lstStyle/>
                    <a:p>
                      <a:pPr algn="ctr">
                        <a:buNone/>
                      </a:pPr>
                      <a:r>
                        <a:rPr lang="en-US" sz="1600"/>
                        <a:t>A simple background keeps the layout clean and improves readability.</a:t>
                      </a:r>
                    </a:p>
                  </a:txBody>
                  <a:tcPr marL="56679" marR="56679" marT="28340" marB="28340" anchor="ctr"/>
                </a:tc>
                <a:extLst>
                  <a:ext uri="{0D108BD9-81ED-4DB2-BD59-A6C34878D82A}">
                    <a16:rowId xmlns:a16="http://schemas.microsoft.com/office/drawing/2014/main" val="888829892"/>
                  </a:ext>
                </a:extLst>
              </a:tr>
              <a:tr h="823234">
                <a:tc>
                  <a:txBody>
                    <a:bodyPr/>
                    <a:lstStyle/>
                    <a:p>
                      <a:pPr algn="ctr">
                        <a:buNone/>
                      </a:pPr>
                      <a:r>
                        <a:rPr lang="en-GB" sz="1600" dirty="0"/>
                        <a:t>Footer</a:t>
                      </a:r>
                    </a:p>
                  </a:txBody>
                  <a:tcPr marL="56679" marR="56679" marT="28340" marB="28340" anchor="ctr"/>
                </a:tc>
                <a:tc>
                  <a:txBody>
                    <a:bodyPr/>
                    <a:lstStyle/>
                    <a:p>
                      <a:pPr algn="ctr">
                        <a:buNone/>
                      </a:pPr>
                      <a:r>
                        <a:rPr lang="en-US" sz="1600"/>
                        <a:t>White text with dark purple background</a:t>
                      </a:r>
                    </a:p>
                  </a:txBody>
                  <a:tcPr marL="56679" marR="56679" marT="28340" marB="28340" anchor="ctr"/>
                </a:tc>
                <a:tc>
                  <a:txBody>
                    <a:bodyPr/>
                    <a:lstStyle/>
                    <a:p>
                      <a:pPr algn="ctr">
                        <a:buNone/>
                      </a:pPr>
                      <a:r>
                        <a:rPr lang="en-GB" sz="1600"/>
                        <a:t>Arial</a:t>
                      </a:r>
                    </a:p>
                  </a:txBody>
                  <a:tcPr marL="56679" marR="56679" marT="28340" marB="28340" anchor="ctr"/>
                </a:tc>
                <a:tc>
                  <a:txBody>
                    <a:bodyPr/>
                    <a:lstStyle/>
                    <a:p>
                      <a:pPr algn="ctr">
                        <a:buNone/>
                      </a:pPr>
                      <a:r>
                        <a:rPr lang="en-GB" sz="1600"/>
                        <a:t>14–16</a:t>
                      </a:r>
                    </a:p>
                  </a:txBody>
                  <a:tcPr marL="56679" marR="56679" marT="28340" marB="28340" anchor="ctr"/>
                </a:tc>
                <a:tc>
                  <a:txBody>
                    <a:bodyPr/>
                    <a:lstStyle/>
                    <a:p>
                      <a:pPr algn="ctr">
                        <a:buNone/>
                      </a:pPr>
                      <a:r>
                        <a:rPr lang="en-US" sz="1600" dirty="0"/>
                        <a:t>The footer keeps the design consistent across all pages and can include navigation links or contact details.</a:t>
                      </a:r>
                    </a:p>
                  </a:txBody>
                  <a:tcPr marL="56679" marR="56679" marT="28340" marB="28340"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8077002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FBCBA-B99F-6058-C68B-90DB172BC136}"/>
              </a:ext>
            </a:extLst>
          </p:cNvPr>
          <p:cNvSpPr>
            <a:spLocks noGrp="1"/>
          </p:cNvSpPr>
          <p:nvPr>
            <p:ph type="title"/>
          </p:nvPr>
        </p:nvSpPr>
        <p:spPr/>
        <p:txBody>
          <a:bodyPr/>
          <a:lstStyle/>
          <a:p>
            <a:pPr algn="ctr"/>
            <a:r>
              <a:rPr lang="en-GB"/>
              <a:t>UNIT13 – WEBSITE DEVELOPMENT</a:t>
            </a:r>
            <a:endParaRPr lang="en-US"/>
          </a:p>
        </p:txBody>
      </p:sp>
      <p:sp>
        <p:nvSpPr>
          <p:cNvPr id="3" name="Content Placeholder 2">
            <a:extLst>
              <a:ext uri="{FF2B5EF4-FFF2-40B4-BE49-F238E27FC236}">
                <a16:creationId xmlns:a16="http://schemas.microsoft.com/office/drawing/2014/main" id="{83B8F58F-B805-0EE3-1558-96B8720092C2}"/>
              </a:ext>
            </a:extLst>
          </p:cNvPr>
          <p:cNvSpPr>
            <a:spLocks noGrp="1"/>
          </p:cNvSpPr>
          <p:nvPr>
            <p:ph idx="1"/>
          </p:nvPr>
        </p:nvSpPr>
        <p:spPr/>
        <p:txBody>
          <a:bodyPr vert="horz" lIns="91440" tIns="45720" rIns="91440" bIns="45720" rtlCol="0" anchor="t">
            <a:normAutofit/>
          </a:bodyPr>
          <a:lstStyle/>
          <a:p>
            <a:r>
              <a:rPr lang="en-GB">
                <a:ea typeface="+mn-lt"/>
                <a:cs typeface="+mn-lt"/>
              </a:rPr>
              <a:t>This page shows the work I completed for Unit 13. It includes a video and a description explaining my assignments. In this unit I learned how to create websites using HTML and CSS and how to design user-friendly web pages.</a:t>
            </a:r>
          </a:p>
        </p:txBody>
      </p:sp>
    </p:spTree>
    <p:extLst>
      <p:ext uri="{BB962C8B-B14F-4D97-AF65-F5344CB8AC3E}">
        <p14:creationId xmlns:p14="http://schemas.microsoft.com/office/powerpoint/2010/main" val="19872698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7D6C3-8556-62DA-CD9F-85223FE04B35}"/>
              </a:ext>
            </a:extLst>
          </p:cNvPr>
          <p:cNvSpPr>
            <a:spLocks noGrp="1"/>
          </p:cNvSpPr>
          <p:nvPr>
            <p:ph type="title"/>
          </p:nvPr>
        </p:nvSpPr>
        <p:spPr/>
        <p:txBody>
          <a:bodyPr/>
          <a:lstStyle/>
          <a:p>
            <a:pPr algn="ctr"/>
            <a:r>
              <a:rPr lang="en-GB">
                <a:ea typeface="+mj-lt"/>
                <a:cs typeface="+mj-lt"/>
              </a:rPr>
              <a:t>Purpose of  the Page</a:t>
            </a:r>
            <a:endParaRPr lang="en-US"/>
          </a:p>
        </p:txBody>
      </p:sp>
      <p:sp>
        <p:nvSpPr>
          <p:cNvPr id="3" name="Content Placeholder 2">
            <a:extLst>
              <a:ext uri="{FF2B5EF4-FFF2-40B4-BE49-F238E27FC236}">
                <a16:creationId xmlns:a16="http://schemas.microsoft.com/office/drawing/2014/main" id="{18A219AF-10C1-6F20-F573-8A931E6AC976}"/>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Unit 13 page is to present the work and knowledge I gained from Unit 13. This page allows teachers and users to view my assignments and understand the topic covered in this unit. It provides a clear explanation of the work completed and includes supporting content such as a video</a:t>
            </a:r>
            <a:endParaRPr lang="en-GB"/>
          </a:p>
        </p:txBody>
      </p:sp>
    </p:spTree>
    <p:extLst>
      <p:ext uri="{BB962C8B-B14F-4D97-AF65-F5344CB8AC3E}">
        <p14:creationId xmlns:p14="http://schemas.microsoft.com/office/powerpoint/2010/main" val="16693447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8F4AD-87CD-724E-B030-0FD56C3C363E}"/>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FB7E992C-987D-860B-507D-E2AEF30A7CE5}"/>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a title at the top labelled “Unit 13” so users can easily identify the unit. In the centre of the page there is a description section where information about the unit and my work will be explained. Below the description there is a video section where a video related to the assignment or topic can be shown. A footer is placed at the bottom of the page to keep the website layout consistent.</a:t>
            </a:r>
            <a:endParaRPr lang="en-GB"/>
          </a:p>
        </p:txBody>
      </p:sp>
    </p:spTree>
    <p:extLst>
      <p:ext uri="{BB962C8B-B14F-4D97-AF65-F5344CB8AC3E}">
        <p14:creationId xmlns:p14="http://schemas.microsoft.com/office/powerpoint/2010/main" val="7416440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5B3A-830E-1B6D-071A-CC3C72A9C95B}"/>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3D88DC10-4750-1E66-A51C-35AF874416BA}"/>
              </a:ext>
            </a:extLst>
          </p:cNvPr>
          <p:cNvSpPr>
            <a:spLocks noGrp="1"/>
          </p:cNvSpPr>
          <p:nvPr>
            <p:ph idx="1"/>
          </p:nvPr>
        </p:nvSpPr>
        <p:spPr/>
        <p:txBody>
          <a:bodyPr vert="horz" lIns="91440" tIns="45720" rIns="91440" bIns="45720" rtlCol="0" anchor="t">
            <a:normAutofit/>
          </a:bodyPr>
          <a:lstStyle/>
          <a:p>
            <a:r>
              <a:rPr lang="en-GB">
                <a:ea typeface="+mn-lt"/>
                <a:cs typeface="+mn-lt"/>
              </a:rPr>
              <a:t>The design is simple and well organised to make the page easy to read. The title is placed clearly at the top to create structure. The description box is positioned in the centre to focus attention on the information. The video section adds a visual and interactive element which makes the page more engaging.</a:t>
            </a:r>
            <a:endParaRPr lang="en-GB"/>
          </a:p>
        </p:txBody>
      </p:sp>
    </p:spTree>
    <p:extLst>
      <p:ext uri="{BB962C8B-B14F-4D97-AF65-F5344CB8AC3E}">
        <p14:creationId xmlns:p14="http://schemas.microsoft.com/office/powerpoint/2010/main" val="41105308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0776-BE61-2827-2970-5A07FF6FB0E3}"/>
              </a:ext>
            </a:extLst>
          </p:cNvPr>
          <p:cNvSpPr>
            <a:spLocks noGrp="1"/>
          </p:cNvSpPr>
          <p:nvPr>
            <p:ph type="title"/>
          </p:nvPr>
        </p:nvSpPr>
        <p:spPr/>
        <p:txBody>
          <a:bodyPr/>
          <a:lstStyle/>
          <a:p>
            <a:pPr algn="ctr"/>
            <a:r>
              <a:rPr lang="en-GB">
                <a:ea typeface="+mj-lt"/>
                <a:cs typeface="+mj-lt"/>
              </a:rPr>
              <a:t>Design Features</a:t>
            </a:r>
            <a:endParaRPr lang="en-US"/>
          </a:p>
        </p:txBody>
      </p:sp>
      <p:sp>
        <p:nvSpPr>
          <p:cNvPr id="3" name="Content Placeholder 2">
            <a:extLst>
              <a:ext uri="{FF2B5EF4-FFF2-40B4-BE49-F238E27FC236}">
                <a16:creationId xmlns:a16="http://schemas.microsoft.com/office/drawing/2014/main" id="{6EE99EC9-AC0C-1495-C260-B14E467A3D1B}"/>
              </a:ext>
            </a:extLst>
          </p:cNvPr>
          <p:cNvSpPr>
            <a:spLocks noGrp="1"/>
          </p:cNvSpPr>
          <p:nvPr>
            <p:ph idx="1"/>
          </p:nvPr>
        </p:nvSpPr>
        <p:spPr/>
        <p:txBody>
          <a:bodyPr vert="horz" lIns="91440" tIns="45720" rIns="91440" bIns="45720" rtlCol="0" anchor="t">
            <a:normAutofit/>
          </a:bodyPr>
          <a:lstStyle/>
          <a:p>
            <a:r>
              <a:rPr lang="en-GB">
                <a:ea typeface="+mn-lt"/>
                <a:cs typeface="+mn-lt"/>
              </a:rPr>
              <a:t>The page contains clear sections including the title, description box, video area, and footer. These design features help organise the content and make the layout consistent with the other pages in the portfolio website. This helps users understand where to find information easily.</a:t>
            </a:r>
            <a:endParaRPr lang="en-GB"/>
          </a:p>
        </p:txBody>
      </p:sp>
    </p:spTree>
    <p:extLst>
      <p:ext uri="{BB962C8B-B14F-4D97-AF65-F5344CB8AC3E}">
        <p14:creationId xmlns:p14="http://schemas.microsoft.com/office/powerpoint/2010/main" val="18227503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32041-0245-0787-7843-DF32592003D5}"/>
              </a:ext>
            </a:extLst>
          </p:cNvPr>
          <p:cNvSpPr>
            <a:spLocks noGrp="1"/>
          </p:cNvSpPr>
          <p:nvPr>
            <p:ph type="title"/>
          </p:nvPr>
        </p:nvSpPr>
        <p:spPr/>
        <p:txBody>
          <a:bodyPr/>
          <a:lstStyle/>
          <a:p>
            <a:pPr algn="ctr"/>
            <a:r>
              <a:rPr lang="en-GB">
                <a:ea typeface="+mj-lt"/>
                <a:cs typeface="+mj-lt"/>
              </a:rPr>
              <a:t>Interactive Features / User Interaction</a:t>
            </a:r>
            <a:endParaRPr lang="en-US"/>
          </a:p>
        </p:txBody>
      </p:sp>
      <p:sp>
        <p:nvSpPr>
          <p:cNvPr id="3" name="Content Placeholder 2">
            <a:extLst>
              <a:ext uri="{FF2B5EF4-FFF2-40B4-BE49-F238E27FC236}">
                <a16:creationId xmlns:a16="http://schemas.microsoft.com/office/drawing/2014/main" id="{7FF2325B-EF7B-384C-273E-AEDECF3F51CB}"/>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down the page to read the description and watch the video. The video allows users to interact with the content by playing or pausing it. Navigation links on the website will also allow users to move between different unit pages.</a:t>
            </a:r>
            <a:endParaRPr lang="en-GB"/>
          </a:p>
        </p:txBody>
      </p:sp>
    </p:spTree>
    <p:extLst>
      <p:ext uri="{BB962C8B-B14F-4D97-AF65-F5344CB8AC3E}">
        <p14:creationId xmlns:p14="http://schemas.microsoft.com/office/powerpoint/2010/main" val="27172457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BE344-36D9-E1EB-B929-FD3F0ACACBB4}"/>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50C2659A-056D-0E71-4FFB-B82CF9DA39D9}"/>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combines written explanation with a video. The description provides information while the video helps demonstrate the topic visually, making the content easier to understand. </a:t>
            </a:r>
          </a:p>
          <a:p>
            <a:r>
              <a:rPr lang="en-GB">
                <a:ea typeface="+mn-lt"/>
                <a:cs typeface="+mn-lt"/>
              </a:rPr>
              <a:t>The page design is effective because it clearly presents the unit information in a structured way. The combination of text and video makes the page more engaging and helps meet user requirements by providing clear and interactive content.</a:t>
            </a:r>
            <a:endParaRPr lang="en-GB"/>
          </a:p>
        </p:txBody>
      </p:sp>
    </p:spTree>
    <p:extLst>
      <p:ext uri="{BB962C8B-B14F-4D97-AF65-F5344CB8AC3E}">
        <p14:creationId xmlns:p14="http://schemas.microsoft.com/office/powerpoint/2010/main" val="36874585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F8FBBB-B96B-9EE2-9E6E-F2EDD3C0399B}"/>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pic>
        <p:nvPicPr>
          <p:cNvPr id="2" name="Picture 1" descr="A piece of paper with writing on it">
            <a:extLst>
              <a:ext uri="{FF2B5EF4-FFF2-40B4-BE49-F238E27FC236}">
                <a16:creationId xmlns:a16="http://schemas.microsoft.com/office/drawing/2014/main" id="{62C3B4E2-3347-9305-C948-6F8C8E124A4C}"/>
              </a:ext>
            </a:extLst>
          </p:cNvPr>
          <p:cNvPicPr>
            <a:picLocks noChangeAspect="1"/>
          </p:cNvPicPr>
          <p:nvPr/>
        </p:nvPicPr>
        <p:blipFill>
          <a:blip r:embed="rId2"/>
          <a:stretch>
            <a:fillRect/>
          </a:stretch>
        </p:blipFill>
        <p:spPr>
          <a:xfrm rot="16200000">
            <a:off x="3027519" y="-6282"/>
            <a:ext cx="5149137" cy="6871528"/>
          </a:xfrm>
          <a:prstGeom prst="rect">
            <a:avLst/>
          </a:prstGeom>
        </p:spPr>
      </p:pic>
      <p:sp>
        <p:nvSpPr>
          <p:cNvPr id="3" name="TextBox 2">
            <a:extLst>
              <a:ext uri="{FF2B5EF4-FFF2-40B4-BE49-F238E27FC236}">
                <a16:creationId xmlns:a16="http://schemas.microsoft.com/office/drawing/2014/main" id="{21C8EA53-351D-47FD-6773-DB4A9ED29FC7}"/>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4" name="Straight Arrow Connector 3">
            <a:extLst>
              <a:ext uri="{FF2B5EF4-FFF2-40B4-BE49-F238E27FC236}">
                <a16:creationId xmlns:a16="http://schemas.microsoft.com/office/drawing/2014/main" id="{E55F0E0A-72BA-9897-A07A-A251B2CBBFA2}"/>
              </a:ext>
            </a:extLst>
          </p:cNvPr>
          <p:cNvCxnSpPr>
            <a:cxnSpLocks/>
          </p:cNvCxnSpPr>
          <p:nvPr/>
        </p:nvCxnSpPr>
        <p:spPr>
          <a:xfrm>
            <a:off x="6096000" y="5099774"/>
            <a:ext cx="3178029" cy="14865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1D9BA7F-93D2-FDAD-7D2F-59E3CEE479E4}"/>
              </a:ext>
            </a:extLst>
          </p:cNvPr>
          <p:cNvCxnSpPr>
            <a:cxnSpLocks/>
          </p:cNvCxnSpPr>
          <p:nvPr/>
        </p:nvCxnSpPr>
        <p:spPr>
          <a:xfrm flipH="1" flipV="1">
            <a:off x="783672" y="1509341"/>
            <a:ext cx="4402019" cy="4329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B73DD15-3501-D113-4547-4DBCF53A68B8}"/>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08ADAC06-5C44-7E80-304B-4D44BB459DB2}"/>
              </a:ext>
            </a:extLst>
          </p:cNvPr>
          <p:cNvCxnSpPr>
            <a:cxnSpLocks/>
            <a:stCxn id="9" idx="1"/>
          </p:cNvCxnSpPr>
          <p:nvPr/>
        </p:nvCxnSpPr>
        <p:spPr>
          <a:xfrm flipH="1">
            <a:off x="5375936" y="2017173"/>
            <a:ext cx="3898093" cy="2173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3DE4D85-B813-4FE6-224E-E2311944D30E}"/>
              </a:ext>
            </a:extLst>
          </p:cNvPr>
          <p:cNvSpPr txBox="1"/>
          <p:nvPr/>
        </p:nvSpPr>
        <p:spPr>
          <a:xfrm>
            <a:off x="9274029" y="1694007"/>
            <a:ext cx="2434856" cy="646331"/>
          </a:xfrm>
          <a:prstGeom prst="rect">
            <a:avLst/>
          </a:prstGeom>
          <a:noFill/>
        </p:spPr>
        <p:txBody>
          <a:bodyPr wrap="square" rtlCol="0">
            <a:spAutoFit/>
          </a:bodyPr>
          <a:lstStyle/>
          <a:p>
            <a:r>
              <a:rPr lang="en-GB" dirty="0"/>
              <a:t>Description of whole unit what it teaches </a:t>
            </a:r>
          </a:p>
        </p:txBody>
      </p:sp>
      <p:cxnSp>
        <p:nvCxnSpPr>
          <p:cNvPr id="10" name="Straight Arrow Connector 9">
            <a:extLst>
              <a:ext uri="{FF2B5EF4-FFF2-40B4-BE49-F238E27FC236}">
                <a16:creationId xmlns:a16="http://schemas.microsoft.com/office/drawing/2014/main" id="{2D0E53D2-5884-3515-F17F-29AD103FB448}"/>
              </a:ext>
            </a:extLst>
          </p:cNvPr>
          <p:cNvCxnSpPr>
            <a:cxnSpLocks/>
            <a:stCxn id="11" idx="1"/>
          </p:cNvCxnSpPr>
          <p:nvPr/>
        </p:nvCxnSpPr>
        <p:spPr>
          <a:xfrm flipH="1" flipV="1">
            <a:off x="6155323" y="4074910"/>
            <a:ext cx="3231439" cy="25174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76D23EE-F0A0-C032-9A69-C3E63E895B92}"/>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12" name="Straight Arrow Connector 11">
            <a:extLst>
              <a:ext uri="{FF2B5EF4-FFF2-40B4-BE49-F238E27FC236}">
                <a16:creationId xmlns:a16="http://schemas.microsoft.com/office/drawing/2014/main" id="{19961247-0125-321D-49F1-2FF795890B54}"/>
              </a:ext>
            </a:extLst>
          </p:cNvPr>
          <p:cNvCxnSpPr>
            <a:cxnSpLocks/>
            <a:stCxn id="13" idx="1"/>
          </p:cNvCxnSpPr>
          <p:nvPr/>
        </p:nvCxnSpPr>
        <p:spPr>
          <a:xfrm flipH="1">
            <a:off x="8143683" y="3449494"/>
            <a:ext cx="1243079" cy="6695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34F3552-CCBB-6B20-E608-54E0338AB4E9}"/>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5879732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8DA99-5020-0E3E-4CA5-DC83C9028E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B4D4AF-B7FA-0B0C-2ECC-A0268D593698}"/>
              </a:ext>
            </a:extLst>
          </p:cNvPr>
          <p:cNvSpPr>
            <a:spLocks noGrp="1"/>
          </p:cNvSpPr>
          <p:nvPr>
            <p:ph type="title"/>
          </p:nvPr>
        </p:nvSpPr>
        <p:spPr>
          <a:xfrm>
            <a:off x="700635" y="914400"/>
            <a:ext cx="10691265" cy="1098507"/>
          </a:xfrm>
        </p:spPr>
        <p:txBody>
          <a:bodyPr>
            <a:normAutofit fontScale="90000"/>
          </a:bodyPr>
          <a:lstStyle/>
          <a:p>
            <a:pPr algn="ctr"/>
            <a:r>
              <a:rPr lang="en-US" dirty="0"/>
              <a:t>Annotation of Alternative Unit 13 Subpage Design</a:t>
            </a:r>
            <a:endParaRPr lang="en-GB" dirty="0"/>
          </a:p>
        </p:txBody>
      </p:sp>
      <p:sp>
        <p:nvSpPr>
          <p:cNvPr id="3" name="Content Placeholder 2">
            <a:extLst>
              <a:ext uri="{FF2B5EF4-FFF2-40B4-BE49-F238E27FC236}">
                <a16:creationId xmlns:a16="http://schemas.microsoft.com/office/drawing/2014/main" id="{6B09E52F-2DF8-C0BD-2DA3-C032EF1A399C}"/>
              </a:ext>
            </a:extLst>
          </p:cNvPr>
          <p:cNvSpPr>
            <a:spLocks noGrp="1"/>
          </p:cNvSpPr>
          <p:nvPr>
            <p:ph idx="1"/>
          </p:nvPr>
        </p:nvSpPr>
        <p:spPr>
          <a:xfrm>
            <a:off x="700635" y="2012907"/>
            <a:ext cx="10691265" cy="3948981"/>
          </a:xfrm>
        </p:spPr>
        <p:txBody>
          <a:bodyPr>
            <a:normAutofit fontScale="77500" lnSpcReduction="20000"/>
          </a:bodyPr>
          <a:lstStyle/>
          <a:p>
            <a:r>
              <a:rPr lang="en-US" dirty="0"/>
              <a:t>Title </a:t>
            </a:r>
            <a:br>
              <a:rPr lang="en-US" dirty="0"/>
            </a:br>
            <a:r>
              <a:rPr lang="en-US" dirty="0"/>
              <a:t>The title is placed at the top of the page so users can clearly see which unit they are viewing. This helps keep the website organised and consistent with other pages.</a:t>
            </a:r>
          </a:p>
          <a:p>
            <a:r>
              <a:rPr lang="en-US" dirty="0"/>
              <a:t>Description of the Unit</a:t>
            </a:r>
            <a:br>
              <a:rPr lang="en-US" dirty="0"/>
            </a:br>
            <a:r>
              <a:rPr lang="en-US" dirty="0"/>
              <a:t>The unit description explains what the unit teaches and what knowledge or skills were developed. Placing it near the top helps users understand the unit before viewing the assignment.</a:t>
            </a:r>
          </a:p>
          <a:p>
            <a:r>
              <a:rPr lang="en-US" dirty="0"/>
              <a:t>Assignment I Made</a:t>
            </a:r>
            <a:br>
              <a:rPr lang="en-US" dirty="0"/>
            </a:br>
            <a:r>
              <a:rPr lang="en-US" dirty="0"/>
              <a:t>This section displays the assignment completed for the unit. Showing the assignment allows users to see examples of the work produced and the skills demonstrated.</a:t>
            </a:r>
          </a:p>
          <a:p>
            <a:r>
              <a:rPr lang="en-US" dirty="0"/>
              <a:t>Assignment Description</a:t>
            </a:r>
            <a:br>
              <a:rPr lang="en-US" dirty="0"/>
            </a:br>
            <a:r>
              <a:rPr lang="en-US" dirty="0"/>
              <a:t>The assignment description explains what the assignment involved and what tasks were completed. This helps users understand the context of the work shown.</a:t>
            </a:r>
          </a:p>
          <a:p>
            <a:r>
              <a:rPr lang="en-US" dirty="0"/>
              <a:t>Footer of My Website</a:t>
            </a:r>
            <a:br>
              <a:rPr lang="en-US" dirty="0"/>
            </a:br>
            <a:r>
              <a:rPr lang="en-US" dirty="0"/>
              <a:t>The footer is located at the bottom of the page and keeps the design consistent across the website. It can include navigation links or contact information.</a:t>
            </a:r>
          </a:p>
          <a:p>
            <a:endParaRPr lang="en-GB" dirty="0"/>
          </a:p>
        </p:txBody>
      </p:sp>
    </p:spTree>
    <p:extLst>
      <p:ext uri="{BB962C8B-B14F-4D97-AF65-F5344CB8AC3E}">
        <p14:creationId xmlns:p14="http://schemas.microsoft.com/office/powerpoint/2010/main" val="42299308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011BC-0F47-4DB7-F31D-3B52DD234A0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11E0D4E-293E-AEC8-3AF4-7831FFB073C2}"/>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E489AE3F-836C-0FD3-1A0F-B06956A9939B}"/>
              </a:ext>
            </a:extLst>
          </p:cNvPr>
          <p:cNvGraphicFramePr>
            <a:graphicFrameLocks noGrp="1"/>
          </p:cNvGraphicFramePr>
          <p:nvPr>
            <p:ph idx="1"/>
            <p:extLst>
              <p:ext uri="{D42A27DB-BD31-4B8C-83A1-F6EECF244321}">
                <p14:modId xmlns:p14="http://schemas.microsoft.com/office/powerpoint/2010/main" val="3410515176"/>
              </p:ext>
            </p:extLst>
          </p:nvPr>
        </p:nvGraphicFramePr>
        <p:xfrm>
          <a:off x="548564" y="722376"/>
          <a:ext cx="11373262" cy="5609164"/>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fontAlgn="ctr">
                        <a:buNone/>
                      </a:pPr>
                      <a:r>
                        <a:rPr lang="en-GB" sz="1600" b="0" i="0" u="none" strike="noStrike" dirty="0">
                          <a:effectLst/>
                          <a:latin typeface="Arial" panose="020B0604020202020204" pitchFamily="34" charset="0"/>
                        </a:rPr>
                        <a:t>Title </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Dark purple </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 / Sans-serif</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32 bold </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The title is large and bold so users can easily identify which unit page they are viewing.</a:t>
                      </a:r>
                    </a:p>
                  </a:txBody>
                  <a:tcPr marL="68251" marR="68251" marT="34125" marB="34125" anchor="ctr"/>
                </a:tc>
                <a:extLst>
                  <a:ext uri="{0D108BD9-81ED-4DB2-BD59-A6C34878D82A}">
                    <a16:rowId xmlns:a16="http://schemas.microsoft.com/office/drawing/2014/main" val="3402839470"/>
                  </a:ext>
                </a:extLst>
              </a:tr>
              <a:tr h="1019669">
                <a:tc>
                  <a:txBody>
                    <a:bodyPr/>
                    <a:lstStyle/>
                    <a:p>
                      <a:pPr algn="ctr" fontAlgn="ctr">
                        <a:buNone/>
                      </a:pPr>
                      <a:r>
                        <a:rPr lang="en-GB" sz="1600" b="0" i="0" u="none" strike="noStrike">
                          <a:effectLst/>
                          <a:latin typeface="Arial" panose="020B0604020202020204" pitchFamily="34" charset="0"/>
                        </a:rPr>
                        <a:t>Unit Description</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Black / Dark grey</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16–18</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A readable font size makes it easy for users to understand what the unit teaches.</a:t>
                      </a:r>
                    </a:p>
                  </a:txBody>
                  <a:tcPr marL="68251" marR="68251" marT="34125" marB="34125" anchor="ctr"/>
                </a:tc>
                <a:extLst>
                  <a:ext uri="{0D108BD9-81ED-4DB2-BD59-A6C34878D82A}">
                    <a16:rowId xmlns:a16="http://schemas.microsoft.com/office/drawing/2014/main" val="1508351187"/>
                  </a:ext>
                </a:extLst>
              </a:tr>
              <a:tr h="1009809">
                <a:tc>
                  <a:txBody>
                    <a:bodyPr/>
                    <a:lstStyle/>
                    <a:p>
                      <a:pPr algn="ctr" fontAlgn="ctr">
                        <a:buNone/>
                      </a:pPr>
                      <a:r>
                        <a:rPr lang="en-GB" sz="1600" b="0" i="0" u="none" strike="noStrike" dirty="0">
                          <a:effectLst/>
                          <a:latin typeface="Arial" panose="020B0604020202020204" pitchFamily="34" charset="0"/>
                        </a:rPr>
                        <a:t>Assignment Title</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Dark purple</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 Bold</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20</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The assignment title stands out so users can clearly identify the work created for the unit.</a:t>
                      </a:r>
                    </a:p>
                  </a:txBody>
                  <a:tcPr marL="68251" marR="68251" marT="34125" marB="34125" anchor="ctr"/>
                </a:tc>
                <a:extLst>
                  <a:ext uri="{0D108BD9-81ED-4DB2-BD59-A6C34878D82A}">
                    <a16:rowId xmlns:a16="http://schemas.microsoft.com/office/drawing/2014/main" val="3089989459"/>
                  </a:ext>
                </a:extLst>
              </a:tr>
              <a:tr h="823234">
                <a:tc>
                  <a:txBody>
                    <a:bodyPr/>
                    <a:lstStyle/>
                    <a:p>
                      <a:pPr algn="ctr" fontAlgn="ctr">
                        <a:buNone/>
                      </a:pPr>
                      <a:r>
                        <a:rPr lang="en-GB" sz="1600" b="0" i="0" u="none" strike="noStrike" dirty="0">
                          <a:effectLst/>
                          <a:latin typeface="Arial" panose="020B0604020202020204" pitchFamily="34" charset="0"/>
                        </a:rPr>
                        <a:t>Assignment Description</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Black / Dark grey</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14–16</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A smaller but readable font is used to explain the assignment clearly without overwhelming the page.</a:t>
                      </a:r>
                    </a:p>
                  </a:txBody>
                  <a:tcPr marL="68251" marR="68251" marT="34125" marB="34125" anchor="ctr"/>
                </a:tc>
                <a:extLst>
                  <a:ext uri="{0D108BD9-81ED-4DB2-BD59-A6C34878D82A}">
                    <a16:rowId xmlns:a16="http://schemas.microsoft.com/office/drawing/2014/main" val="165325906"/>
                  </a:ext>
                </a:extLst>
              </a:tr>
              <a:tr h="823234">
                <a:tc>
                  <a:txBody>
                    <a:bodyPr/>
                    <a:lstStyle/>
                    <a:p>
                      <a:pPr algn="ctr" fontAlgn="ctr">
                        <a:buNone/>
                      </a:pPr>
                      <a:r>
                        <a:rPr lang="en-GB" sz="1600" b="0" i="0" u="none" strike="noStrike" dirty="0">
                          <a:effectLst/>
                          <a:latin typeface="Arial" panose="020B0604020202020204" pitchFamily="34" charset="0"/>
                        </a:rPr>
                        <a:t>Footer</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Light grey background with dark text</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12–14</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The footer separates the main content and provides consistent navigation or information across all pages.</a:t>
                      </a:r>
                    </a:p>
                  </a:txBody>
                  <a:tcPr marL="68251" marR="68251" marT="34125" marB="34125" anchor="ctr"/>
                </a:tc>
                <a:extLst>
                  <a:ext uri="{0D108BD9-81ED-4DB2-BD59-A6C34878D82A}">
                    <a16:rowId xmlns:a16="http://schemas.microsoft.com/office/drawing/2014/main" val="888829892"/>
                  </a:ext>
                </a:extLst>
              </a:tr>
              <a:tr h="823234">
                <a:tc>
                  <a:txBody>
                    <a:bodyPr/>
                    <a:lstStyle/>
                    <a:p>
                      <a:pPr algn="ctr" fontAlgn="ctr">
                        <a:buNone/>
                      </a:pPr>
                      <a:r>
                        <a:rPr lang="en-GB" sz="1600" b="0" i="0" u="none" strike="noStrike" dirty="0">
                          <a:effectLst/>
                          <a:latin typeface="Arial" panose="020B0604020202020204" pitchFamily="34" charset="0"/>
                        </a:rPr>
                        <a:t>Page Background</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Light grey / white</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Default</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N/A</a:t>
                      </a:r>
                    </a:p>
                  </a:txBody>
                  <a:tcPr marL="68251" marR="68251" marT="34125" marB="34125" anchor="ctr"/>
                </a:tc>
                <a:tc>
                  <a:txBody>
                    <a:bodyPr/>
                    <a:lstStyle/>
                    <a:p>
                      <a:pPr algn="ctr" fontAlgn="ctr">
                        <a:buNone/>
                      </a:pPr>
                      <a:r>
                        <a:rPr lang="en-US" sz="1600" b="0" i="0" u="none" strike="noStrike" dirty="0">
                          <a:effectLst/>
                          <a:latin typeface="Arial" panose="020B0604020202020204" pitchFamily="34" charset="0"/>
                        </a:rPr>
                        <a:t>A neutral background keeps the page clean and ensures the content is easy to read.</a:t>
                      </a:r>
                    </a:p>
                  </a:txBody>
                  <a:tcPr marL="68251" marR="68251" marT="34125" marB="34125"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41650988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44372E-3E33-984B-F402-C58D5ADB8AD0}"/>
            </a:ext>
          </a:extLst>
        </p:cNvPr>
        <p:cNvGrpSpPr/>
        <p:nvPr/>
      </p:nvGrpSpPr>
      <p:grpSpPr>
        <a:xfrm>
          <a:off x="0" y="0"/>
          <a:ext cx="0" cy="0"/>
          <a:chOff x="0" y="0"/>
          <a:chExt cx="0" cy="0"/>
        </a:xfrm>
      </p:grpSpPr>
      <p:cxnSp>
        <p:nvCxnSpPr>
          <p:cNvPr id="2055" name="Straight Connector 2054">
            <a:extLst>
              <a:ext uri="{FF2B5EF4-FFF2-40B4-BE49-F238E27FC236}">
                <a16:creationId xmlns:a16="http://schemas.microsoft.com/office/drawing/2014/main" id="{4FF3759B-5E27-746E-5944-2FF957D1BB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042D547C-1D74-275C-0944-AC5D21707A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59" name="Rectangle 2058">
            <a:extLst>
              <a:ext uri="{FF2B5EF4-FFF2-40B4-BE49-F238E27FC236}">
                <a16:creationId xmlns:a16="http://schemas.microsoft.com/office/drawing/2014/main" id="{29089781-56D6-4FEA-6D73-8B4A010B3D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FA8675DD-FCC4-8085-0C76-F4F1761A94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117" b="11378"/>
          <a:stretch>
            <a:fillRect/>
          </a:stretch>
        </p:blipFill>
        <p:spPr bwMode="auto">
          <a:xfrm>
            <a:off x="1" y="10"/>
            <a:ext cx="12192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47032AD5-CBE2-6A6D-4574-C69C8BFD6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7E152A-E9A8-C919-C521-3E5CAE1DEDFC}"/>
              </a:ext>
            </a:extLst>
          </p:cNvPr>
          <p:cNvSpPr>
            <a:spLocks noGrp="1"/>
          </p:cNvSpPr>
          <p:nvPr>
            <p:ph type="title"/>
          </p:nvPr>
        </p:nvSpPr>
        <p:spPr>
          <a:xfrm>
            <a:off x="666927" y="990599"/>
            <a:ext cx="7113862" cy="4849091"/>
          </a:xfrm>
        </p:spPr>
        <p:txBody>
          <a:bodyPr vert="horz" lIns="91440" tIns="45720" rIns="91440" bIns="45720" rtlCol="0" anchor="ctr">
            <a:normAutofit/>
          </a:bodyPr>
          <a:lstStyle/>
          <a:p>
            <a:pPr algn="r"/>
            <a:r>
              <a:rPr lang="en-GB" sz="4400"/>
              <a:t>Unit 18 - Computational Thinking (Assignments)</a:t>
            </a:r>
            <a:br>
              <a:rPr lang="en-US" sz="5400">
                <a:solidFill>
                  <a:srgbClr val="FFFFFF"/>
                </a:solidFill>
              </a:rPr>
            </a:br>
            <a:endParaRPr lang="en-US" sz="5400">
              <a:solidFill>
                <a:srgbClr val="FFFFFF"/>
              </a:solidFill>
            </a:endParaRPr>
          </a:p>
        </p:txBody>
      </p:sp>
      <p:cxnSp>
        <p:nvCxnSpPr>
          <p:cNvPr id="2063" name="Straight Connector 2062">
            <a:extLst>
              <a:ext uri="{FF2B5EF4-FFF2-40B4-BE49-F238E27FC236}">
                <a16:creationId xmlns:a16="http://schemas.microsoft.com/office/drawing/2014/main" id="{A329ECEF-937E-4C63-D906-7581181C94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684772"/>
      </p:ext>
    </p:extLst>
  </p:cSld>
  <p:clrMapOvr>
    <a:overrideClrMapping bg1="dk1" tx1="lt1" bg2="dk2" tx2="lt2" accent1="accent1" accent2="accent2" accent3="accent3" accent4="accent4" accent5="accent5" accent6="accent6" hlink="hlink" folHlink="folHlink"/>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A176-BB72-BE05-036D-393B5C8C21A7}"/>
              </a:ext>
            </a:extLst>
          </p:cNvPr>
          <p:cNvSpPr>
            <a:spLocks noGrp="1"/>
          </p:cNvSpPr>
          <p:nvPr>
            <p:ph type="title"/>
          </p:nvPr>
        </p:nvSpPr>
        <p:spPr/>
        <p:txBody>
          <a:bodyPr/>
          <a:lstStyle/>
          <a:p>
            <a:pPr algn="ctr"/>
            <a:r>
              <a:rPr lang="en-GB" b="1"/>
              <a:t>Unit 18</a:t>
            </a:r>
            <a:endParaRPr lang="en-US"/>
          </a:p>
        </p:txBody>
      </p:sp>
      <p:sp>
        <p:nvSpPr>
          <p:cNvPr id="3" name="Content Placeholder 2">
            <a:extLst>
              <a:ext uri="{FF2B5EF4-FFF2-40B4-BE49-F238E27FC236}">
                <a16:creationId xmlns:a16="http://schemas.microsoft.com/office/drawing/2014/main" id="{93429EEF-58D4-32A5-6A8B-9D1EF004DCE9}"/>
              </a:ext>
            </a:extLst>
          </p:cNvPr>
          <p:cNvSpPr>
            <a:spLocks noGrp="1"/>
          </p:cNvSpPr>
          <p:nvPr>
            <p:ph idx="1"/>
          </p:nvPr>
        </p:nvSpPr>
        <p:spPr/>
        <p:txBody>
          <a:bodyPr vert="horz" lIns="91440" tIns="45720" rIns="91440" bIns="45720" rtlCol="0" anchor="t">
            <a:normAutofit/>
          </a:bodyPr>
          <a:lstStyle/>
          <a:p>
            <a:r>
              <a:rPr lang="en-GB">
                <a:ea typeface="+mn-lt"/>
                <a:cs typeface="+mn-lt"/>
              </a:rPr>
              <a:t>In Unit 18, I learned about computational thinking and how it is used to solve problems in technology. Computational thinking involves breaking a problem into smaller parts, recognising patterns, creating step-by-step solutions, and designing algorithms. This unit helped me understand how computer systems and programmers solve complex problems logically and efficiently. It also improved my problem-solving skills and my ability to think in a structured way when developing digital solutions.</a:t>
            </a:r>
            <a:endParaRPr lang="en-GB"/>
          </a:p>
        </p:txBody>
      </p:sp>
    </p:spTree>
    <p:extLst>
      <p:ext uri="{BB962C8B-B14F-4D97-AF65-F5344CB8AC3E}">
        <p14:creationId xmlns:p14="http://schemas.microsoft.com/office/powerpoint/2010/main" val="22108812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paper with writing on it">
            <a:extLst>
              <a:ext uri="{FF2B5EF4-FFF2-40B4-BE49-F238E27FC236}">
                <a16:creationId xmlns:a16="http://schemas.microsoft.com/office/drawing/2014/main" id="{497A1126-29B0-4873-AF4B-79114168AD8E}"/>
              </a:ext>
            </a:extLst>
          </p:cNvPr>
          <p:cNvPicPr>
            <a:picLocks noGrp="1" noChangeAspect="1"/>
          </p:cNvPicPr>
          <p:nvPr>
            <p:ph idx="1"/>
          </p:nvPr>
        </p:nvPicPr>
        <p:blipFill>
          <a:blip r:embed="rId2"/>
          <a:stretch>
            <a:fillRect/>
          </a:stretch>
        </p:blipFill>
        <p:spPr>
          <a:xfrm rot="16200000">
            <a:off x="2544500" y="-33070"/>
            <a:ext cx="5151428" cy="6840013"/>
          </a:xfrm>
          <a:prstGeom prst="rect">
            <a:avLst/>
          </a:prstGeom>
        </p:spPr>
      </p:pic>
      <p:sp>
        <p:nvSpPr>
          <p:cNvPr id="6" name="TextBox 5">
            <a:extLst>
              <a:ext uri="{FF2B5EF4-FFF2-40B4-BE49-F238E27FC236}">
                <a16:creationId xmlns:a16="http://schemas.microsoft.com/office/drawing/2014/main" id="{0BAD5449-F112-E31A-950E-69809974E2FD}"/>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010A80A5-7FB5-7D0D-2163-58D82477215F}"/>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9E93CA83-DCDA-7603-7179-9C619A4C49FD}"/>
              </a:ext>
            </a:extLst>
          </p:cNvPr>
          <p:cNvCxnSpPr>
            <a:cxnSpLocks/>
          </p:cNvCxnSpPr>
          <p:nvPr/>
        </p:nvCxnSpPr>
        <p:spPr>
          <a:xfrm>
            <a:off x="5480263" y="4977036"/>
            <a:ext cx="3814739" cy="17482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4E26BA8-C2CB-2ADA-DAAF-7491DC4F91AC}"/>
              </a:ext>
            </a:extLst>
          </p:cNvPr>
          <p:cNvCxnSpPr>
            <a:cxnSpLocks/>
          </p:cNvCxnSpPr>
          <p:nvPr/>
        </p:nvCxnSpPr>
        <p:spPr>
          <a:xfrm flipH="1">
            <a:off x="783672" y="1324675"/>
            <a:ext cx="3733096" cy="1846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8FFD496-276D-0D2B-F4A4-B8121026882A}"/>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55BB0CBA-10C8-040C-D3BF-60F595F9F858}"/>
              </a:ext>
            </a:extLst>
          </p:cNvPr>
          <p:cNvCxnSpPr>
            <a:cxnSpLocks/>
            <a:stCxn id="9" idx="1"/>
          </p:cNvCxnSpPr>
          <p:nvPr/>
        </p:nvCxnSpPr>
        <p:spPr>
          <a:xfrm flipH="1" flipV="1">
            <a:off x="5695055" y="1884032"/>
            <a:ext cx="3420996" cy="8855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C4772AA-6545-754F-706E-58F8B61D8612}"/>
              </a:ext>
            </a:extLst>
          </p:cNvPr>
          <p:cNvSpPr txBox="1"/>
          <p:nvPr/>
        </p:nvSpPr>
        <p:spPr>
          <a:xfrm>
            <a:off x="9116051" y="2446392"/>
            <a:ext cx="2434856" cy="646331"/>
          </a:xfrm>
          <a:prstGeom prst="rect">
            <a:avLst/>
          </a:prstGeom>
          <a:noFill/>
        </p:spPr>
        <p:txBody>
          <a:bodyPr wrap="square" rtlCol="0">
            <a:spAutoFit/>
          </a:bodyPr>
          <a:lstStyle/>
          <a:p>
            <a:r>
              <a:rPr lang="en-GB" dirty="0"/>
              <a:t>Description of whole unit what it teaches </a:t>
            </a:r>
          </a:p>
        </p:txBody>
      </p:sp>
      <p:cxnSp>
        <p:nvCxnSpPr>
          <p:cNvPr id="10" name="Straight Arrow Connector 9">
            <a:extLst>
              <a:ext uri="{FF2B5EF4-FFF2-40B4-BE49-F238E27FC236}">
                <a16:creationId xmlns:a16="http://schemas.microsoft.com/office/drawing/2014/main" id="{F4B0658A-FC0F-13CD-8C75-59D2420C83DA}"/>
              </a:ext>
            </a:extLst>
          </p:cNvPr>
          <p:cNvCxnSpPr>
            <a:cxnSpLocks/>
            <a:stCxn id="11" idx="1"/>
          </p:cNvCxnSpPr>
          <p:nvPr/>
        </p:nvCxnSpPr>
        <p:spPr>
          <a:xfrm flipH="1" flipV="1">
            <a:off x="5682180" y="3429000"/>
            <a:ext cx="3420996" cy="8855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3F5314B-81EC-02C8-1E1E-43EBB7946DA4}"/>
              </a:ext>
            </a:extLst>
          </p:cNvPr>
          <p:cNvSpPr txBox="1"/>
          <p:nvPr/>
        </p:nvSpPr>
        <p:spPr>
          <a:xfrm>
            <a:off x="9103176" y="3991360"/>
            <a:ext cx="2434856" cy="646331"/>
          </a:xfrm>
          <a:prstGeom prst="rect">
            <a:avLst/>
          </a:prstGeom>
          <a:noFill/>
        </p:spPr>
        <p:txBody>
          <a:bodyPr wrap="square" rtlCol="0">
            <a:spAutoFit/>
          </a:bodyPr>
          <a:lstStyle/>
          <a:p>
            <a:r>
              <a:rPr lang="en-GB" dirty="0"/>
              <a:t>Video explaining whole unit </a:t>
            </a:r>
          </a:p>
        </p:txBody>
      </p:sp>
    </p:spTree>
    <p:extLst>
      <p:ext uri="{BB962C8B-B14F-4D97-AF65-F5344CB8AC3E}">
        <p14:creationId xmlns:p14="http://schemas.microsoft.com/office/powerpoint/2010/main" val="4324850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DE584-80BC-F2CC-B773-AB55102F4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F74AF-3D7E-D57E-62E1-3DF7F8FDE1FB}"/>
              </a:ext>
            </a:extLst>
          </p:cNvPr>
          <p:cNvSpPr>
            <a:spLocks noGrp="1"/>
          </p:cNvSpPr>
          <p:nvPr>
            <p:ph type="title"/>
          </p:nvPr>
        </p:nvSpPr>
        <p:spPr>
          <a:xfrm>
            <a:off x="700635" y="914401"/>
            <a:ext cx="10691265" cy="521638"/>
          </a:xfrm>
        </p:spPr>
        <p:txBody>
          <a:bodyPr>
            <a:normAutofit fontScale="90000"/>
          </a:bodyPr>
          <a:lstStyle/>
          <a:p>
            <a:pPr algn="ctr"/>
            <a:r>
              <a:rPr lang="en-US" dirty="0"/>
              <a:t>Annotation of Original Unit 18 Page Design</a:t>
            </a:r>
            <a:endParaRPr lang="en-GB" dirty="0"/>
          </a:p>
        </p:txBody>
      </p:sp>
      <p:sp>
        <p:nvSpPr>
          <p:cNvPr id="3" name="Content Placeholder 2">
            <a:extLst>
              <a:ext uri="{FF2B5EF4-FFF2-40B4-BE49-F238E27FC236}">
                <a16:creationId xmlns:a16="http://schemas.microsoft.com/office/drawing/2014/main" id="{C364E84C-28A9-A9E4-39F3-9DEA49D0BF3F}"/>
              </a:ext>
            </a:extLst>
          </p:cNvPr>
          <p:cNvSpPr>
            <a:spLocks noGrp="1"/>
          </p:cNvSpPr>
          <p:nvPr>
            <p:ph idx="1"/>
          </p:nvPr>
        </p:nvSpPr>
        <p:spPr>
          <a:xfrm>
            <a:off x="700635" y="1491270"/>
            <a:ext cx="10691265" cy="4470618"/>
          </a:xfrm>
        </p:spPr>
        <p:txBody>
          <a:bodyPr>
            <a:normAutofit lnSpcReduction="10000"/>
          </a:bodyPr>
          <a:lstStyle/>
          <a:p>
            <a:r>
              <a:rPr lang="en-US" dirty="0"/>
              <a:t>Title</a:t>
            </a:r>
            <a:br>
              <a:rPr lang="en-US" dirty="0"/>
            </a:br>
            <a:r>
              <a:rPr lang="en-US" dirty="0"/>
              <a:t>The title is placed at the top of the page so users can immediately identify which unit they are viewing. This keeps the page organised and consistent with the rest of the website.</a:t>
            </a:r>
          </a:p>
          <a:p>
            <a:r>
              <a:rPr lang="en-US" dirty="0"/>
              <a:t>Description of the Unit</a:t>
            </a:r>
            <a:br>
              <a:rPr lang="en-US" dirty="0"/>
            </a:br>
            <a:r>
              <a:rPr lang="en-US" dirty="0"/>
              <a:t>The unit description explains what the unit teaches and what knowledge or skills are covered. Placing it near the top helps users understand the content of the unit before viewing additional materials.</a:t>
            </a:r>
          </a:p>
          <a:p>
            <a:r>
              <a:rPr lang="en-US" dirty="0"/>
              <a:t>Video Explaining the Whole Unit</a:t>
            </a:r>
            <a:br>
              <a:rPr lang="en-US" dirty="0"/>
            </a:br>
            <a:r>
              <a:rPr lang="en-US" dirty="0"/>
              <a:t>The video provides a visual explanation of the unit, which can help users understand the topic more easily. Including a video also makes the page more engaging and interactive.</a:t>
            </a:r>
          </a:p>
          <a:p>
            <a:r>
              <a:rPr lang="en-US" dirty="0"/>
              <a:t>Footer of My Website</a:t>
            </a:r>
            <a:br>
              <a:rPr lang="en-US" dirty="0"/>
            </a:br>
            <a:r>
              <a:rPr lang="en-US" dirty="0"/>
              <a:t>The footer is placed at the bottom of the page to keep the layout consistent across the whole website. It can contain navigation links or additional information</a:t>
            </a:r>
            <a:r>
              <a:rPr lang="en-GB" dirty="0"/>
              <a:t>.</a:t>
            </a:r>
            <a:endParaRPr lang="en-US" dirty="0"/>
          </a:p>
        </p:txBody>
      </p:sp>
    </p:spTree>
    <p:extLst>
      <p:ext uri="{BB962C8B-B14F-4D97-AF65-F5344CB8AC3E}">
        <p14:creationId xmlns:p14="http://schemas.microsoft.com/office/powerpoint/2010/main" val="17210738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F3A96-5C95-5AD1-79DD-372B602F1BA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62F5B3B-F402-48EF-D047-6C80C5704368}"/>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E1722ACB-3CF5-7F99-2B0F-A7B8CFA08BE5}"/>
              </a:ext>
            </a:extLst>
          </p:cNvPr>
          <p:cNvGraphicFramePr>
            <a:graphicFrameLocks noGrp="1"/>
          </p:cNvGraphicFramePr>
          <p:nvPr>
            <p:ph idx="1"/>
            <p:extLst>
              <p:ext uri="{D42A27DB-BD31-4B8C-83A1-F6EECF244321}">
                <p14:modId xmlns:p14="http://schemas.microsoft.com/office/powerpoint/2010/main" val="563524887"/>
              </p:ext>
            </p:extLst>
          </p:nvPr>
        </p:nvGraphicFramePr>
        <p:xfrm>
          <a:off x="603796" y="722376"/>
          <a:ext cx="11373262" cy="5609164"/>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dirty="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 </a:t>
                      </a:r>
                    </a:p>
                  </a:txBody>
                  <a:tcPr marL="43635" marR="43635" marT="21817" marB="21817" anchor="ctr"/>
                </a:tc>
                <a:tc>
                  <a:txBody>
                    <a:bodyPr/>
                    <a:lstStyle/>
                    <a:p>
                      <a:pPr algn="ctr">
                        <a:buNone/>
                      </a:pPr>
                      <a:r>
                        <a:rPr lang="en-GB" sz="1600" dirty="0"/>
                        <a:t>Dark purple </a:t>
                      </a:r>
                    </a:p>
                  </a:txBody>
                  <a:tcPr marL="43635" marR="43635" marT="21817" marB="21817" anchor="ctr"/>
                </a:tc>
                <a:tc>
                  <a:txBody>
                    <a:bodyPr/>
                    <a:lstStyle/>
                    <a:p>
                      <a:pPr algn="ctr">
                        <a:buNone/>
                      </a:pPr>
                      <a:r>
                        <a:rPr lang="en-GB" sz="1600"/>
                        <a:t>Arial / Sans-serif</a:t>
                      </a:r>
                    </a:p>
                  </a:txBody>
                  <a:tcPr marL="43635" marR="43635" marT="21817" marB="21817" anchor="ctr"/>
                </a:tc>
                <a:tc>
                  <a:txBody>
                    <a:bodyPr/>
                    <a:lstStyle/>
                    <a:p>
                      <a:pPr algn="ctr">
                        <a:buNone/>
                      </a:pPr>
                      <a:r>
                        <a:rPr lang="en-GB" sz="1600" dirty="0"/>
                        <a:t>32 bold</a:t>
                      </a:r>
                    </a:p>
                  </a:txBody>
                  <a:tcPr marL="43635" marR="43635" marT="21817" marB="21817" anchor="ctr"/>
                </a:tc>
                <a:tc>
                  <a:txBody>
                    <a:bodyPr/>
                    <a:lstStyle/>
                    <a:p>
                      <a:pPr algn="ctr">
                        <a:buNone/>
                      </a:pPr>
                      <a:r>
                        <a:rPr lang="en-US" sz="1600"/>
                        <a:t>A large title helps users immediately identify which unit page they are viewing.</a:t>
                      </a:r>
                    </a:p>
                  </a:txBody>
                  <a:tcPr marL="43635" marR="43635" marT="21817" marB="21817" anchor="ctr"/>
                </a:tc>
                <a:extLst>
                  <a:ext uri="{0D108BD9-81ED-4DB2-BD59-A6C34878D82A}">
                    <a16:rowId xmlns:a16="http://schemas.microsoft.com/office/drawing/2014/main" val="3402839470"/>
                  </a:ext>
                </a:extLst>
              </a:tr>
              <a:tr h="1019669">
                <a:tc>
                  <a:txBody>
                    <a:bodyPr/>
                    <a:lstStyle/>
                    <a:p>
                      <a:pPr algn="ctr">
                        <a:buNone/>
                      </a:pPr>
                      <a:r>
                        <a:rPr lang="en-US" sz="1600" dirty="0"/>
                        <a:t>Section Headings Description / Assignment / Video</a:t>
                      </a:r>
                    </a:p>
                  </a:txBody>
                  <a:tcPr marL="43635" marR="43635" marT="21817" marB="21817" anchor="ctr"/>
                </a:tc>
                <a:tc>
                  <a:txBody>
                    <a:bodyPr/>
                    <a:lstStyle/>
                    <a:p>
                      <a:pPr algn="ctr">
                        <a:buNone/>
                      </a:pPr>
                      <a:r>
                        <a:rPr lang="en-GB" sz="1600"/>
                        <a:t>Dark purple</a:t>
                      </a:r>
                    </a:p>
                  </a:txBody>
                  <a:tcPr marL="43635" marR="43635" marT="21817" marB="21817" anchor="ctr"/>
                </a:tc>
                <a:tc>
                  <a:txBody>
                    <a:bodyPr/>
                    <a:lstStyle/>
                    <a:p>
                      <a:pPr algn="ctr">
                        <a:buNone/>
                      </a:pPr>
                      <a:r>
                        <a:rPr lang="en-GB" sz="1600"/>
                        <a:t>Arial Bold</a:t>
                      </a:r>
                    </a:p>
                  </a:txBody>
                  <a:tcPr marL="43635" marR="43635" marT="21817" marB="21817" anchor="ctr"/>
                </a:tc>
                <a:tc>
                  <a:txBody>
                    <a:bodyPr/>
                    <a:lstStyle/>
                    <a:p>
                      <a:pPr algn="ctr">
                        <a:buNone/>
                      </a:pPr>
                      <a:r>
                        <a:rPr lang="en-GB" sz="1600" dirty="0"/>
                        <a:t>20–24</a:t>
                      </a:r>
                    </a:p>
                  </a:txBody>
                  <a:tcPr marL="43635" marR="43635" marT="21817" marB="21817" anchor="ctr"/>
                </a:tc>
                <a:tc>
                  <a:txBody>
                    <a:bodyPr/>
                    <a:lstStyle/>
                    <a:p>
                      <a:pPr algn="ctr">
                        <a:buNone/>
                      </a:pPr>
                      <a:r>
                        <a:rPr lang="en-US" sz="1600"/>
                        <a:t>Headings highlight different sections of the page so users can easily navigate the content.</a:t>
                      </a:r>
                    </a:p>
                  </a:txBody>
                  <a:tcPr marL="43635" marR="43635" marT="21817" marB="21817" anchor="ctr"/>
                </a:tc>
                <a:extLst>
                  <a:ext uri="{0D108BD9-81ED-4DB2-BD59-A6C34878D82A}">
                    <a16:rowId xmlns:a16="http://schemas.microsoft.com/office/drawing/2014/main" val="1508351187"/>
                  </a:ext>
                </a:extLst>
              </a:tr>
              <a:tr h="1009809">
                <a:tc>
                  <a:txBody>
                    <a:bodyPr/>
                    <a:lstStyle/>
                    <a:p>
                      <a:pPr algn="ctr">
                        <a:buNone/>
                      </a:pPr>
                      <a:r>
                        <a:rPr lang="en-GB" sz="1600" dirty="0"/>
                        <a:t>Body Text Descriptions</a:t>
                      </a:r>
                    </a:p>
                  </a:txBody>
                  <a:tcPr marL="43635" marR="43635" marT="21817" marB="21817" anchor="ctr"/>
                </a:tc>
                <a:tc>
                  <a:txBody>
                    <a:bodyPr/>
                    <a:lstStyle/>
                    <a:p>
                      <a:pPr algn="ctr">
                        <a:buNone/>
                      </a:pPr>
                      <a:r>
                        <a:rPr lang="en-GB" sz="1600"/>
                        <a:t>Dark grey / Black</a:t>
                      </a:r>
                    </a:p>
                  </a:txBody>
                  <a:tcPr marL="43635" marR="43635" marT="21817" marB="21817" anchor="ctr"/>
                </a:tc>
                <a:tc>
                  <a:txBody>
                    <a:bodyPr/>
                    <a:lstStyle/>
                    <a:p>
                      <a:pPr algn="ctr">
                        <a:buNone/>
                      </a:pPr>
                      <a:r>
                        <a:rPr lang="en-GB" sz="1600"/>
                        <a:t>Arial</a:t>
                      </a:r>
                    </a:p>
                  </a:txBody>
                  <a:tcPr marL="43635" marR="43635" marT="21817" marB="21817" anchor="ctr"/>
                </a:tc>
                <a:tc>
                  <a:txBody>
                    <a:bodyPr/>
                    <a:lstStyle/>
                    <a:p>
                      <a:pPr algn="ctr">
                        <a:buNone/>
                      </a:pPr>
                      <a:r>
                        <a:rPr lang="en-GB" sz="1600" dirty="0"/>
                        <a:t>16</a:t>
                      </a:r>
                    </a:p>
                  </a:txBody>
                  <a:tcPr marL="43635" marR="43635" marT="21817" marB="21817" anchor="ctr"/>
                </a:tc>
                <a:tc>
                  <a:txBody>
                    <a:bodyPr/>
                    <a:lstStyle/>
                    <a:p>
                      <a:pPr algn="ctr">
                        <a:buNone/>
                      </a:pPr>
                      <a:r>
                        <a:rPr lang="en-US" sz="1600"/>
                        <a:t>A clear and readable font ensures the information is easy for users to understand.</a:t>
                      </a:r>
                    </a:p>
                  </a:txBody>
                  <a:tcPr marL="43635" marR="43635" marT="21817" marB="21817" anchor="ctr"/>
                </a:tc>
                <a:extLst>
                  <a:ext uri="{0D108BD9-81ED-4DB2-BD59-A6C34878D82A}">
                    <a16:rowId xmlns:a16="http://schemas.microsoft.com/office/drawing/2014/main" val="3089989459"/>
                  </a:ext>
                </a:extLst>
              </a:tr>
              <a:tr h="823234">
                <a:tc>
                  <a:txBody>
                    <a:bodyPr/>
                    <a:lstStyle/>
                    <a:p>
                      <a:pPr algn="ctr">
                        <a:buNone/>
                      </a:pPr>
                      <a:r>
                        <a:rPr lang="en-GB" sz="1600"/>
                        <a:t>Assignment / Video Content Area</a:t>
                      </a:r>
                    </a:p>
                  </a:txBody>
                  <a:tcPr marL="43635" marR="43635" marT="21817" marB="21817" anchor="ctr"/>
                </a:tc>
                <a:tc>
                  <a:txBody>
                    <a:bodyPr/>
                    <a:lstStyle/>
                    <a:p>
                      <a:pPr algn="ctr">
                        <a:buNone/>
                      </a:pPr>
                      <a:r>
                        <a:rPr lang="en-GB" sz="1600"/>
                        <a:t>Light grey background</a:t>
                      </a:r>
                    </a:p>
                  </a:txBody>
                  <a:tcPr marL="43635" marR="43635" marT="21817" marB="21817" anchor="ctr"/>
                </a:tc>
                <a:tc>
                  <a:txBody>
                    <a:bodyPr/>
                    <a:lstStyle/>
                    <a:p>
                      <a:pPr algn="ctr">
                        <a:buNone/>
                      </a:pPr>
                      <a:r>
                        <a:rPr lang="en-GB" sz="1600"/>
                        <a:t>Arial</a:t>
                      </a:r>
                    </a:p>
                  </a:txBody>
                  <a:tcPr marL="43635" marR="43635" marT="21817" marB="21817" anchor="ctr"/>
                </a:tc>
                <a:tc>
                  <a:txBody>
                    <a:bodyPr/>
                    <a:lstStyle/>
                    <a:p>
                      <a:pPr algn="ctr">
                        <a:buNone/>
                      </a:pPr>
                      <a:r>
                        <a:rPr lang="en-GB" sz="1600" dirty="0"/>
                        <a:t>16</a:t>
                      </a:r>
                    </a:p>
                  </a:txBody>
                  <a:tcPr marL="43635" marR="43635" marT="21817" marB="21817" anchor="ctr"/>
                </a:tc>
                <a:tc>
                  <a:txBody>
                    <a:bodyPr/>
                    <a:lstStyle/>
                    <a:p>
                      <a:pPr algn="ctr">
                        <a:buNone/>
                      </a:pPr>
                      <a:r>
                        <a:rPr lang="en-US" sz="1600"/>
                        <a:t>A separate content box visually separates assignments or videos from the rest of the page.</a:t>
                      </a:r>
                    </a:p>
                  </a:txBody>
                  <a:tcPr marL="43635" marR="43635" marT="21817" marB="21817" anchor="ctr"/>
                </a:tc>
                <a:extLst>
                  <a:ext uri="{0D108BD9-81ED-4DB2-BD59-A6C34878D82A}">
                    <a16:rowId xmlns:a16="http://schemas.microsoft.com/office/drawing/2014/main" val="165325906"/>
                  </a:ext>
                </a:extLst>
              </a:tr>
              <a:tr h="823234">
                <a:tc>
                  <a:txBody>
                    <a:bodyPr/>
                    <a:lstStyle/>
                    <a:p>
                      <a:pPr algn="ctr">
                        <a:buNone/>
                      </a:pPr>
                      <a:r>
                        <a:rPr lang="en-GB" sz="1600"/>
                        <a:t>Footer</a:t>
                      </a:r>
                    </a:p>
                  </a:txBody>
                  <a:tcPr marL="43635" marR="43635" marT="21817" marB="21817" anchor="ctr"/>
                </a:tc>
                <a:tc>
                  <a:txBody>
                    <a:bodyPr/>
                    <a:lstStyle/>
                    <a:p>
                      <a:pPr algn="ctr">
                        <a:buNone/>
                      </a:pPr>
                      <a:r>
                        <a:rPr lang="en-US" sz="1600"/>
                        <a:t>Light grey background with dark text</a:t>
                      </a:r>
                    </a:p>
                  </a:txBody>
                  <a:tcPr marL="43635" marR="43635" marT="21817" marB="21817" anchor="ctr"/>
                </a:tc>
                <a:tc>
                  <a:txBody>
                    <a:bodyPr/>
                    <a:lstStyle/>
                    <a:p>
                      <a:pPr algn="ctr">
                        <a:buNone/>
                      </a:pPr>
                      <a:r>
                        <a:rPr lang="en-GB" sz="1600"/>
                        <a:t>Arial</a:t>
                      </a:r>
                    </a:p>
                  </a:txBody>
                  <a:tcPr marL="43635" marR="43635" marT="21817" marB="21817" anchor="ctr"/>
                </a:tc>
                <a:tc>
                  <a:txBody>
                    <a:bodyPr/>
                    <a:lstStyle/>
                    <a:p>
                      <a:pPr algn="ctr">
                        <a:buNone/>
                      </a:pPr>
                      <a:r>
                        <a:rPr lang="en-GB" sz="1600" dirty="0"/>
                        <a:t>12–14</a:t>
                      </a:r>
                    </a:p>
                  </a:txBody>
                  <a:tcPr marL="43635" marR="43635" marT="21817" marB="21817" anchor="ctr"/>
                </a:tc>
                <a:tc>
                  <a:txBody>
                    <a:bodyPr/>
                    <a:lstStyle/>
                    <a:p>
                      <a:pPr algn="ctr">
                        <a:buNone/>
                      </a:pPr>
                      <a:r>
                        <a:rPr lang="en-US" sz="1600"/>
                        <a:t>The footer keeps the layout consistent across all pages and may contain navigation or additional information.</a:t>
                      </a:r>
                    </a:p>
                  </a:txBody>
                  <a:tcPr marL="43635" marR="43635" marT="21817" marB="21817" anchor="ctr"/>
                </a:tc>
                <a:extLst>
                  <a:ext uri="{0D108BD9-81ED-4DB2-BD59-A6C34878D82A}">
                    <a16:rowId xmlns:a16="http://schemas.microsoft.com/office/drawing/2014/main" val="888829892"/>
                  </a:ext>
                </a:extLst>
              </a:tr>
              <a:tr h="823234">
                <a:tc>
                  <a:txBody>
                    <a:bodyPr/>
                    <a:lstStyle/>
                    <a:p>
                      <a:pPr algn="ctr">
                        <a:buNone/>
                      </a:pPr>
                      <a:r>
                        <a:rPr lang="en-GB" sz="1600" dirty="0"/>
                        <a:t>Page Background</a:t>
                      </a:r>
                    </a:p>
                  </a:txBody>
                  <a:tcPr marL="43635" marR="43635" marT="21817" marB="21817" anchor="ctr"/>
                </a:tc>
                <a:tc>
                  <a:txBody>
                    <a:bodyPr/>
                    <a:lstStyle/>
                    <a:p>
                      <a:pPr algn="ctr">
                        <a:buNone/>
                      </a:pPr>
                      <a:r>
                        <a:rPr lang="en-GB" sz="1600"/>
                        <a:t>White / very light grey</a:t>
                      </a:r>
                    </a:p>
                  </a:txBody>
                  <a:tcPr marL="43635" marR="43635" marT="21817" marB="21817" anchor="ctr"/>
                </a:tc>
                <a:tc>
                  <a:txBody>
                    <a:bodyPr/>
                    <a:lstStyle/>
                    <a:p>
                      <a:pPr algn="ctr">
                        <a:buNone/>
                      </a:pPr>
                      <a:r>
                        <a:rPr lang="en-GB" sz="1600"/>
                        <a:t>Default</a:t>
                      </a:r>
                    </a:p>
                  </a:txBody>
                  <a:tcPr marL="43635" marR="43635" marT="21817" marB="21817" anchor="ctr"/>
                </a:tc>
                <a:tc>
                  <a:txBody>
                    <a:bodyPr/>
                    <a:lstStyle/>
                    <a:p>
                      <a:pPr algn="ctr">
                        <a:buNone/>
                      </a:pPr>
                      <a:r>
                        <a:rPr lang="en-GB" sz="1600" dirty="0"/>
                        <a:t>N/A</a:t>
                      </a:r>
                    </a:p>
                  </a:txBody>
                  <a:tcPr marL="43635" marR="43635" marT="21817" marB="21817" anchor="ctr"/>
                </a:tc>
                <a:tc>
                  <a:txBody>
                    <a:bodyPr/>
                    <a:lstStyle/>
                    <a:p>
                      <a:pPr algn="ctr">
                        <a:buNone/>
                      </a:pPr>
                      <a:r>
                        <a:rPr lang="en-US" sz="1600" dirty="0"/>
                        <a:t>A neutral background keeps the design clean and makes text easier to read.</a:t>
                      </a:r>
                    </a:p>
                  </a:txBody>
                  <a:tcPr marL="43635" marR="43635" marT="21817" marB="21817"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17172228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paper with writing on it">
            <a:extLst>
              <a:ext uri="{FF2B5EF4-FFF2-40B4-BE49-F238E27FC236}">
                <a16:creationId xmlns:a16="http://schemas.microsoft.com/office/drawing/2014/main" id="{9AC7B8EA-60F6-F21E-033B-AB06D6B15A92}"/>
              </a:ext>
            </a:extLst>
          </p:cNvPr>
          <p:cNvPicPr>
            <a:picLocks noGrp="1" noChangeAspect="1"/>
          </p:cNvPicPr>
          <p:nvPr>
            <p:ph idx="1"/>
          </p:nvPr>
        </p:nvPicPr>
        <p:blipFill>
          <a:blip r:embed="rId2"/>
          <a:stretch>
            <a:fillRect/>
          </a:stretch>
        </p:blipFill>
        <p:spPr>
          <a:xfrm rot="16200000">
            <a:off x="2472359" y="-19544"/>
            <a:ext cx="5187498" cy="6903138"/>
          </a:xfrm>
          <a:prstGeom prst="rect">
            <a:avLst/>
          </a:prstGeom>
        </p:spPr>
      </p:pic>
      <p:sp>
        <p:nvSpPr>
          <p:cNvPr id="6" name="TextBox 5">
            <a:extLst>
              <a:ext uri="{FF2B5EF4-FFF2-40B4-BE49-F238E27FC236}">
                <a16:creationId xmlns:a16="http://schemas.microsoft.com/office/drawing/2014/main" id="{11351E14-351A-DA8D-BB05-D70A638A06C8}"/>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69F9B0F8-9703-DCFE-30AC-76F383A2B763}"/>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0C2EE703-758D-F762-BD19-6AD54B7DD1B3}"/>
              </a:ext>
            </a:extLst>
          </p:cNvPr>
          <p:cNvCxnSpPr>
            <a:cxnSpLocks/>
          </p:cNvCxnSpPr>
          <p:nvPr/>
        </p:nvCxnSpPr>
        <p:spPr>
          <a:xfrm>
            <a:off x="5633686" y="5069090"/>
            <a:ext cx="3640343" cy="1793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C62CAF3A-CFF8-5DE9-12C1-2E9A779CDC89}"/>
              </a:ext>
            </a:extLst>
          </p:cNvPr>
          <p:cNvCxnSpPr>
            <a:cxnSpLocks/>
          </p:cNvCxnSpPr>
          <p:nvPr/>
        </p:nvCxnSpPr>
        <p:spPr>
          <a:xfrm flipH="1">
            <a:off x="783672" y="1454448"/>
            <a:ext cx="3561262" cy="5489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F3B8719-ACDF-792C-A30C-7D6155C7B5C6}"/>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D0A82212-443E-F71A-33AF-6A3EA1B31CB2}"/>
              </a:ext>
            </a:extLst>
          </p:cNvPr>
          <p:cNvCxnSpPr>
            <a:cxnSpLocks/>
            <a:stCxn id="9" idx="1"/>
          </p:cNvCxnSpPr>
          <p:nvPr/>
        </p:nvCxnSpPr>
        <p:spPr>
          <a:xfrm flipH="1" flipV="1">
            <a:off x="4344934" y="2853664"/>
            <a:ext cx="5041828" cy="161149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C84111A-B735-B3C5-280B-967881E1D690}"/>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10" name="Straight Arrow Connector 9">
            <a:extLst>
              <a:ext uri="{FF2B5EF4-FFF2-40B4-BE49-F238E27FC236}">
                <a16:creationId xmlns:a16="http://schemas.microsoft.com/office/drawing/2014/main" id="{F93D4CB7-A9BE-9E55-D6DF-6FB92825B172}"/>
              </a:ext>
            </a:extLst>
          </p:cNvPr>
          <p:cNvCxnSpPr>
            <a:cxnSpLocks/>
            <a:stCxn id="11" idx="1"/>
          </p:cNvCxnSpPr>
          <p:nvPr/>
        </p:nvCxnSpPr>
        <p:spPr>
          <a:xfrm flipH="1" flipV="1">
            <a:off x="6096000" y="2780021"/>
            <a:ext cx="3290762" cy="80797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3A4158A-2EC4-A131-B873-B33EA94E5B3C}"/>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36379278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35992-3462-E789-AC6F-FD13CC9A1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A3DB1-C340-0A63-62A4-5A2DDF260090}"/>
              </a:ext>
            </a:extLst>
          </p:cNvPr>
          <p:cNvSpPr>
            <a:spLocks noGrp="1"/>
          </p:cNvSpPr>
          <p:nvPr>
            <p:ph type="title"/>
          </p:nvPr>
        </p:nvSpPr>
        <p:spPr>
          <a:xfrm>
            <a:off x="700635" y="914400"/>
            <a:ext cx="10691265" cy="589144"/>
          </a:xfrm>
        </p:spPr>
        <p:txBody>
          <a:bodyPr>
            <a:normAutofit fontScale="90000"/>
          </a:bodyPr>
          <a:lstStyle/>
          <a:p>
            <a:pPr algn="ctr"/>
            <a:r>
              <a:rPr lang="en-US" dirty="0"/>
              <a:t>Annotation of Original Unit 18 Subpage Design</a:t>
            </a:r>
            <a:endParaRPr lang="en-GB" dirty="0"/>
          </a:p>
        </p:txBody>
      </p:sp>
      <p:sp>
        <p:nvSpPr>
          <p:cNvPr id="3" name="Content Placeholder 2">
            <a:extLst>
              <a:ext uri="{FF2B5EF4-FFF2-40B4-BE49-F238E27FC236}">
                <a16:creationId xmlns:a16="http://schemas.microsoft.com/office/drawing/2014/main" id="{8CE3A3E8-12BF-82EC-E2C8-2974A36E91C4}"/>
              </a:ext>
            </a:extLst>
          </p:cNvPr>
          <p:cNvSpPr>
            <a:spLocks noGrp="1"/>
          </p:cNvSpPr>
          <p:nvPr>
            <p:ph idx="1"/>
          </p:nvPr>
        </p:nvSpPr>
        <p:spPr>
          <a:xfrm>
            <a:off x="700635" y="1601734"/>
            <a:ext cx="10691265" cy="4360154"/>
          </a:xfrm>
        </p:spPr>
        <p:txBody>
          <a:bodyPr>
            <a:normAutofit lnSpcReduction="10000"/>
          </a:bodyPr>
          <a:lstStyle/>
          <a:p>
            <a:r>
              <a:rPr lang="en-US" dirty="0"/>
              <a:t>Title </a:t>
            </a:r>
            <a:br>
              <a:rPr lang="en-US" dirty="0"/>
            </a:br>
            <a:r>
              <a:rPr lang="en-US" dirty="0"/>
              <a:t>The title is placed at the top of the page so users can easily identify which unit they are viewing. This keeps the website organised and consistent with the other unit pages.</a:t>
            </a:r>
          </a:p>
          <a:p>
            <a:r>
              <a:rPr lang="en-US" dirty="0"/>
              <a:t>Assignment I Made</a:t>
            </a:r>
            <a:br>
              <a:rPr lang="en-US" dirty="0"/>
            </a:br>
            <a:r>
              <a:rPr lang="en-US" dirty="0"/>
              <a:t>This section shows the assignment created for the unit. Displaying the assignment allows users to see the work produced and understand the practical outcome of the unit.</a:t>
            </a:r>
          </a:p>
          <a:p>
            <a:r>
              <a:rPr lang="en-US" dirty="0"/>
              <a:t>Description of the Whole Assignment</a:t>
            </a:r>
            <a:br>
              <a:rPr lang="en-US" dirty="0"/>
            </a:br>
            <a:r>
              <a:rPr lang="en-US" dirty="0"/>
              <a:t>The assignment description explains what the assignment involved and what tasks were completed. This helps users understand the purpose and context of the work displayed.</a:t>
            </a:r>
          </a:p>
          <a:p>
            <a:r>
              <a:rPr lang="en-US" dirty="0"/>
              <a:t>Footer of My Website</a:t>
            </a:r>
            <a:br>
              <a:rPr lang="en-US" dirty="0"/>
            </a:br>
            <a:r>
              <a:rPr lang="en-US" dirty="0"/>
              <a:t>The footer is positioned at the bottom of the page to keep the layout consistent across the website. It can include navigation links or other important information</a:t>
            </a:r>
          </a:p>
          <a:p>
            <a:endParaRPr lang="en-GB" dirty="0"/>
          </a:p>
        </p:txBody>
      </p:sp>
    </p:spTree>
    <p:extLst>
      <p:ext uri="{BB962C8B-B14F-4D97-AF65-F5344CB8AC3E}">
        <p14:creationId xmlns:p14="http://schemas.microsoft.com/office/powerpoint/2010/main" val="17349022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6F071-0A70-CE92-0142-A378B4F73F7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756BC8F-7DDF-F9D7-AD51-EB04C6CECCDC}"/>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04763F3A-CE86-C437-AFCE-A8A8D6F5CB10}"/>
              </a:ext>
            </a:extLst>
          </p:cNvPr>
          <p:cNvGraphicFramePr>
            <a:graphicFrameLocks noGrp="1"/>
          </p:cNvGraphicFramePr>
          <p:nvPr>
            <p:ph idx="1"/>
            <p:extLst>
              <p:ext uri="{D42A27DB-BD31-4B8C-83A1-F6EECF244321}">
                <p14:modId xmlns:p14="http://schemas.microsoft.com/office/powerpoint/2010/main" val="3080894526"/>
              </p:ext>
            </p:extLst>
          </p:nvPr>
        </p:nvGraphicFramePr>
        <p:xfrm>
          <a:off x="757219" y="932329"/>
          <a:ext cx="11373262" cy="5626371"/>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fontAlgn="ctr">
                        <a:buNone/>
                      </a:pPr>
                      <a:r>
                        <a:rPr lang="en-GB" sz="1600" b="0" i="0" u="none" strike="noStrike" dirty="0">
                          <a:effectLst/>
                          <a:latin typeface="Arial" panose="020B0604020202020204" pitchFamily="34" charset="0"/>
                        </a:rPr>
                        <a:t>Page Title </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Dark purple </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Arial / Sans-serif</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32 bold </a:t>
                      </a:r>
                    </a:p>
                  </a:txBody>
                  <a:tcPr marL="61516" marR="61516" marT="30758" marB="30758" anchor="ctr"/>
                </a:tc>
                <a:tc>
                  <a:txBody>
                    <a:bodyPr/>
                    <a:lstStyle/>
                    <a:p>
                      <a:pPr algn="ctr" fontAlgn="ctr">
                        <a:buNone/>
                      </a:pPr>
                      <a:r>
                        <a:rPr lang="en-US" sz="1600" b="0" i="0" u="none" strike="noStrike">
                          <a:effectLst/>
                          <a:latin typeface="Arial" panose="020B0604020202020204" pitchFamily="34" charset="0"/>
                        </a:rPr>
                        <a:t>A large bold title helps users quickly identify which unit page they are viewing.</a:t>
                      </a:r>
                    </a:p>
                  </a:txBody>
                  <a:tcPr marL="61516" marR="61516" marT="30758" marB="30758" anchor="ctr"/>
                </a:tc>
                <a:extLst>
                  <a:ext uri="{0D108BD9-81ED-4DB2-BD59-A6C34878D82A}">
                    <a16:rowId xmlns:a16="http://schemas.microsoft.com/office/drawing/2014/main" val="3402839470"/>
                  </a:ext>
                </a:extLst>
              </a:tr>
              <a:tr h="1019669">
                <a:tc>
                  <a:txBody>
                    <a:bodyPr/>
                    <a:lstStyle/>
                    <a:p>
                      <a:pPr algn="ctr" fontAlgn="ctr">
                        <a:buNone/>
                      </a:pPr>
                      <a:r>
                        <a:rPr lang="en-US" sz="1600" b="0" i="0" u="none" strike="noStrike" dirty="0">
                          <a:effectLst/>
                          <a:latin typeface="Arial" panose="020B0604020202020204" pitchFamily="34" charset="0"/>
                        </a:rPr>
                        <a:t>Section Headings Description / Assignment / Video</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Dark purple</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Arial Bold</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20–24</a:t>
                      </a:r>
                    </a:p>
                  </a:txBody>
                  <a:tcPr marL="61516" marR="61516" marT="30758" marB="30758" anchor="ctr"/>
                </a:tc>
                <a:tc>
                  <a:txBody>
                    <a:bodyPr/>
                    <a:lstStyle/>
                    <a:p>
                      <a:pPr algn="ctr" fontAlgn="ctr">
                        <a:buNone/>
                      </a:pPr>
                      <a:r>
                        <a:rPr lang="en-US" sz="1600" b="0" i="0" u="none" strike="noStrike">
                          <a:effectLst/>
                          <a:latin typeface="Arial" panose="020B0604020202020204" pitchFamily="34" charset="0"/>
                        </a:rPr>
                        <a:t>Headings separate different sections of the page and help users navigate the content easily.</a:t>
                      </a:r>
                    </a:p>
                  </a:txBody>
                  <a:tcPr marL="61516" marR="61516" marT="30758" marB="30758" anchor="ctr"/>
                </a:tc>
                <a:extLst>
                  <a:ext uri="{0D108BD9-81ED-4DB2-BD59-A6C34878D82A}">
                    <a16:rowId xmlns:a16="http://schemas.microsoft.com/office/drawing/2014/main" val="1508351187"/>
                  </a:ext>
                </a:extLst>
              </a:tr>
              <a:tr h="1009809">
                <a:tc>
                  <a:txBody>
                    <a:bodyPr/>
                    <a:lstStyle/>
                    <a:p>
                      <a:pPr algn="ctr" fontAlgn="ctr">
                        <a:buNone/>
                      </a:pPr>
                      <a:r>
                        <a:rPr lang="en-GB" sz="1600" b="0" i="0" u="none" strike="noStrike" dirty="0">
                          <a:effectLst/>
                          <a:latin typeface="Arial" panose="020B0604020202020204" pitchFamily="34" charset="0"/>
                        </a:rPr>
                        <a:t>Body Text </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Black / Dark grey</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Arial</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16</a:t>
                      </a:r>
                    </a:p>
                  </a:txBody>
                  <a:tcPr marL="61516" marR="61516" marT="30758" marB="30758" anchor="ctr"/>
                </a:tc>
                <a:tc>
                  <a:txBody>
                    <a:bodyPr/>
                    <a:lstStyle/>
                    <a:p>
                      <a:pPr algn="ctr" fontAlgn="ctr">
                        <a:buNone/>
                      </a:pPr>
                      <a:r>
                        <a:rPr lang="en-US" sz="1600" b="0" i="0" u="none" strike="noStrike">
                          <a:effectLst/>
                          <a:latin typeface="Arial" panose="020B0604020202020204" pitchFamily="34" charset="0"/>
                        </a:rPr>
                        <a:t>A clear and readable font improves readability and helps users understand the information.</a:t>
                      </a:r>
                    </a:p>
                  </a:txBody>
                  <a:tcPr marL="61516" marR="61516" marT="30758" marB="30758" anchor="ctr"/>
                </a:tc>
                <a:extLst>
                  <a:ext uri="{0D108BD9-81ED-4DB2-BD59-A6C34878D82A}">
                    <a16:rowId xmlns:a16="http://schemas.microsoft.com/office/drawing/2014/main" val="3089989459"/>
                  </a:ext>
                </a:extLst>
              </a:tr>
              <a:tr h="823234">
                <a:tc>
                  <a:txBody>
                    <a:bodyPr/>
                    <a:lstStyle/>
                    <a:p>
                      <a:pPr algn="ctr" fontAlgn="ctr">
                        <a:buNone/>
                      </a:pPr>
                      <a:r>
                        <a:rPr lang="en-GB" sz="1600" b="0" i="0" u="none" strike="noStrike">
                          <a:effectLst/>
                          <a:latin typeface="Arial" panose="020B0604020202020204" pitchFamily="34" charset="0"/>
                        </a:rPr>
                        <a:t>Assignment / Video Section</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Light grey background</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Arial</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16</a:t>
                      </a:r>
                    </a:p>
                  </a:txBody>
                  <a:tcPr marL="61516" marR="61516" marT="30758" marB="30758" anchor="ctr"/>
                </a:tc>
                <a:tc>
                  <a:txBody>
                    <a:bodyPr/>
                    <a:lstStyle/>
                    <a:p>
                      <a:pPr algn="ctr" fontAlgn="ctr">
                        <a:buNone/>
                      </a:pPr>
                      <a:r>
                        <a:rPr lang="en-US" sz="1600" b="0" i="0" u="none" strike="noStrike">
                          <a:effectLst/>
                          <a:latin typeface="Arial" panose="020B0604020202020204" pitchFamily="34" charset="0"/>
                        </a:rPr>
                        <a:t>A separate content area highlights assignments or videos and visually separates them from the rest of the page.</a:t>
                      </a:r>
                    </a:p>
                  </a:txBody>
                  <a:tcPr marL="61516" marR="61516" marT="30758" marB="30758" anchor="ctr"/>
                </a:tc>
                <a:extLst>
                  <a:ext uri="{0D108BD9-81ED-4DB2-BD59-A6C34878D82A}">
                    <a16:rowId xmlns:a16="http://schemas.microsoft.com/office/drawing/2014/main" val="165325906"/>
                  </a:ext>
                </a:extLst>
              </a:tr>
              <a:tr h="823234">
                <a:tc>
                  <a:txBody>
                    <a:bodyPr/>
                    <a:lstStyle/>
                    <a:p>
                      <a:pPr algn="ctr" fontAlgn="ctr">
                        <a:buNone/>
                      </a:pPr>
                      <a:r>
                        <a:rPr lang="en-GB" sz="1600" b="0" i="0" u="none" strike="noStrike">
                          <a:effectLst/>
                          <a:latin typeface="Arial" panose="020B0604020202020204" pitchFamily="34" charset="0"/>
                        </a:rPr>
                        <a:t>Footer</a:t>
                      </a:r>
                    </a:p>
                  </a:txBody>
                  <a:tcPr marL="61516" marR="61516" marT="30758" marB="30758" anchor="ctr"/>
                </a:tc>
                <a:tc>
                  <a:txBody>
                    <a:bodyPr/>
                    <a:lstStyle/>
                    <a:p>
                      <a:pPr algn="ctr" fontAlgn="ctr">
                        <a:buNone/>
                      </a:pPr>
                      <a:r>
                        <a:rPr lang="en-US" sz="1600" b="0" i="0" u="none" strike="noStrike">
                          <a:effectLst/>
                          <a:latin typeface="Arial" panose="020B0604020202020204" pitchFamily="34" charset="0"/>
                        </a:rPr>
                        <a:t>Light grey background with dark text</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Arial</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12–14</a:t>
                      </a:r>
                    </a:p>
                  </a:txBody>
                  <a:tcPr marL="61516" marR="61516" marT="30758" marB="30758" anchor="ctr"/>
                </a:tc>
                <a:tc>
                  <a:txBody>
                    <a:bodyPr/>
                    <a:lstStyle/>
                    <a:p>
                      <a:pPr algn="ctr" fontAlgn="ctr">
                        <a:buNone/>
                      </a:pPr>
                      <a:r>
                        <a:rPr lang="en-US" sz="1600" b="0" i="0" u="none" strike="noStrike">
                          <a:effectLst/>
                          <a:latin typeface="Arial" panose="020B0604020202020204" pitchFamily="34" charset="0"/>
                        </a:rPr>
                        <a:t>The footer provides consistency across all pages and can contain navigation links or additional information.</a:t>
                      </a:r>
                    </a:p>
                  </a:txBody>
                  <a:tcPr marL="61516" marR="61516" marT="30758" marB="30758" anchor="ctr"/>
                </a:tc>
                <a:extLst>
                  <a:ext uri="{0D108BD9-81ED-4DB2-BD59-A6C34878D82A}">
                    <a16:rowId xmlns:a16="http://schemas.microsoft.com/office/drawing/2014/main" val="888829892"/>
                  </a:ext>
                </a:extLst>
              </a:tr>
              <a:tr h="823234">
                <a:tc>
                  <a:txBody>
                    <a:bodyPr/>
                    <a:lstStyle/>
                    <a:p>
                      <a:pPr algn="ctr" fontAlgn="ctr">
                        <a:buNone/>
                      </a:pPr>
                      <a:r>
                        <a:rPr lang="en-GB" sz="1600" b="0" i="0" u="none" strike="noStrike" dirty="0">
                          <a:effectLst/>
                          <a:latin typeface="Arial" panose="020B0604020202020204" pitchFamily="34" charset="0"/>
                        </a:rPr>
                        <a:t>Page Background</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White / very light grey</a:t>
                      </a:r>
                    </a:p>
                  </a:txBody>
                  <a:tcPr marL="61516" marR="61516" marT="30758" marB="30758" anchor="ctr"/>
                </a:tc>
                <a:tc>
                  <a:txBody>
                    <a:bodyPr/>
                    <a:lstStyle/>
                    <a:p>
                      <a:pPr algn="ctr" fontAlgn="ctr">
                        <a:buNone/>
                      </a:pPr>
                      <a:r>
                        <a:rPr lang="en-GB" sz="1600" b="0" i="0" u="none" strike="noStrike">
                          <a:effectLst/>
                          <a:latin typeface="Arial" panose="020B0604020202020204" pitchFamily="34" charset="0"/>
                        </a:rPr>
                        <a:t>Default</a:t>
                      </a:r>
                    </a:p>
                  </a:txBody>
                  <a:tcPr marL="61516" marR="61516" marT="30758" marB="30758" anchor="ctr"/>
                </a:tc>
                <a:tc>
                  <a:txBody>
                    <a:bodyPr/>
                    <a:lstStyle/>
                    <a:p>
                      <a:pPr algn="ctr" fontAlgn="ctr">
                        <a:buNone/>
                      </a:pPr>
                      <a:r>
                        <a:rPr lang="en-GB" sz="1600" b="0" i="0" u="none" strike="noStrike" dirty="0">
                          <a:effectLst/>
                          <a:latin typeface="Arial" panose="020B0604020202020204" pitchFamily="34" charset="0"/>
                        </a:rPr>
                        <a:t>N/A</a:t>
                      </a:r>
                    </a:p>
                  </a:txBody>
                  <a:tcPr marL="61516" marR="61516" marT="30758" marB="30758" anchor="ctr"/>
                </a:tc>
                <a:tc>
                  <a:txBody>
                    <a:bodyPr/>
                    <a:lstStyle/>
                    <a:p>
                      <a:pPr algn="ctr" fontAlgn="ctr">
                        <a:buNone/>
                      </a:pPr>
                      <a:r>
                        <a:rPr lang="en-US" sz="1600" b="0" i="0" u="none" strike="noStrike" dirty="0">
                          <a:effectLst/>
                          <a:latin typeface="Arial" panose="020B0604020202020204" pitchFamily="34" charset="0"/>
                        </a:rPr>
                        <a:t>A simple neutral background keeps the design clean and ensures text and content are easy to read.</a:t>
                      </a:r>
                    </a:p>
                  </a:txBody>
                  <a:tcPr marL="61516" marR="61516" marT="30758" marB="30758"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25734318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C216-5113-F722-6E54-D1CCC3F847DB}"/>
              </a:ext>
            </a:extLst>
          </p:cNvPr>
          <p:cNvSpPr>
            <a:spLocks noGrp="1"/>
          </p:cNvSpPr>
          <p:nvPr>
            <p:ph type="title"/>
          </p:nvPr>
        </p:nvSpPr>
        <p:spPr/>
        <p:txBody>
          <a:bodyPr/>
          <a:lstStyle/>
          <a:p>
            <a:r>
              <a:rPr lang="en-GB"/>
              <a:t>UNIT 18 – COMPUTATIONAL THINKING  </a:t>
            </a:r>
          </a:p>
        </p:txBody>
      </p:sp>
      <p:sp>
        <p:nvSpPr>
          <p:cNvPr id="3" name="Content Placeholder 2">
            <a:extLst>
              <a:ext uri="{FF2B5EF4-FFF2-40B4-BE49-F238E27FC236}">
                <a16:creationId xmlns:a16="http://schemas.microsoft.com/office/drawing/2014/main" id="{68D47810-CCB4-B108-5D72-8DB72A63249B}"/>
              </a:ext>
            </a:extLst>
          </p:cNvPr>
          <p:cNvSpPr>
            <a:spLocks noGrp="1"/>
          </p:cNvSpPr>
          <p:nvPr>
            <p:ph idx="1"/>
          </p:nvPr>
        </p:nvSpPr>
        <p:spPr/>
        <p:txBody>
          <a:bodyPr vert="horz" lIns="91440" tIns="45720" rIns="91440" bIns="45720" rtlCol="0" anchor="t">
            <a:normAutofit/>
          </a:bodyPr>
          <a:lstStyle/>
          <a:p>
            <a:r>
              <a:rPr lang="en-GB">
                <a:ea typeface="+mn-lt"/>
                <a:cs typeface="+mn-lt"/>
              </a:rPr>
              <a:t>This page presents my work for Unit 18. It includes a video and a description explaining the assignments. In this unit I learned how computational thinking  operate and how computer calculate.  </a:t>
            </a:r>
            <a:endParaRPr lang="en-GB"/>
          </a:p>
        </p:txBody>
      </p:sp>
    </p:spTree>
    <p:extLst>
      <p:ext uri="{BB962C8B-B14F-4D97-AF65-F5344CB8AC3E}">
        <p14:creationId xmlns:p14="http://schemas.microsoft.com/office/powerpoint/2010/main" val="21820807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F356D-993E-4D40-3EE7-CFB90FE60B98}"/>
              </a:ext>
            </a:extLst>
          </p:cNvPr>
          <p:cNvSpPr>
            <a:spLocks noGrp="1"/>
          </p:cNvSpPr>
          <p:nvPr>
            <p:ph type="title"/>
          </p:nvPr>
        </p:nvSpPr>
        <p:spPr/>
        <p:txBody>
          <a:bodyPr/>
          <a:lstStyle/>
          <a:p>
            <a:pPr algn="ctr"/>
            <a:r>
              <a:rPr lang="en-GB">
                <a:ea typeface="+mj-lt"/>
                <a:cs typeface="+mj-lt"/>
              </a:rPr>
              <a:t>Purpose of  the Page</a:t>
            </a:r>
            <a:endParaRPr lang="en-US"/>
          </a:p>
        </p:txBody>
      </p:sp>
      <p:sp>
        <p:nvSpPr>
          <p:cNvPr id="3" name="Content Placeholder 2">
            <a:extLst>
              <a:ext uri="{FF2B5EF4-FFF2-40B4-BE49-F238E27FC236}">
                <a16:creationId xmlns:a16="http://schemas.microsoft.com/office/drawing/2014/main" id="{EA744DE7-3F06-B47C-54DE-1030CE734F0D}"/>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Unit 18 page is to present my work and understanding from Unit 18 Computational Thinking. This page allows teachers and users to view the assignments I completed and understand the concepts I learned in this unit.</a:t>
            </a:r>
            <a:endParaRPr lang="en-GB"/>
          </a:p>
        </p:txBody>
      </p:sp>
    </p:spTree>
    <p:extLst>
      <p:ext uri="{BB962C8B-B14F-4D97-AF65-F5344CB8AC3E}">
        <p14:creationId xmlns:p14="http://schemas.microsoft.com/office/powerpoint/2010/main" val="15200129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7AA73-23C8-B3D3-AD43-33FAC3AE5890}"/>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ABE85A30-3C9B-B059-EB50-93DD6AA65BB7}"/>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a title at the top labelled “Unit 18” so users can easily identify the unit. In the centre of the page there is a description section where I explain the assignment and what I learned. Below this section there is a video section which allows users to watch a video related to the unit or assignment. A footer is placed at the bottom to keep the design consistent with the rest of the website.</a:t>
            </a:r>
            <a:endParaRPr lang="en-GB"/>
          </a:p>
        </p:txBody>
      </p:sp>
    </p:spTree>
    <p:extLst>
      <p:ext uri="{BB962C8B-B14F-4D97-AF65-F5344CB8AC3E}">
        <p14:creationId xmlns:p14="http://schemas.microsoft.com/office/powerpoint/2010/main" val="24588444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0F9BD-D6F9-412D-F056-A2E016D0286F}"/>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37D65502-7A72-D2C0-F15B-E8EE450FBBE4}"/>
              </a:ext>
            </a:extLst>
          </p:cNvPr>
          <p:cNvSpPr>
            <a:spLocks noGrp="1"/>
          </p:cNvSpPr>
          <p:nvPr>
            <p:ph idx="1"/>
          </p:nvPr>
        </p:nvSpPr>
        <p:spPr/>
        <p:txBody>
          <a:bodyPr vert="horz" lIns="91440" tIns="45720" rIns="91440" bIns="45720" rtlCol="0" anchor="t">
            <a:normAutofit/>
          </a:bodyPr>
          <a:lstStyle/>
          <a:p>
            <a:r>
              <a:rPr lang="en-GB">
                <a:ea typeface="+mn-lt"/>
                <a:cs typeface="+mn-lt"/>
              </a:rPr>
              <a:t>The page uses a simple and structured layout to keep the content clear and easy to read. The title at the top creates a clear heading for the page. The description and video sections are placed in the centre, so users focus on the main content. This layout makes the page look organised and professional.</a:t>
            </a:r>
            <a:endParaRPr lang="en-GB"/>
          </a:p>
        </p:txBody>
      </p:sp>
    </p:spTree>
    <p:extLst>
      <p:ext uri="{BB962C8B-B14F-4D97-AF65-F5344CB8AC3E}">
        <p14:creationId xmlns:p14="http://schemas.microsoft.com/office/powerpoint/2010/main" val="266101743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1930-4A4B-A2F5-845F-EF899E7CF1E5}"/>
              </a:ext>
            </a:extLst>
          </p:cNvPr>
          <p:cNvSpPr>
            <a:spLocks noGrp="1"/>
          </p:cNvSpPr>
          <p:nvPr>
            <p:ph type="title"/>
          </p:nvPr>
        </p:nvSpPr>
        <p:spPr/>
        <p:txBody>
          <a:bodyPr/>
          <a:lstStyle/>
          <a:p>
            <a:pPr algn="ctr"/>
            <a:r>
              <a:rPr lang="en-GB">
                <a:ea typeface="+mj-lt"/>
                <a:cs typeface="+mj-lt"/>
              </a:rPr>
              <a:t>Design Features</a:t>
            </a:r>
            <a:endParaRPr lang="en-US">
              <a:ea typeface="+mj-lt"/>
              <a:cs typeface="+mj-lt"/>
            </a:endParaRPr>
          </a:p>
        </p:txBody>
      </p:sp>
      <p:sp>
        <p:nvSpPr>
          <p:cNvPr id="3" name="Content Placeholder 2">
            <a:extLst>
              <a:ext uri="{FF2B5EF4-FFF2-40B4-BE49-F238E27FC236}">
                <a16:creationId xmlns:a16="http://schemas.microsoft.com/office/drawing/2014/main" id="{2F78F9B0-8EC6-3F72-68B8-883AD1F2C26F}"/>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clear sections such as the title, description box, video area, and footer. These design features help organise the information and make the page consistent with the other unit pages in the portfolio. This consistency helps users understand the layout of the website.</a:t>
            </a:r>
            <a:endParaRPr lang="en-GB"/>
          </a:p>
        </p:txBody>
      </p:sp>
    </p:spTree>
    <p:extLst>
      <p:ext uri="{BB962C8B-B14F-4D97-AF65-F5344CB8AC3E}">
        <p14:creationId xmlns:p14="http://schemas.microsoft.com/office/powerpoint/2010/main" val="15002807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9002-F6AC-3938-6588-4B5A90BFE929}"/>
              </a:ext>
            </a:extLst>
          </p:cNvPr>
          <p:cNvSpPr>
            <a:spLocks noGrp="1"/>
          </p:cNvSpPr>
          <p:nvPr>
            <p:ph type="title"/>
          </p:nvPr>
        </p:nvSpPr>
        <p:spPr/>
        <p:txBody>
          <a:bodyPr/>
          <a:lstStyle/>
          <a:p>
            <a:pPr algn="ctr"/>
            <a:r>
              <a:rPr lang="en-GB"/>
              <a:t>Interactive Features / User Interaction</a:t>
            </a:r>
            <a:endParaRPr lang="en-US"/>
          </a:p>
        </p:txBody>
      </p:sp>
      <p:sp>
        <p:nvSpPr>
          <p:cNvPr id="3" name="Content Placeholder 2">
            <a:extLst>
              <a:ext uri="{FF2B5EF4-FFF2-40B4-BE49-F238E27FC236}">
                <a16:creationId xmlns:a16="http://schemas.microsoft.com/office/drawing/2014/main" id="{5CD9407C-C380-5C4E-9116-B39D9C769180}"/>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down the page to read the description and watch the video. The video allows users to interact with the content by playing or pausing it. Navigation links on the website allow users to move to other pages or units easily.</a:t>
            </a:r>
            <a:endParaRPr lang="en-GB"/>
          </a:p>
        </p:txBody>
      </p:sp>
    </p:spTree>
    <p:extLst>
      <p:ext uri="{BB962C8B-B14F-4D97-AF65-F5344CB8AC3E}">
        <p14:creationId xmlns:p14="http://schemas.microsoft.com/office/powerpoint/2010/main" val="30986973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73B83-EE33-A15B-685C-3A060308436D}"/>
              </a:ext>
            </a:extLst>
          </p:cNvPr>
          <p:cNvSpPr>
            <a:spLocks noGrp="1"/>
          </p:cNvSpPr>
          <p:nvPr>
            <p:ph type="title"/>
          </p:nvPr>
        </p:nvSpPr>
        <p:spPr/>
        <p:txBody>
          <a:bodyPr/>
          <a:lstStyle/>
          <a:p>
            <a:pPr algn="ctr"/>
            <a:r>
              <a:rPr lang="en-GB">
                <a:ea typeface="+mj-lt"/>
                <a:cs typeface="+mj-lt"/>
              </a:rPr>
              <a:t>Why  This Design is Effective</a:t>
            </a:r>
            <a:endParaRPr lang="en-US"/>
          </a:p>
        </p:txBody>
      </p:sp>
      <p:sp>
        <p:nvSpPr>
          <p:cNvPr id="3" name="Content Placeholder 2">
            <a:extLst>
              <a:ext uri="{FF2B5EF4-FFF2-40B4-BE49-F238E27FC236}">
                <a16:creationId xmlns:a16="http://schemas.microsoft.com/office/drawing/2014/main" id="{058A63F2-C2AD-40D0-BDF1-D5794C36032E}"/>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combines written information and video content. The description explains the topic clearly while the video provides a visual example, helping users better understand the work.</a:t>
            </a:r>
          </a:p>
          <a:p>
            <a:r>
              <a:rPr lang="en-GB">
                <a:ea typeface="+mn-lt"/>
                <a:cs typeface="+mn-lt"/>
              </a:rPr>
              <a:t>The page design is effective because it presents the unit information in a clear and organised way. The simple layout and consistent structure make it easy for users to navigate the website and quickly find the information they need.</a:t>
            </a:r>
            <a:endParaRPr lang="en-GB"/>
          </a:p>
        </p:txBody>
      </p:sp>
    </p:spTree>
    <p:extLst>
      <p:ext uri="{BB962C8B-B14F-4D97-AF65-F5344CB8AC3E}">
        <p14:creationId xmlns:p14="http://schemas.microsoft.com/office/powerpoint/2010/main" val="41340428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ce of paper with writing on it">
            <a:extLst>
              <a:ext uri="{FF2B5EF4-FFF2-40B4-BE49-F238E27FC236}">
                <a16:creationId xmlns:a16="http://schemas.microsoft.com/office/drawing/2014/main" id="{7D1E07BC-ABC4-1FB7-6818-E6BA01D9D0BF}"/>
              </a:ext>
            </a:extLst>
          </p:cNvPr>
          <p:cNvPicPr>
            <a:picLocks noGrp="1" noChangeAspect="1"/>
          </p:cNvPicPr>
          <p:nvPr>
            <p:ph idx="1"/>
          </p:nvPr>
        </p:nvPicPr>
        <p:blipFill>
          <a:blip r:embed="rId2"/>
          <a:stretch>
            <a:fillRect/>
          </a:stretch>
        </p:blipFill>
        <p:spPr>
          <a:xfrm rot="16200000">
            <a:off x="3049371" y="-69622"/>
            <a:ext cx="5253710" cy="6998722"/>
          </a:xfrm>
          <a:prstGeom prst="rect">
            <a:avLst/>
          </a:prstGeom>
        </p:spPr>
      </p:pic>
      <p:sp>
        <p:nvSpPr>
          <p:cNvPr id="6" name="TextBox 5">
            <a:extLst>
              <a:ext uri="{FF2B5EF4-FFF2-40B4-BE49-F238E27FC236}">
                <a16:creationId xmlns:a16="http://schemas.microsoft.com/office/drawing/2014/main" id="{E65FAD48-EA75-3016-6FAF-7B3A448520B7}"/>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sp>
        <p:nvSpPr>
          <p:cNvPr id="2" name="TextBox 1">
            <a:extLst>
              <a:ext uri="{FF2B5EF4-FFF2-40B4-BE49-F238E27FC236}">
                <a16:creationId xmlns:a16="http://schemas.microsoft.com/office/drawing/2014/main" id="{AC6DFF4C-AD5D-334B-CDD7-87779788E901}"/>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6256F843-E54D-D28E-4A5D-E662249B60FB}"/>
              </a:ext>
            </a:extLst>
          </p:cNvPr>
          <p:cNvCxnSpPr>
            <a:cxnSpLocks/>
          </p:cNvCxnSpPr>
          <p:nvPr/>
        </p:nvCxnSpPr>
        <p:spPr>
          <a:xfrm>
            <a:off x="6161460" y="5248433"/>
            <a:ext cx="311256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61545AA1-D203-EEFF-A886-B2A2DAC8E765}"/>
              </a:ext>
            </a:extLst>
          </p:cNvPr>
          <p:cNvCxnSpPr>
            <a:cxnSpLocks/>
          </p:cNvCxnSpPr>
          <p:nvPr/>
        </p:nvCxnSpPr>
        <p:spPr>
          <a:xfrm flipH="1">
            <a:off x="783672" y="1324675"/>
            <a:ext cx="4359061" cy="1846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DEB20AF-17F1-47F2-4E9D-A4BDCAC45B4D}"/>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FE1F6D90-041E-B3AE-3828-712702CECD75}"/>
              </a:ext>
            </a:extLst>
          </p:cNvPr>
          <p:cNvCxnSpPr>
            <a:cxnSpLocks/>
            <a:stCxn id="9" idx="1"/>
          </p:cNvCxnSpPr>
          <p:nvPr/>
        </p:nvCxnSpPr>
        <p:spPr>
          <a:xfrm flipH="1">
            <a:off x="6038722" y="2017173"/>
            <a:ext cx="323530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D036E4-A1A7-8996-EAE7-FE82BC595D43}"/>
              </a:ext>
            </a:extLst>
          </p:cNvPr>
          <p:cNvSpPr txBox="1"/>
          <p:nvPr/>
        </p:nvSpPr>
        <p:spPr>
          <a:xfrm>
            <a:off x="9274029" y="1694007"/>
            <a:ext cx="2434856" cy="646331"/>
          </a:xfrm>
          <a:prstGeom prst="rect">
            <a:avLst/>
          </a:prstGeom>
          <a:noFill/>
        </p:spPr>
        <p:txBody>
          <a:bodyPr wrap="square" rtlCol="0">
            <a:spAutoFit/>
          </a:bodyPr>
          <a:lstStyle/>
          <a:p>
            <a:r>
              <a:rPr lang="en-GB" dirty="0"/>
              <a:t>Description of whole unit what it teaches </a:t>
            </a:r>
          </a:p>
        </p:txBody>
      </p:sp>
      <p:cxnSp>
        <p:nvCxnSpPr>
          <p:cNvPr id="10" name="Straight Arrow Connector 9">
            <a:extLst>
              <a:ext uri="{FF2B5EF4-FFF2-40B4-BE49-F238E27FC236}">
                <a16:creationId xmlns:a16="http://schemas.microsoft.com/office/drawing/2014/main" id="{840471BB-896E-BD10-0F32-3F78FB0D47BF}"/>
              </a:ext>
            </a:extLst>
          </p:cNvPr>
          <p:cNvCxnSpPr>
            <a:cxnSpLocks/>
            <a:stCxn id="11" idx="1"/>
          </p:cNvCxnSpPr>
          <p:nvPr/>
        </p:nvCxnSpPr>
        <p:spPr>
          <a:xfrm flipH="1" flipV="1">
            <a:off x="5928258" y="3988993"/>
            <a:ext cx="3458504" cy="3376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5CA4D38-8521-9156-C97C-EEDE9EB946A3}"/>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12" name="Straight Arrow Connector 11">
            <a:extLst>
              <a:ext uri="{FF2B5EF4-FFF2-40B4-BE49-F238E27FC236}">
                <a16:creationId xmlns:a16="http://schemas.microsoft.com/office/drawing/2014/main" id="{2215069E-6500-9A80-A93C-9E545CE3D95B}"/>
              </a:ext>
            </a:extLst>
          </p:cNvPr>
          <p:cNvCxnSpPr>
            <a:cxnSpLocks/>
            <a:stCxn id="13" idx="1"/>
          </p:cNvCxnSpPr>
          <p:nvPr/>
        </p:nvCxnSpPr>
        <p:spPr>
          <a:xfrm flipH="1" flipV="1">
            <a:off x="8241874" y="3381439"/>
            <a:ext cx="1144888" cy="6805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2752B4B-CE41-C910-3399-996304407419}"/>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14407349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EACAF-CC99-78D8-2DDB-20B3F4322A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35ADD-476E-9E78-C000-57B67832F8CB}"/>
              </a:ext>
            </a:extLst>
          </p:cNvPr>
          <p:cNvSpPr>
            <a:spLocks noGrp="1"/>
          </p:cNvSpPr>
          <p:nvPr>
            <p:ph type="title"/>
          </p:nvPr>
        </p:nvSpPr>
        <p:spPr>
          <a:xfrm>
            <a:off x="700635" y="914400"/>
            <a:ext cx="10691265" cy="601417"/>
          </a:xfrm>
        </p:spPr>
        <p:txBody>
          <a:bodyPr>
            <a:normAutofit fontScale="90000"/>
          </a:bodyPr>
          <a:lstStyle/>
          <a:p>
            <a:pPr algn="ctr"/>
            <a:r>
              <a:rPr lang="en-US" dirty="0"/>
              <a:t>Annotation of Alternative Unit 18 Page Design</a:t>
            </a:r>
            <a:endParaRPr lang="en-GB" dirty="0"/>
          </a:p>
        </p:txBody>
      </p:sp>
      <p:sp>
        <p:nvSpPr>
          <p:cNvPr id="3" name="Content Placeholder 2">
            <a:extLst>
              <a:ext uri="{FF2B5EF4-FFF2-40B4-BE49-F238E27FC236}">
                <a16:creationId xmlns:a16="http://schemas.microsoft.com/office/drawing/2014/main" id="{7C6D8ED0-44B0-0792-20B2-224068676C8E}"/>
              </a:ext>
            </a:extLst>
          </p:cNvPr>
          <p:cNvSpPr>
            <a:spLocks noGrp="1"/>
          </p:cNvSpPr>
          <p:nvPr>
            <p:ph idx="1"/>
          </p:nvPr>
        </p:nvSpPr>
        <p:spPr>
          <a:xfrm>
            <a:off x="700635" y="1583323"/>
            <a:ext cx="10691265" cy="4378565"/>
          </a:xfrm>
        </p:spPr>
        <p:txBody>
          <a:bodyPr>
            <a:normAutofit fontScale="85000" lnSpcReduction="20000"/>
          </a:bodyPr>
          <a:lstStyle/>
          <a:p>
            <a:r>
              <a:rPr lang="en-US" dirty="0"/>
              <a:t>Title </a:t>
            </a:r>
            <a:br>
              <a:rPr lang="en-US" dirty="0"/>
            </a:br>
            <a:r>
              <a:rPr lang="en-US" dirty="0"/>
              <a:t>The title is positioned at the top of the page so users can clearly identify which unit they are viewing. This helps maintain </a:t>
            </a:r>
            <a:r>
              <a:rPr lang="en-US" dirty="0" err="1"/>
              <a:t>organisation</a:t>
            </a:r>
            <a:r>
              <a:rPr lang="en-US" dirty="0"/>
              <a:t> and consistency across the website.</a:t>
            </a:r>
          </a:p>
          <a:p>
            <a:r>
              <a:rPr lang="en-US" dirty="0"/>
              <a:t>Description of the Whole Unit</a:t>
            </a:r>
            <a:br>
              <a:rPr lang="en-US" dirty="0"/>
            </a:br>
            <a:r>
              <a:rPr lang="en-US" dirty="0"/>
              <a:t>This section explains what the unit teaches and what knowledge or skills are covered. Placing it near the top helps users understand the topic before viewing the assignment.</a:t>
            </a:r>
          </a:p>
          <a:p>
            <a:r>
              <a:rPr lang="en-US" dirty="0"/>
              <a:t>Assignment I Made</a:t>
            </a:r>
            <a:br>
              <a:rPr lang="en-US" dirty="0"/>
            </a:br>
            <a:r>
              <a:rPr lang="en-US" dirty="0"/>
              <a:t>This area displays the assignment created for the unit. Showing the assignment allows users to see practical examples of the work completed.</a:t>
            </a:r>
          </a:p>
          <a:p>
            <a:r>
              <a:rPr lang="en-US" dirty="0"/>
              <a:t>Description of the Whole Assignment</a:t>
            </a:r>
            <a:br>
              <a:rPr lang="en-US" dirty="0"/>
            </a:br>
            <a:r>
              <a:rPr lang="en-US" dirty="0"/>
              <a:t>The assignment description explains what the task involved and what was required to complete it. This helps users understand the purpose and context of the assignment.</a:t>
            </a:r>
          </a:p>
          <a:p>
            <a:r>
              <a:rPr lang="en-US" dirty="0"/>
              <a:t>Footer of My Website</a:t>
            </a:r>
            <a:br>
              <a:rPr lang="en-US" dirty="0"/>
            </a:br>
            <a:r>
              <a:rPr lang="en-US" dirty="0"/>
              <a:t>The footer is located at the bottom of the page and provides a consistent layout across all pages of the website. It may include navigation links or other information.</a:t>
            </a:r>
          </a:p>
          <a:p>
            <a:endParaRPr lang="en-GB" dirty="0"/>
          </a:p>
        </p:txBody>
      </p:sp>
    </p:spTree>
    <p:extLst>
      <p:ext uri="{BB962C8B-B14F-4D97-AF65-F5344CB8AC3E}">
        <p14:creationId xmlns:p14="http://schemas.microsoft.com/office/powerpoint/2010/main" val="9429787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FD433-692E-A93B-E39A-0608B06F651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2E29A36-6418-3D22-E086-FEF5B0EEFD68}"/>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51FF8984-7A8F-6809-C24F-DECEB45B1783}"/>
              </a:ext>
            </a:extLst>
          </p:cNvPr>
          <p:cNvGraphicFramePr>
            <a:graphicFrameLocks noGrp="1"/>
          </p:cNvGraphicFramePr>
          <p:nvPr>
            <p:ph idx="1"/>
            <p:extLst>
              <p:ext uri="{D42A27DB-BD31-4B8C-83A1-F6EECF244321}">
                <p14:modId xmlns:p14="http://schemas.microsoft.com/office/powerpoint/2010/main" val="1628113855"/>
              </p:ext>
            </p:extLst>
          </p:nvPr>
        </p:nvGraphicFramePr>
        <p:xfrm>
          <a:off x="542427" y="722376"/>
          <a:ext cx="11373262" cy="5633105"/>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fontAlgn="ctr">
                        <a:buNone/>
                      </a:pPr>
                      <a:r>
                        <a:rPr lang="en-GB" sz="1600" b="0" i="0" u="none" strike="noStrike" dirty="0">
                          <a:effectLst/>
                          <a:latin typeface="Arial" panose="020B0604020202020204" pitchFamily="34" charset="0"/>
                        </a:rPr>
                        <a:t>Page Title </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Dark purple </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 / Sans-serif</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32 bold</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A large bold title helps users immediately identify which unit page they are viewing.</a:t>
                      </a:r>
                    </a:p>
                  </a:txBody>
                  <a:tcPr marL="68251" marR="68251" marT="34125" marB="34125" anchor="ctr"/>
                </a:tc>
                <a:extLst>
                  <a:ext uri="{0D108BD9-81ED-4DB2-BD59-A6C34878D82A}">
                    <a16:rowId xmlns:a16="http://schemas.microsoft.com/office/drawing/2014/main" val="3402839470"/>
                  </a:ext>
                </a:extLst>
              </a:tr>
              <a:tr h="1019669">
                <a:tc>
                  <a:txBody>
                    <a:bodyPr/>
                    <a:lstStyle/>
                    <a:p>
                      <a:pPr algn="ctr" fontAlgn="ctr">
                        <a:buNone/>
                      </a:pPr>
                      <a:r>
                        <a:rPr lang="en-US" sz="1600" b="0" i="0" u="none" strike="noStrike" dirty="0">
                          <a:effectLst/>
                          <a:latin typeface="Arial" panose="020B0604020202020204" pitchFamily="34" charset="0"/>
                        </a:rPr>
                        <a:t>Section Headings Description / Assignment / Video</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Dark purple</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 Bold</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20–24</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Headings help organise the page and make it easier for users to navigate different sections.</a:t>
                      </a:r>
                    </a:p>
                  </a:txBody>
                  <a:tcPr marL="68251" marR="68251" marT="34125" marB="34125" anchor="ctr"/>
                </a:tc>
                <a:extLst>
                  <a:ext uri="{0D108BD9-81ED-4DB2-BD59-A6C34878D82A}">
                    <a16:rowId xmlns:a16="http://schemas.microsoft.com/office/drawing/2014/main" val="1508351187"/>
                  </a:ext>
                </a:extLst>
              </a:tr>
              <a:tr h="1009809">
                <a:tc>
                  <a:txBody>
                    <a:bodyPr/>
                    <a:lstStyle/>
                    <a:p>
                      <a:pPr algn="ctr" fontAlgn="ctr">
                        <a:buNone/>
                      </a:pPr>
                      <a:r>
                        <a:rPr lang="en-GB" sz="1600" b="0" i="0" u="none" strike="noStrike" dirty="0">
                          <a:effectLst/>
                          <a:latin typeface="Arial" panose="020B0604020202020204" pitchFamily="34" charset="0"/>
                        </a:rPr>
                        <a:t>Body Text </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Black / Dark grey</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16</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A simple readable font ensures users can easily read and understand the information.</a:t>
                      </a:r>
                    </a:p>
                  </a:txBody>
                  <a:tcPr marL="68251" marR="68251" marT="34125" marB="34125" anchor="ctr"/>
                </a:tc>
                <a:extLst>
                  <a:ext uri="{0D108BD9-81ED-4DB2-BD59-A6C34878D82A}">
                    <a16:rowId xmlns:a16="http://schemas.microsoft.com/office/drawing/2014/main" val="3089989459"/>
                  </a:ext>
                </a:extLst>
              </a:tr>
              <a:tr h="823234">
                <a:tc>
                  <a:txBody>
                    <a:bodyPr/>
                    <a:lstStyle/>
                    <a:p>
                      <a:pPr algn="ctr" fontAlgn="ctr">
                        <a:buNone/>
                      </a:pPr>
                      <a:r>
                        <a:rPr lang="en-GB" sz="1600" b="0" i="0" u="none" strike="noStrike">
                          <a:effectLst/>
                          <a:latin typeface="Arial" panose="020B0604020202020204" pitchFamily="34" charset="0"/>
                        </a:rPr>
                        <a:t>Assignment / Content Area</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Light grey background</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16</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A separate content box highlights the assignment and separates it from other page content.</a:t>
                      </a:r>
                    </a:p>
                  </a:txBody>
                  <a:tcPr marL="68251" marR="68251" marT="34125" marB="34125" anchor="ctr"/>
                </a:tc>
                <a:extLst>
                  <a:ext uri="{0D108BD9-81ED-4DB2-BD59-A6C34878D82A}">
                    <a16:rowId xmlns:a16="http://schemas.microsoft.com/office/drawing/2014/main" val="165325906"/>
                  </a:ext>
                </a:extLst>
              </a:tr>
              <a:tr h="823234">
                <a:tc>
                  <a:txBody>
                    <a:bodyPr/>
                    <a:lstStyle/>
                    <a:p>
                      <a:pPr algn="ctr" fontAlgn="ctr">
                        <a:buNone/>
                      </a:pPr>
                      <a:r>
                        <a:rPr lang="en-GB" sz="1600" b="0" i="0" u="none" strike="noStrike" dirty="0">
                          <a:effectLst/>
                          <a:latin typeface="Arial" panose="020B0604020202020204" pitchFamily="34" charset="0"/>
                        </a:rPr>
                        <a:t>Footer</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Light grey background with dark text</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Arial</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12–14</a:t>
                      </a:r>
                    </a:p>
                  </a:txBody>
                  <a:tcPr marL="68251" marR="68251" marT="34125" marB="34125" anchor="ctr"/>
                </a:tc>
                <a:tc>
                  <a:txBody>
                    <a:bodyPr/>
                    <a:lstStyle/>
                    <a:p>
                      <a:pPr algn="ctr" fontAlgn="ctr">
                        <a:buNone/>
                      </a:pPr>
                      <a:r>
                        <a:rPr lang="en-US" sz="1600" b="0" i="0" u="none" strike="noStrike">
                          <a:effectLst/>
                          <a:latin typeface="Arial" panose="020B0604020202020204" pitchFamily="34" charset="0"/>
                        </a:rPr>
                        <a:t>The footer keeps the design consistent across the website and can include navigation or information.</a:t>
                      </a:r>
                    </a:p>
                  </a:txBody>
                  <a:tcPr marL="68251" marR="68251" marT="34125" marB="34125" anchor="ctr"/>
                </a:tc>
                <a:extLst>
                  <a:ext uri="{0D108BD9-81ED-4DB2-BD59-A6C34878D82A}">
                    <a16:rowId xmlns:a16="http://schemas.microsoft.com/office/drawing/2014/main" val="888829892"/>
                  </a:ext>
                </a:extLst>
              </a:tr>
              <a:tr h="823234">
                <a:tc>
                  <a:txBody>
                    <a:bodyPr/>
                    <a:lstStyle/>
                    <a:p>
                      <a:pPr algn="ctr" fontAlgn="ctr">
                        <a:buNone/>
                      </a:pPr>
                      <a:r>
                        <a:rPr lang="en-GB" sz="1600" b="0" i="0" u="none" strike="noStrike" dirty="0">
                          <a:effectLst/>
                          <a:latin typeface="Arial" panose="020B0604020202020204" pitchFamily="34" charset="0"/>
                        </a:rPr>
                        <a:t>Page Background</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White / very light grey</a:t>
                      </a:r>
                    </a:p>
                  </a:txBody>
                  <a:tcPr marL="68251" marR="68251" marT="34125" marB="34125" anchor="ctr"/>
                </a:tc>
                <a:tc>
                  <a:txBody>
                    <a:bodyPr/>
                    <a:lstStyle/>
                    <a:p>
                      <a:pPr algn="ctr" fontAlgn="ctr">
                        <a:buNone/>
                      </a:pPr>
                      <a:r>
                        <a:rPr lang="en-GB" sz="1600" b="0" i="0" u="none" strike="noStrike">
                          <a:effectLst/>
                          <a:latin typeface="Arial" panose="020B0604020202020204" pitchFamily="34" charset="0"/>
                        </a:rPr>
                        <a:t>Default</a:t>
                      </a:r>
                    </a:p>
                  </a:txBody>
                  <a:tcPr marL="68251" marR="68251" marT="34125" marB="34125" anchor="ctr"/>
                </a:tc>
                <a:tc>
                  <a:txBody>
                    <a:bodyPr/>
                    <a:lstStyle/>
                    <a:p>
                      <a:pPr algn="ctr" fontAlgn="ctr">
                        <a:buNone/>
                      </a:pPr>
                      <a:r>
                        <a:rPr lang="en-GB" sz="1600" b="0" i="0" u="none" strike="noStrike" dirty="0">
                          <a:effectLst/>
                          <a:latin typeface="Arial" panose="020B0604020202020204" pitchFamily="34" charset="0"/>
                        </a:rPr>
                        <a:t>N/A</a:t>
                      </a:r>
                    </a:p>
                  </a:txBody>
                  <a:tcPr marL="68251" marR="68251" marT="34125" marB="34125" anchor="ctr"/>
                </a:tc>
                <a:tc>
                  <a:txBody>
                    <a:bodyPr/>
                    <a:lstStyle/>
                    <a:p>
                      <a:pPr algn="ctr" fontAlgn="ctr">
                        <a:buNone/>
                      </a:pPr>
                      <a:r>
                        <a:rPr lang="en-US" sz="1600" b="0" i="0" u="none" strike="noStrike" dirty="0">
                          <a:effectLst/>
                          <a:latin typeface="Arial" panose="020B0604020202020204" pitchFamily="34" charset="0"/>
                        </a:rPr>
                        <a:t>A neutral background keeps the page clean and improves readability of text and content.</a:t>
                      </a:r>
                    </a:p>
                  </a:txBody>
                  <a:tcPr marL="68251" marR="68251" marT="34125" marB="34125"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10849836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F5E11E-0D03-DA0F-DB05-6B44C4EAA96B}"/>
            </a:ext>
          </a:extLst>
        </p:cNvPr>
        <p:cNvGrpSpPr/>
        <p:nvPr/>
      </p:nvGrpSpPr>
      <p:grpSpPr>
        <a:xfrm>
          <a:off x="0" y="0"/>
          <a:ext cx="0" cy="0"/>
          <a:chOff x="0" y="0"/>
          <a:chExt cx="0" cy="0"/>
        </a:xfrm>
      </p:grpSpPr>
      <p:cxnSp>
        <p:nvCxnSpPr>
          <p:cNvPr id="2055" name="Straight Connector 2054">
            <a:extLst>
              <a:ext uri="{FF2B5EF4-FFF2-40B4-BE49-F238E27FC236}">
                <a16:creationId xmlns:a16="http://schemas.microsoft.com/office/drawing/2014/main" id="{0C1D8B46-5C04-CEEA-EE35-0C7FE38E67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0750D8DC-9769-6760-F59B-44FB6A73CF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59" name="Rectangle 2058">
            <a:extLst>
              <a:ext uri="{FF2B5EF4-FFF2-40B4-BE49-F238E27FC236}">
                <a16:creationId xmlns:a16="http://schemas.microsoft.com/office/drawing/2014/main" id="{CD7B72AC-EC73-89EE-84A9-9A975A1F49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B76D2A28-320C-B7DB-1727-4F554D717E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9117" b="11378"/>
          <a:stretch>
            <a:fillRect/>
          </a:stretch>
        </p:blipFill>
        <p:spPr bwMode="auto">
          <a:xfrm>
            <a:off x="1" y="10"/>
            <a:ext cx="12192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60FB30EC-21F1-B6A2-2BA8-9492FACE5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D90DDF-7EB8-F5C5-0769-3F634F25B591}"/>
              </a:ext>
            </a:extLst>
          </p:cNvPr>
          <p:cNvSpPr>
            <a:spLocks noGrp="1"/>
          </p:cNvSpPr>
          <p:nvPr>
            <p:ph type="title"/>
          </p:nvPr>
        </p:nvSpPr>
        <p:spPr>
          <a:xfrm>
            <a:off x="666927" y="990599"/>
            <a:ext cx="7113862" cy="4849091"/>
          </a:xfrm>
        </p:spPr>
        <p:txBody>
          <a:bodyPr vert="horz" lIns="91440" tIns="45720" rIns="91440" bIns="45720" rtlCol="0" anchor="ctr">
            <a:normAutofit/>
          </a:bodyPr>
          <a:lstStyle/>
          <a:p>
            <a:pPr algn="r"/>
            <a:r>
              <a:rPr lang="en-US" sz="4400"/>
              <a:t>Unit 21 - A Technology Business  (Assignments)</a:t>
            </a:r>
            <a:br>
              <a:rPr lang="en-US" sz="5400">
                <a:solidFill>
                  <a:srgbClr val="FFFFFF"/>
                </a:solidFill>
              </a:rPr>
            </a:br>
            <a:endParaRPr lang="en-US" sz="5400">
              <a:solidFill>
                <a:srgbClr val="FFFFFF"/>
              </a:solidFill>
            </a:endParaRPr>
          </a:p>
        </p:txBody>
      </p:sp>
      <p:cxnSp>
        <p:nvCxnSpPr>
          <p:cNvPr id="2063" name="Straight Connector 2062">
            <a:extLst>
              <a:ext uri="{FF2B5EF4-FFF2-40B4-BE49-F238E27FC236}">
                <a16:creationId xmlns:a16="http://schemas.microsoft.com/office/drawing/2014/main" id="{F516FC58-EB46-81B9-E522-7075E9F3BE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0811235"/>
      </p:ext>
    </p:extLst>
  </p:cSld>
  <p:clrMapOvr>
    <a:overrideClrMapping bg1="dk1" tx1="lt1" bg2="dk2" tx2="lt2" accent1="accent1" accent2="accent2" accent3="accent3" accent4="accent4" accent5="accent5" accent6="accent6" hlink="hlink" folHlink="folHlink"/>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FFE4-8561-D000-4D68-9B3666544EC9}"/>
              </a:ext>
            </a:extLst>
          </p:cNvPr>
          <p:cNvSpPr>
            <a:spLocks noGrp="1"/>
          </p:cNvSpPr>
          <p:nvPr>
            <p:ph type="title"/>
          </p:nvPr>
        </p:nvSpPr>
        <p:spPr/>
        <p:txBody>
          <a:bodyPr/>
          <a:lstStyle/>
          <a:p>
            <a:pPr algn="ctr"/>
            <a:r>
              <a:rPr lang="en-GB" sz="1800" b="1">
                <a:latin typeface="Arial"/>
                <a:cs typeface="Arial"/>
              </a:rPr>
              <a:t>Unit 21 – Technology Business</a:t>
            </a:r>
            <a:endParaRPr lang="en-US"/>
          </a:p>
        </p:txBody>
      </p:sp>
      <p:sp>
        <p:nvSpPr>
          <p:cNvPr id="3" name="Content Placeholder 2">
            <a:extLst>
              <a:ext uri="{FF2B5EF4-FFF2-40B4-BE49-F238E27FC236}">
                <a16:creationId xmlns:a16="http://schemas.microsoft.com/office/drawing/2014/main" id="{89E36493-D5BE-9A20-F98F-BFF8FA92C5CE}"/>
              </a:ext>
            </a:extLst>
          </p:cNvPr>
          <p:cNvSpPr>
            <a:spLocks noGrp="1"/>
          </p:cNvSpPr>
          <p:nvPr>
            <p:ph idx="1"/>
          </p:nvPr>
        </p:nvSpPr>
        <p:spPr/>
        <p:txBody>
          <a:bodyPr vert="horz" lIns="91440" tIns="45720" rIns="91440" bIns="45720" rtlCol="0" anchor="t">
            <a:normAutofit/>
          </a:bodyPr>
          <a:lstStyle/>
          <a:p>
            <a:r>
              <a:rPr lang="en-GB" sz="1800">
                <a:latin typeface="Arial"/>
                <a:cs typeface="Arial"/>
              </a:rPr>
              <a:t>Technology Business</a:t>
            </a:r>
            <a:r>
              <a:rPr lang="en-GB" sz="1800" b="1">
                <a:latin typeface="Arial"/>
                <a:cs typeface="Arial"/>
              </a:rPr>
              <a:t> </a:t>
            </a:r>
            <a:r>
              <a:rPr lang="en-GB" sz="1800">
                <a:latin typeface="Arial"/>
                <a:cs typeface="Arial"/>
              </a:rPr>
              <a:t>focuses on the process of planning and launching a new technology business. In this unit, I researched how to develop a successful product by analysing customer needs, market trends, and business strategies. </a:t>
            </a:r>
            <a:endParaRPr lang="en-GB"/>
          </a:p>
          <a:p>
            <a:r>
              <a:rPr lang="en-GB" sz="1800">
                <a:latin typeface="Arial"/>
                <a:cs typeface="Arial"/>
              </a:rPr>
              <a:t>Technology Business, I chose the iPhone 18 Pro Max as my product idea. In this project, I researched everything about the product to understand how it could be successful in the technology market. I looked at the target customers, their needs, and what features they expect from a high-end smartphone. I also researched competitors, pricing, and marketing strategies to see how the product could stand out from other phones. This project helped me understand how technology businesses plan, design, and promote products. It also improved my research, planning, and problem-solving skills, and showed how good research can help make a technology product successful. </a:t>
            </a:r>
          </a:p>
          <a:p>
            <a:endParaRPr lang="en-GB" sz="1800">
              <a:latin typeface="Arial"/>
              <a:cs typeface="Arial"/>
            </a:endParaRPr>
          </a:p>
          <a:p>
            <a:endParaRPr lang="en-GB"/>
          </a:p>
        </p:txBody>
      </p:sp>
    </p:spTree>
    <p:extLst>
      <p:ext uri="{BB962C8B-B14F-4D97-AF65-F5344CB8AC3E}">
        <p14:creationId xmlns:p14="http://schemas.microsoft.com/office/powerpoint/2010/main" val="17083649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1AB3-A1EF-CC26-1A7A-F680805FA835}"/>
              </a:ext>
            </a:extLst>
          </p:cNvPr>
          <p:cNvSpPr>
            <a:spLocks noGrp="1"/>
          </p:cNvSpPr>
          <p:nvPr>
            <p:ph type="title"/>
          </p:nvPr>
        </p:nvSpPr>
        <p:spPr/>
        <p:txBody>
          <a:bodyPr>
            <a:normAutofit/>
          </a:bodyPr>
          <a:lstStyle/>
          <a:p>
            <a:pPr algn="ctr"/>
            <a:r>
              <a:rPr lang="en-GB" sz="3200" b="1">
                <a:latin typeface="Arial"/>
                <a:cs typeface="Arial"/>
              </a:rPr>
              <a:t>Assignment 1</a:t>
            </a:r>
          </a:p>
        </p:txBody>
      </p:sp>
      <p:sp>
        <p:nvSpPr>
          <p:cNvPr id="3" name="Content Placeholder 2">
            <a:extLst>
              <a:ext uri="{FF2B5EF4-FFF2-40B4-BE49-F238E27FC236}">
                <a16:creationId xmlns:a16="http://schemas.microsoft.com/office/drawing/2014/main" id="{B9445BA6-D872-E099-0035-48F1D39EF951}"/>
              </a:ext>
            </a:extLst>
          </p:cNvPr>
          <p:cNvSpPr>
            <a:spLocks noGrp="1"/>
          </p:cNvSpPr>
          <p:nvPr>
            <p:ph idx="1"/>
          </p:nvPr>
        </p:nvSpPr>
        <p:spPr/>
        <p:txBody>
          <a:bodyPr vert="horz" lIns="91440" tIns="45720" rIns="91440" bIns="45720" rtlCol="0" anchor="t">
            <a:normAutofit/>
          </a:bodyPr>
          <a:lstStyle/>
          <a:p>
            <a:r>
              <a:rPr lang="en-GB" sz="1400">
                <a:latin typeface="Arial"/>
                <a:cs typeface="Arial"/>
              </a:rPr>
              <a:t>Successful Product, my chosen product was the iPhone 15 Pro Max. In this assignment, I researched the product in detail to understand why it is successful in the technology market. I looked at the features of the phone, such as design, performance, and camera quality, and how these features meet customer needs. I also researched the target audience, pricing, and competitors to understand what makes the iPhone 15 Pro Max popular. This assignment helped me learn how research, good design, and marketing can make a product successful. It also improved my research, analysis, and understanding of how technology products succeed in business.  </a:t>
            </a:r>
            <a:endParaRPr lang="en-GB"/>
          </a:p>
        </p:txBody>
      </p:sp>
    </p:spTree>
    <p:extLst>
      <p:ext uri="{BB962C8B-B14F-4D97-AF65-F5344CB8AC3E}">
        <p14:creationId xmlns:p14="http://schemas.microsoft.com/office/powerpoint/2010/main" val="34545045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ED8BA-E07C-D607-1E0A-DFEF31B310BD}"/>
              </a:ext>
            </a:extLst>
          </p:cNvPr>
          <p:cNvSpPr>
            <a:spLocks noGrp="1"/>
          </p:cNvSpPr>
          <p:nvPr>
            <p:ph type="title"/>
          </p:nvPr>
        </p:nvSpPr>
        <p:spPr/>
        <p:txBody>
          <a:bodyPr/>
          <a:lstStyle/>
          <a:p>
            <a:pPr algn="ctr"/>
            <a:r>
              <a:rPr lang="en-GB" b="1"/>
              <a:t>Assignment 2</a:t>
            </a:r>
            <a:endParaRPr lang="en-US" b="1"/>
          </a:p>
        </p:txBody>
      </p:sp>
      <p:sp>
        <p:nvSpPr>
          <p:cNvPr id="3" name="Content Placeholder 2">
            <a:extLst>
              <a:ext uri="{FF2B5EF4-FFF2-40B4-BE49-F238E27FC236}">
                <a16:creationId xmlns:a16="http://schemas.microsoft.com/office/drawing/2014/main" id="{3DC1E01F-E500-0FC6-39F1-CB579945502D}"/>
              </a:ext>
            </a:extLst>
          </p:cNvPr>
          <p:cNvSpPr>
            <a:spLocks noGrp="1"/>
          </p:cNvSpPr>
          <p:nvPr>
            <p:ph idx="1"/>
          </p:nvPr>
        </p:nvSpPr>
        <p:spPr/>
        <p:txBody>
          <a:bodyPr vert="horz" lIns="91440" tIns="45720" rIns="91440" bIns="45720" rtlCol="0" anchor="t">
            <a:normAutofit/>
          </a:bodyPr>
          <a:lstStyle/>
          <a:p>
            <a:r>
              <a:rPr lang="en-GB" sz="1400">
                <a:solidFill>
                  <a:srgbClr val="0D0D0D"/>
                </a:solidFill>
                <a:latin typeface="Arial"/>
                <a:cs typeface="Arial"/>
              </a:rPr>
              <a:t>In this assignment, I selected the Apple iPhone 18 Pro Max as a prototype technology-based product. The purpose of this </a:t>
            </a:r>
            <a:r>
              <a:rPr lang="en-GB" sz="1400" err="1">
                <a:solidFill>
                  <a:srgbClr val="0D0D0D"/>
                </a:solidFill>
                <a:latin typeface="Arial"/>
                <a:cs typeface="Arial"/>
              </a:rPr>
              <a:t>workwas</a:t>
            </a:r>
            <a:r>
              <a:rPr lang="en-GB" sz="1400">
                <a:solidFill>
                  <a:srgbClr val="0D0D0D"/>
                </a:solidFill>
                <a:latin typeface="Arial"/>
                <a:cs typeface="Arial"/>
              </a:rPr>
              <a:t> to carry out primary and secondary market research to evaluate the product’s potential success and identify </a:t>
            </a:r>
            <a:r>
              <a:rPr lang="en-GB" sz="1400" err="1">
                <a:solidFill>
                  <a:srgbClr val="0D0D0D"/>
                </a:solidFill>
                <a:latin typeface="Arial"/>
                <a:cs typeface="Arial"/>
              </a:rPr>
              <a:t>possibleimprovements</a:t>
            </a:r>
            <a:r>
              <a:rPr lang="en-GB" sz="1400">
                <a:solidFill>
                  <a:srgbClr val="0D0D0D"/>
                </a:solidFill>
                <a:latin typeface="Arial"/>
                <a:cs typeface="Arial"/>
              </a:rPr>
              <a:t> before launch.</a:t>
            </a:r>
            <a:endParaRPr lang="en-GB" sz="1400">
              <a:latin typeface="Arial"/>
              <a:cs typeface="Arial"/>
            </a:endParaRPr>
          </a:p>
          <a:p>
            <a:r>
              <a:rPr lang="en-GB" sz="1400">
                <a:solidFill>
                  <a:srgbClr val="0D0D0D"/>
                </a:solidFill>
                <a:latin typeface="Arial"/>
                <a:cs typeface="Arial"/>
              </a:rPr>
              <a:t>Secondary research was used to compare the product with a key competitor, the Samsung Galaxy Ultra, focusing on </a:t>
            </a:r>
            <a:r>
              <a:rPr lang="en-GB" sz="1400" err="1">
                <a:solidFill>
                  <a:srgbClr val="0D0D0D"/>
                </a:solidFill>
                <a:latin typeface="Arial"/>
                <a:cs typeface="Arial"/>
              </a:rPr>
              <a:t>features,benefits</a:t>
            </a:r>
            <a:r>
              <a:rPr lang="en-GB" sz="1400">
                <a:solidFill>
                  <a:srgbClr val="0D0D0D"/>
                </a:solidFill>
                <a:latin typeface="Arial"/>
                <a:cs typeface="Arial"/>
              </a:rPr>
              <a:t>, pricing, and unique selling points. Primary research was conducted through an online survey of 10 potential </a:t>
            </a:r>
            <a:r>
              <a:rPr lang="en-GB" sz="1400" err="1">
                <a:solidFill>
                  <a:srgbClr val="0D0D0D"/>
                </a:solidFill>
                <a:latin typeface="Arial"/>
                <a:cs typeface="Arial"/>
              </a:rPr>
              <a:t>customers,which</a:t>
            </a:r>
            <a:r>
              <a:rPr lang="en-GB" sz="1400">
                <a:solidFill>
                  <a:srgbClr val="0D0D0D"/>
                </a:solidFill>
                <a:latin typeface="Arial"/>
                <a:cs typeface="Arial"/>
              </a:rPr>
              <a:t> identified camera quality, battery life, performance, and sustainability as key customer requirements.</a:t>
            </a:r>
            <a:endParaRPr lang="en-GB" sz="1400">
              <a:latin typeface="Arial"/>
              <a:cs typeface="Arial"/>
            </a:endParaRPr>
          </a:p>
          <a:p>
            <a:r>
              <a:rPr lang="en-GB" sz="1400">
                <a:solidFill>
                  <a:srgbClr val="0D0D0D"/>
                </a:solidFill>
                <a:latin typeface="Arial"/>
                <a:cs typeface="Arial"/>
              </a:rPr>
              <a:t>Based on the research findings, justified refinements were proposed, including price adjustment, improved battery life, and </a:t>
            </a:r>
            <a:r>
              <a:rPr lang="en-GB" sz="1400" err="1">
                <a:solidFill>
                  <a:srgbClr val="0D0D0D"/>
                </a:solidFill>
                <a:latin typeface="Arial"/>
                <a:cs typeface="Arial"/>
              </a:rPr>
              <a:t>optionalsolar</a:t>
            </a:r>
            <a:r>
              <a:rPr lang="en-GB" sz="1400">
                <a:solidFill>
                  <a:srgbClr val="0D0D0D"/>
                </a:solidFill>
                <a:latin typeface="Arial"/>
                <a:cs typeface="Arial"/>
              </a:rPr>
              <a:t> charging. Overall, the research demonstrates that the iPhone 18 Pro Max has strong market potential if customer feedback </a:t>
            </a:r>
            <a:r>
              <a:rPr lang="en-GB" sz="1400" err="1">
                <a:solidFill>
                  <a:srgbClr val="0D0D0D"/>
                </a:solidFill>
                <a:latin typeface="Arial"/>
                <a:cs typeface="Arial"/>
              </a:rPr>
              <a:t>iseffectively</a:t>
            </a:r>
            <a:r>
              <a:rPr lang="en-GB" sz="1400">
                <a:solidFill>
                  <a:srgbClr val="0D0D0D"/>
                </a:solidFill>
                <a:latin typeface="Arial"/>
                <a:cs typeface="Arial"/>
              </a:rPr>
              <a:t> used to refine the final product.</a:t>
            </a:r>
            <a:endParaRPr lang="en-GB"/>
          </a:p>
        </p:txBody>
      </p:sp>
    </p:spTree>
    <p:extLst>
      <p:ext uri="{BB962C8B-B14F-4D97-AF65-F5344CB8AC3E}">
        <p14:creationId xmlns:p14="http://schemas.microsoft.com/office/powerpoint/2010/main" val="10651457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7F09E-BD35-92C9-FAA8-09EA9F6D8244}"/>
              </a:ext>
            </a:extLst>
          </p:cNvPr>
          <p:cNvSpPr>
            <a:spLocks noGrp="1"/>
          </p:cNvSpPr>
          <p:nvPr>
            <p:ph type="title"/>
          </p:nvPr>
        </p:nvSpPr>
        <p:spPr/>
        <p:txBody>
          <a:bodyPr/>
          <a:lstStyle/>
          <a:p>
            <a:pPr algn="ctr"/>
            <a:r>
              <a:rPr lang="en-GB" b="1"/>
              <a:t>Assignment 3</a:t>
            </a:r>
            <a:endParaRPr lang="en-US"/>
          </a:p>
        </p:txBody>
      </p:sp>
      <p:sp>
        <p:nvSpPr>
          <p:cNvPr id="3" name="Content Placeholder 2">
            <a:extLst>
              <a:ext uri="{FF2B5EF4-FFF2-40B4-BE49-F238E27FC236}">
                <a16:creationId xmlns:a16="http://schemas.microsoft.com/office/drawing/2014/main" id="{C130006B-EE6E-EBD2-908A-A3712117CAC0}"/>
              </a:ext>
            </a:extLst>
          </p:cNvPr>
          <p:cNvSpPr>
            <a:spLocks noGrp="1"/>
          </p:cNvSpPr>
          <p:nvPr>
            <p:ph idx="1"/>
          </p:nvPr>
        </p:nvSpPr>
        <p:spPr/>
        <p:txBody>
          <a:bodyPr vert="horz" lIns="91440" tIns="45720" rIns="91440" bIns="45720" rtlCol="0" anchor="t">
            <a:normAutofit/>
          </a:bodyPr>
          <a:lstStyle/>
          <a:p>
            <a:r>
              <a:rPr lang="en-GB" sz="1800">
                <a:latin typeface="Arial"/>
                <a:cs typeface="Arial"/>
              </a:rPr>
              <a:t>my chosen product was the iPhone 18 Pro Max. In this assignment, I focused on the business and financial side of making a product successful. I carried out different calculations, including break-even analysis, to understand costs and profit. I made assumptions such as selling 200 units per month, with a selling price of £1399 per unit. I calculated variable costs of £1100 per unit and fixed monthly costs of £20,000. This helped me understand how many units must be sold to cover costs and start making profit. This assignment improved my skills in calculations, planning, and understanding how financial decisions affect a technology business.</a:t>
            </a:r>
            <a:r>
              <a:rPr lang="en-GB" sz="1200">
                <a:latin typeface="Arial"/>
                <a:cs typeface="Arial"/>
              </a:rPr>
              <a:t> </a:t>
            </a:r>
            <a:endParaRPr lang="en-GB"/>
          </a:p>
          <a:p>
            <a:endParaRPr lang="en-GB"/>
          </a:p>
        </p:txBody>
      </p:sp>
    </p:spTree>
    <p:extLst>
      <p:ext uri="{BB962C8B-B14F-4D97-AF65-F5344CB8AC3E}">
        <p14:creationId xmlns:p14="http://schemas.microsoft.com/office/powerpoint/2010/main" val="107286893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aper with writing on it">
            <a:extLst>
              <a:ext uri="{FF2B5EF4-FFF2-40B4-BE49-F238E27FC236}">
                <a16:creationId xmlns:a16="http://schemas.microsoft.com/office/drawing/2014/main" id="{69BA4AF9-3403-42CD-A6B7-6085080DA881}"/>
              </a:ext>
            </a:extLst>
          </p:cNvPr>
          <p:cNvPicPr>
            <a:picLocks noGrp="1" noChangeAspect="1"/>
          </p:cNvPicPr>
          <p:nvPr>
            <p:ph idx="1"/>
          </p:nvPr>
        </p:nvPicPr>
        <p:blipFill>
          <a:blip r:embed="rId2"/>
          <a:stretch>
            <a:fillRect/>
          </a:stretch>
        </p:blipFill>
        <p:spPr>
          <a:xfrm rot="16200000">
            <a:off x="2447560" y="-44342"/>
            <a:ext cx="5210043" cy="6948226"/>
          </a:xfrm>
          <a:prstGeom prst="rect">
            <a:avLst/>
          </a:prstGeom>
        </p:spPr>
      </p:pic>
      <p:sp>
        <p:nvSpPr>
          <p:cNvPr id="6" name="TextBox 5">
            <a:extLst>
              <a:ext uri="{FF2B5EF4-FFF2-40B4-BE49-F238E27FC236}">
                <a16:creationId xmlns:a16="http://schemas.microsoft.com/office/drawing/2014/main" id="{FAF564D6-43C8-50AC-7940-62DA5D0B7726}"/>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ED09164D-0910-A78B-C90E-0D1C8DD505AC}"/>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FAEFCC27-54D1-0FF4-BA7C-F46DCA7AF5EC}"/>
              </a:ext>
            </a:extLst>
          </p:cNvPr>
          <p:cNvCxnSpPr>
            <a:cxnSpLocks/>
          </p:cNvCxnSpPr>
          <p:nvPr/>
        </p:nvCxnSpPr>
        <p:spPr>
          <a:xfrm>
            <a:off x="5345251" y="5007721"/>
            <a:ext cx="3949751" cy="14413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A9D03C9-4B5A-2872-2F60-311DC6E0603F}"/>
              </a:ext>
            </a:extLst>
          </p:cNvPr>
          <p:cNvCxnSpPr>
            <a:cxnSpLocks/>
          </p:cNvCxnSpPr>
          <p:nvPr/>
        </p:nvCxnSpPr>
        <p:spPr>
          <a:xfrm flipH="1">
            <a:off x="783672" y="1429901"/>
            <a:ext cx="3328060" cy="794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0BCBF2F-6421-2735-E9E3-3A74B6C2B3F0}"/>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5D8DA6F0-14A6-54C8-9C45-F071AD5310C6}"/>
              </a:ext>
            </a:extLst>
          </p:cNvPr>
          <p:cNvCxnSpPr>
            <a:cxnSpLocks/>
            <a:stCxn id="9" idx="1"/>
          </p:cNvCxnSpPr>
          <p:nvPr/>
        </p:nvCxnSpPr>
        <p:spPr>
          <a:xfrm flipH="1" flipV="1">
            <a:off x="5615275" y="2062003"/>
            <a:ext cx="3500776" cy="70755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3498B08-859C-FDFE-F059-BD729E9741BA}"/>
              </a:ext>
            </a:extLst>
          </p:cNvPr>
          <p:cNvSpPr txBox="1"/>
          <p:nvPr/>
        </p:nvSpPr>
        <p:spPr>
          <a:xfrm>
            <a:off x="9116051" y="2446392"/>
            <a:ext cx="2434856" cy="646331"/>
          </a:xfrm>
          <a:prstGeom prst="rect">
            <a:avLst/>
          </a:prstGeom>
          <a:noFill/>
        </p:spPr>
        <p:txBody>
          <a:bodyPr wrap="square" rtlCol="0">
            <a:spAutoFit/>
          </a:bodyPr>
          <a:lstStyle/>
          <a:p>
            <a:r>
              <a:rPr lang="en-GB" dirty="0"/>
              <a:t>Description of whole unit what it teaches </a:t>
            </a:r>
          </a:p>
        </p:txBody>
      </p:sp>
      <p:cxnSp>
        <p:nvCxnSpPr>
          <p:cNvPr id="10" name="Straight Arrow Connector 9">
            <a:extLst>
              <a:ext uri="{FF2B5EF4-FFF2-40B4-BE49-F238E27FC236}">
                <a16:creationId xmlns:a16="http://schemas.microsoft.com/office/drawing/2014/main" id="{0C96AF41-657C-E7CD-9C12-63FDAA7191D9}"/>
              </a:ext>
            </a:extLst>
          </p:cNvPr>
          <p:cNvCxnSpPr>
            <a:cxnSpLocks/>
            <a:stCxn id="11" idx="1"/>
          </p:cNvCxnSpPr>
          <p:nvPr/>
        </p:nvCxnSpPr>
        <p:spPr>
          <a:xfrm flipH="1" flipV="1">
            <a:off x="5560043" y="3534862"/>
            <a:ext cx="3543133" cy="7796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042B2ED-D0DE-9F20-5AA0-831E55F1CE02}"/>
              </a:ext>
            </a:extLst>
          </p:cNvPr>
          <p:cNvSpPr txBox="1"/>
          <p:nvPr/>
        </p:nvSpPr>
        <p:spPr>
          <a:xfrm>
            <a:off x="9103176" y="3991360"/>
            <a:ext cx="2434856" cy="646331"/>
          </a:xfrm>
          <a:prstGeom prst="rect">
            <a:avLst/>
          </a:prstGeom>
          <a:noFill/>
        </p:spPr>
        <p:txBody>
          <a:bodyPr wrap="square" rtlCol="0">
            <a:spAutoFit/>
          </a:bodyPr>
          <a:lstStyle/>
          <a:p>
            <a:r>
              <a:rPr lang="en-GB" dirty="0"/>
              <a:t>Video explaining whole unit </a:t>
            </a:r>
          </a:p>
        </p:txBody>
      </p:sp>
    </p:spTree>
    <p:extLst>
      <p:ext uri="{BB962C8B-B14F-4D97-AF65-F5344CB8AC3E}">
        <p14:creationId xmlns:p14="http://schemas.microsoft.com/office/powerpoint/2010/main" val="33170631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2499B-18FA-77D3-2DA8-57D2255A0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BF2D9-E8F9-22D0-4A63-47AA2E8BC805}"/>
              </a:ext>
            </a:extLst>
          </p:cNvPr>
          <p:cNvSpPr>
            <a:spLocks noGrp="1"/>
          </p:cNvSpPr>
          <p:nvPr>
            <p:ph type="title"/>
          </p:nvPr>
        </p:nvSpPr>
        <p:spPr>
          <a:xfrm>
            <a:off x="700635" y="914400"/>
            <a:ext cx="10691265" cy="583007"/>
          </a:xfrm>
        </p:spPr>
        <p:txBody>
          <a:bodyPr>
            <a:normAutofit fontScale="90000"/>
          </a:bodyPr>
          <a:lstStyle/>
          <a:p>
            <a:pPr algn="ctr"/>
            <a:r>
              <a:rPr lang="en-US" dirty="0"/>
              <a:t>Annotation of Original Unit 21 Page Design</a:t>
            </a:r>
            <a:endParaRPr lang="en-GB" dirty="0"/>
          </a:p>
        </p:txBody>
      </p:sp>
      <p:sp>
        <p:nvSpPr>
          <p:cNvPr id="3" name="Content Placeholder 2">
            <a:extLst>
              <a:ext uri="{FF2B5EF4-FFF2-40B4-BE49-F238E27FC236}">
                <a16:creationId xmlns:a16="http://schemas.microsoft.com/office/drawing/2014/main" id="{951722B1-8D61-1B04-82E8-F15CD83965E0}"/>
              </a:ext>
            </a:extLst>
          </p:cNvPr>
          <p:cNvSpPr>
            <a:spLocks noGrp="1"/>
          </p:cNvSpPr>
          <p:nvPr>
            <p:ph idx="1"/>
          </p:nvPr>
        </p:nvSpPr>
        <p:spPr>
          <a:xfrm>
            <a:off x="700635" y="1546502"/>
            <a:ext cx="10691265" cy="4415386"/>
          </a:xfrm>
        </p:spPr>
        <p:txBody>
          <a:bodyPr>
            <a:normAutofit fontScale="92500"/>
          </a:bodyPr>
          <a:lstStyle/>
          <a:p>
            <a:r>
              <a:rPr lang="en-US" b="1" dirty="0"/>
              <a:t>Title </a:t>
            </a:r>
            <a:br>
              <a:rPr lang="en-US" dirty="0"/>
            </a:br>
            <a:r>
              <a:rPr lang="en-US" dirty="0"/>
              <a:t>The title is placed at the top of the page so users can easily identify which unit they are viewing. This keeps the website organised and consistent across all unit pages.</a:t>
            </a:r>
          </a:p>
          <a:p>
            <a:r>
              <a:rPr lang="en-US" b="1" dirty="0"/>
              <a:t>Description of the Whole Unit</a:t>
            </a:r>
            <a:br>
              <a:rPr lang="en-US" dirty="0"/>
            </a:br>
            <a:r>
              <a:rPr lang="en-US" dirty="0"/>
              <a:t>This section explains what the unit teaches and what knowledge or skills are covered. Placing it near the top allows users to quickly understand the topic of the unit before viewing other content.</a:t>
            </a:r>
          </a:p>
          <a:p>
            <a:r>
              <a:rPr lang="en-US" b="1" dirty="0"/>
              <a:t>Video Explaining the Whole Unit</a:t>
            </a:r>
            <a:br>
              <a:rPr lang="en-US" dirty="0"/>
            </a:br>
            <a:r>
              <a:rPr lang="en-US" dirty="0"/>
              <a:t>The video section provides a visual explanation of the unit. Videos can help users understand the topic more easily and make the page more engaging and interactive.</a:t>
            </a:r>
          </a:p>
          <a:p>
            <a:r>
              <a:rPr lang="en-US" b="1" dirty="0"/>
              <a:t>Footer of My Website</a:t>
            </a:r>
            <a:br>
              <a:rPr lang="en-US" dirty="0"/>
            </a:br>
            <a:r>
              <a:rPr lang="en-US" dirty="0"/>
              <a:t>The footer is located at the bottom of the page and keeps the layout consistent throughout the website. It can include navigation links or additional information.</a:t>
            </a:r>
          </a:p>
          <a:p>
            <a:endParaRPr lang="en-GB" dirty="0"/>
          </a:p>
        </p:txBody>
      </p:sp>
    </p:spTree>
    <p:extLst>
      <p:ext uri="{BB962C8B-B14F-4D97-AF65-F5344CB8AC3E}">
        <p14:creationId xmlns:p14="http://schemas.microsoft.com/office/powerpoint/2010/main" val="32959272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303B7-2140-E321-BCB0-64F8D565B33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FD9302A-E787-8A3A-D8AC-A133A3902526}"/>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2B42B692-008C-18C1-3CF8-7A23ADBC8E3C}"/>
              </a:ext>
            </a:extLst>
          </p:cNvPr>
          <p:cNvGraphicFramePr>
            <a:graphicFrameLocks noGrp="1"/>
          </p:cNvGraphicFramePr>
          <p:nvPr>
            <p:ph idx="1"/>
            <p:extLst>
              <p:ext uri="{D42A27DB-BD31-4B8C-83A1-F6EECF244321}">
                <p14:modId xmlns:p14="http://schemas.microsoft.com/office/powerpoint/2010/main" val="560473721"/>
              </p:ext>
            </p:extLst>
          </p:nvPr>
        </p:nvGraphicFramePr>
        <p:xfrm>
          <a:off x="757219" y="932329"/>
          <a:ext cx="11373262" cy="5631275"/>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fontAlgn="ctr">
                        <a:buNone/>
                      </a:pPr>
                      <a:r>
                        <a:rPr lang="en-GB" sz="1600" b="0" i="0" u="none" strike="noStrike" dirty="0">
                          <a:effectLst/>
                          <a:latin typeface="Arial" panose="020B0604020202020204" pitchFamily="34" charset="0"/>
                        </a:rPr>
                        <a:t>Page Title</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Dark purple </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Arial / Sans-serif</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32 bold </a:t>
                      </a:r>
                    </a:p>
                  </a:txBody>
                  <a:tcPr marL="66420" marR="66420" marT="33210" marB="33210" anchor="ctr"/>
                </a:tc>
                <a:tc>
                  <a:txBody>
                    <a:bodyPr/>
                    <a:lstStyle/>
                    <a:p>
                      <a:pPr algn="ctr" fontAlgn="ctr">
                        <a:buNone/>
                      </a:pPr>
                      <a:r>
                        <a:rPr lang="en-US" sz="1600" b="0" i="0" u="none" strike="noStrike">
                          <a:effectLst/>
                          <a:latin typeface="Arial" panose="020B0604020202020204" pitchFamily="34" charset="0"/>
                        </a:rPr>
                        <a:t>The large title allows users to quickly identify which unit page they are viewing.</a:t>
                      </a:r>
                    </a:p>
                  </a:txBody>
                  <a:tcPr marL="66420" marR="66420" marT="33210" marB="33210" anchor="ctr"/>
                </a:tc>
                <a:extLst>
                  <a:ext uri="{0D108BD9-81ED-4DB2-BD59-A6C34878D82A}">
                    <a16:rowId xmlns:a16="http://schemas.microsoft.com/office/drawing/2014/main" val="3402839470"/>
                  </a:ext>
                </a:extLst>
              </a:tr>
              <a:tr h="1019669">
                <a:tc>
                  <a:txBody>
                    <a:bodyPr/>
                    <a:lstStyle/>
                    <a:p>
                      <a:pPr algn="ctr" fontAlgn="ctr">
                        <a:buNone/>
                      </a:pPr>
                      <a:r>
                        <a:rPr lang="en-US" sz="1600" b="0" i="0" u="none" strike="noStrike" dirty="0">
                          <a:effectLst/>
                          <a:latin typeface="Arial" panose="020B0604020202020204" pitchFamily="34" charset="0"/>
                        </a:rPr>
                        <a:t>Section Headings Description / Assignment / Video</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Dark purple</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Arial Bold</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20–24</a:t>
                      </a:r>
                    </a:p>
                  </a:txBody>
                  <a:tcPr marL="66420" marR="66420" marT="33210" marB="33210" anchor="ctr"/>
                </a:tc>
                <a:tc>
                  <a:txBody>
                    <a:bodyPr/>
                    <a:lstStyle/>
                    <a:p>
                      <a:pPr algn="ctr" fontAlgn="ctr">
                        <a:buNone/>
                      </a:pPr>
                      <a:r>
                        <a:rPr lang="en-US" sz="1600" b="0" i="0" u="none" strike="noStrike">
                          <a:effectLst/>
                          <a:latin typeface="Arial" panose="020B0604020202020204" pitchFamily="34" charset="0"/>
                        </a:rPr>
                        <a:t>Headings organise the content and help users easily navigate the page sections.</a:t>
                      </a:r>
                    </a:p>
                  </a:txBody>
                  <a:tcPr marL="66420" marR="66420" marT="33210" marB="33210" anchor="ctr"/>
                </a:tc>
                <a:extLst>
                  <a:ext uri="{0D108BD9-81ED-4DB2-BD59-A6C34878D82A}">
                    <a16:rowId xmlns:a16="http://schemas.microsoft.com/office/drawing/2014/main" val="1508351187"/>
                  </a:ext>
                </a:extLst>
              </a:tr>
              <a:tr h="1009809">
                <a:tc>
                  <a:txBody>
                    <a:bodyPr/>
                    <a:lstStyle/>
                    <a:p>
                      <a:pPr algn="ctr" fontAlgn="ctr">
                        <a:buNone/>
                      </a:pPr>
                      <a:r>
                        <a:rPr lang="en-GB" sz="1600" b="0" i="0" u="none" strike="noStrike" dirty="0">
                          <a:effectLst/>
                          <a:latin typeface="Arial" panose="020B0604020202020204" pitchFamily="34" charset="0"/>
                        </a:rPr>
                        <a:t>Body Text </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Black / Dark grey</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Arial</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16</a:t>
                      </a:r>
                    </a:p>
                  </a:txBody>
                  <a:tcPr marL="66420" marR="66420" marT="33210" marB="33210" anchor="ctr"/>
                </a:tc>
                <a:tc>
                  <a:txBody>
                    <a:bodyPr/>
                    <a:lstStyle/>
                    <a:p>
                      <a:pPr algn="ctr" fontAlgn="ctr">
                        <a:buNone/>
                      </a:pPr>
                      <a:r>
                        <a:rPr lang="en-US" sz="1600" b="0" i="0" u="none" strike="noStrike">
                          <a:effectLst/>
                          <a:latin typeface="Arial" panose="020B0604020202020204" pitchFamily="34" charset="0"/>
                        </a:rPr>
                        <a:t>A simple readable font improves accessibility and allows users to easily read the information.</a:t>
                      </a:r>
                    </a:p>
                  </a:txBody>
                  <a:tcPr marL="66420" marR="66420" marT="33210" marB="33210" anchor="ctr"/>
                </a:tc>
                <a:extLst>
                  <a:ext uri="{0D108BD9-81ED-4DB2-BD59-A6C34878D82A}">
                    <a16:rowId xmlns:a16="http://schemas.microsoft.com/office/drawing/2014/main" val="3089989459"/>
                  </a:ext>
                </a:extLst>
              </a:tr>
              <a:tr h="823234">
                <a:tc>
                  <a:txBody>
                    <a:bodyPr/>
                    <a:lstStyle/>
                    <a:p>
                      <a:pPr algn="ctr" fontAlgn="ctr">
                        <a:buNone/>
                      </a:pPr>
                      <a:r>
                        <a:rPr lang="en-GB" sz="1600" b="0" i="0" u="none" strike="noStrike" dirty="0">
                          <a:effectLst/>
                          <a:latin typeface="Arial" panose="020B0604020202020204" pitchFamily="34" charset="0"/>
                        </a:rPr>
                        <a:t>Content Boxes Assignment / Video</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Light grey background</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Arial</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16</a:t>
                      </a:r>
                    </a:p>
                  </a:txBody>
                  <a:tcPr marL="66420" marR="66420" marT="33210" marB="33210" anchor="ctr"/>
                </a:tc>
                <a:tc>
                  <a:txBody>
                    <a:bodyPr/>
                    <a:lstStyle/>
                    <a:p>
                      <a:pPr algn="ctr" fontAlgn="ctr">
                        <a:buNone/>
                      </a:pPr>
                      <a:r>
                        <a:rPr lang="en-US" sz="1600" b="0" i="0" u="none" strike="noStrike">
                          <a:effectLst/>
                          <a:latin typeface="Arial" panose="020B0604020202020204" pitchFamily="34" charset="0"/>
                        </a:rPr>
                        <a:t>Content boxes visually separate important sections such as assignments or videos from the rest of the page.</a:t>
                      </a:r>
                    </a:p>
                  </a:txBody>
                  <a:tcPr marL="66420" marR="66420" marT="33210" marB="33210" anchor="ctr"/>
                </a:tc>
                <a:extLst>
                  <a:ext uri="{0D108BD9-81ED-4DB2-BD59-A6C34878D82A}">
                    <a16:rowId xmlns:a16="http://schemas.microsoft.com/office/drawing/2014/main" val="165325906"/>
                  </a:ext>
                </a:extLst>
              </a:tr>
              <a:tr h="823234">
                <a:tc>
                  <a:txBody>
                    <a:bodyPr/>
                    <a:lstStyle/>
                    <a:p>
                      <a:pPr algn="ctr" fontAlgn="ctr">
                        <a:buNone/>
                      </a:pPr>
                      <a:r>
                        <a:rPr lang="en-GB" sz="1600" b="0" i="0" u="none" strike="noStrike">
                          <a:effectLst/>
                          <a:latin typeface="Arial" panose="020B0604020202020204" pitchFamily="34" charset="0"/>
                        </a:rPr>
                        <a:t>Footer</a:t>
                      </a:r>
                    </a:p>
                  </a:txBody>
                  <a:tcPr marL="66420" marR="66420" marT="33210" marB="33210" anchor="ctr"/>
                </a:tc>
                <a:tc>
                  <a:txBody>
                    <a:bodyPr/>
                    <a:lstStyle/>
                    <a:p>
                      <a:pPr algn="ctr" fontAlgn="ctr">
                        <a:buNone/>
                      </a:pPr>
                      <a:r>
                        <a:rPr lang="en-US" sz="1600" b="0" i="0" u="none" strike="noStrike">
                          <a:effectLst/>
                          <a:latin typeface="Arial" panose="020B0604020202020204" pitchFamily="34" charset="0"/>
                        </a:rPr>
                        <a:t>Light grey background with dark text</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Arial</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12–14</a:t>
                      </a:r>
                    </a:p>
                  </a:txBody>
                  <a:tcPr marL="66420" marR="66420" marT="33210" marB="33210" anchor="ctr"/>
                </a:tc>
                <a:tc>
                  <a:txBody>
                    <a:bodyPr/>
                    <a:lstStyle/>
                    <a:p>
                      <a:pPr algn="ctr" fontAlgn="ctr">
                        <a:buNone/>
                      </a:pPr>
                      <a:r>
                        <a:rPr lang="en-US" sz="1600" b="0" i="0" u="none" strike="noStrike">
                          <a:effectLst/>
                          <a:latin typeface="Arial" panose="020B0604020202020204" pitchFamily="34" charset="0"/>
                        </a:rPr>
                        <a:t>The footer provides consistent navigation and information across all pages of the website.</a:t>
                      </a:r>
                    </a:p>
                  </a:txBody>
                  <a:tcPr marL="66420" marR="66420" marT="33210" marB="33210" anchor="ctr"/>
                </a:tc>
                <a:extLst>
                  <a:ext uri="{0D108BD9-81ED-4DB2-BD59-A6C34878D82A}">
                    <a16:rowId xmlns:a16="http://schemas.microsoft.com/office/drawing/2014/main" val="888829892"/>
                  </a:ext>
                </a:extLst>
              </a:tr>
              <a:tr h="823234">
                <a:tc>
                  <a:txBody>
                    <a:bodyPr/>
                    <a:lstStyle/>
                    <a:p>
                      <a:pPr algn="ctr" fontAlgn="ctr">
                        <a:buNone/>
                      </a:pPr>
                      <a:r>
                        <a:rPr lang="en-GB" sz="1600" b="0" i="0" u="none" strike="noStrike" dirty="0">
                          <a:effectLst/>
                          <a:latin typeface="Arial" panose="020B0604020202020204" pitchFamily="34" charset="0"/>
                        </a:rPr>
                        <a:t>Page Background</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White / very light grey</a:t>
                      </a:r>
                    </a:p>
                  </a:txBody>
                  <a:tcPr marL="66420" marR="66420" marT="33210" marB="33210" anchor="ctr"/>
                </a:tc>
                <a:tc>
                  <a:txBody>
                    <a:bodyPr/>
                    <a:lstStyle/>
                    <a:p>
                      <a:pPr algn="ctr" fontAlgn="ctr">
                        <a:buNone/>
                      </a:pPr>
                      <a:r>
                        <a:rPr lang="en-GB" sz="1600" b="0" i="0" u="none" strike="noStrike">
                          <a:effectLst/>
                          <a:latin typeface="Arial" panose="020B0604020202020204" pitchFamily="34" charset="0"/>
                        </a:rPr>
                        <a:t>Default</a:t>
                      </a:r>
                    </a:p>
                  </a:txBody>
                  <a:tcPr marL="66420" marR="66420" marT="33210" marB="33210" anchor="ctr"/>
                </a:tc>
                <a:tc>
                  <a:txBody>
                    <a:bodyPr/>
                    <a:lstStyle/>
                    <a:p>
                      <a:pPr algn="ctr" fontAlgn="ctr">
                        <a:buNone/>
                      </a:pPr>
                      <a:r>
                        <a:rPr lang="en-GB" sz="1600" b="0" i="0" u="none" strike="noStrike" dirty="0">
                          <a:effectLst/>
                          <a:latin typeface="Arial" panose="020B0604020202020204" pitchFamily="34" charset="0"/>
                        </a:rPr>
                        <a:t>N/A</a:t>
                      </a:r>
                    </a:p>
                  </a:txBody>
                  <a:tcPr marL="66420" marR="66420" marT="33210" marB="33210" anchor="ctr"/>
                </a:tc>
                <a:tc>
                  <a:txBody>
                    <a:bodyPr/>
                    <a:lstStyle/>
                    <a:p>
                      <a:pPr algn="ctr" fontAlgn="ctr">
                        <a:buNone/>
                      </a:pPr>
                      <a:r>
                        <a:rPr lang="en-US" sz="1600" b="0" i="0" u="none" strike="noStrike" dirty="0">
                          <a:effectLst/>
                          <a:latin typeface="Arial" panose="020B0604020202020204" pitchFamily="34" charset="0"/>
                        </a:rPr>
                        <a:t>A neutral background keeps the page clean and ensures text and content are easy to read.</a:t>
                      </a:r>
                    </a:p>
                  </a:txBody>
                  <a:tcPr marL="66420" marR="66420" marT="33210" marB="33210"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18722917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sheet of paper with black writing on it">
            <a:extLst>
              <a:ext uri="{FF2B5EF4-FFF2-40B4-BE49-F238E27FC236}">
                <a16:creationId xmlns:a16="http://schemas.microsoft.com/office/drawing/2014/main" id="{6ACF8909-3870-F83C-F932-C4DA092CD468}"/>
              </a:ext>
            </a:extLst>
          </p:cNvPr>
          <p:cNvPicPr>
            <a:picLocks noGrp="1" noChangeAspect="1"/>
          </p:cNvPicPr>
          <p:nvPr>
            <p:ph idx="1"/>
          </p:nvPr>
        </p:nvPicPr>
        <p:blipFill>
          <a:blip r:embed="rId2"/>
          <a:stretch>
            <a:fillRect/>
          </a:stretch>
        </p:blipFill>
        <p:spPr>
          <a:xfrm rot="16200000">
            <a:off x="2431779" y="-6016"/>
            <a:ext cx="5223569" cy="6993315"/>
          </a:xfrm>
          <a:prstGeom prst="rect">
            <a:avLst/>
          </a:prstGeom>
        </p:spPr>
      </p:pic>
      <p:sp>
        <p:nvSpPr>
          <p:cNvPr id="6" name="TextBox 5">
            <a:extLst>
              <a:ext uri="{FF2B5EF4-FFF2-40B4-BE49-F238E27FC236}">
                <a16:creationId xmlns:a16="http://schemas.microsoft.com/office/drawing/2014/main" id="{DDBA7A2D-3841-B138-30F3-CCA8C227A937}"/>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Original</a:t>
            </a:r>
          </a:p>
        </p:txBody>
      </p:sp>
      <p:sp>
        <p:nvSpPr>
          <p:cNvPr id="2" name="TextBox 1">
            <a:extLst>
              <a:ext uri="{FF2B5EF4-FFF2-40B4-BE49-F238E27FC236}">
                <a16:creationId xmlns:a16="http://schemas.microsoft.com/office/drawing/2014/main" id="{F4CAC1D3-2912-E24A-F433-DADF837249EC}"/>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6F554818-F943-5610-BC45-405565EA3B4F}"/>
              </a:ext>
            </a:extLst>
          </p:cNvPr>
          <p:cNvCxnSpPr>
            <a:cxnSpLocks/>
          </p:cNvCxnSpPr>
          <p:nvPr/>
        </p:nvCxnSpPr>
        <p:spPr>
          <a:xfrm flipV="1">
            <a:off x="5836204" y="5248433"/>
            <a:ext cx="3437825" cy="1581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3E521422-7CAB-EF3B-A506-B7AB3B188286}"/>
              </a:ext>
            </a:extLst>
          </p:cNvPr>
          <p:cNvCxnSpPr>
            <a:cxnSpLocks/>
          </p:cNvCxnSpPr>
          <p:nvPr/>
        </p:nvCxnSpPr>
        <p:spPr>
          <a:xfrm flipH="1" flipV="1">
            <a:off x="783672" y="1509341"/>
            <a:ext cx="4101311" cy="26422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BEB7C80-12FD-3EC4-A30D-163CCCF0178C}"/>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3C8B3473-799A-7406-431F-1458B9909AB6}"/>
              </a:ext>
            </a:extLst>
          </p:cNvPr>
          <p:cNvCxnSpPr>
            <a:cxnSpLocks/>
            <a:stCxn id="9" idx="1"/>
          </p:cNvCxnSpPr>
          <p:nvPr/>
        </p:nvCxnSpPr>
        <p:spPr>
          <a:xfrm flipH="1" flipV="1">
            <a:off x="4412440" y="3510314"/>
            <a:ext cx="4974322" cy="81634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33537F4-9DCF-9D9E-15BB-99E173830F13}"/>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10" name="Straight Arrow Connector 9">
            <a:extLst>
              <a:ext uri="{FF2B5EF4-FFF2-40B4-BE49-F238E27FC236}">
                <a16:creationId xmlns:a16="http://schemas.microsoft.com/office/drawing/2014/main" id="{EC986BCD-71C7-09CC-36F0-0C85524FA21F}"/>
              </a:ext>
            </a:extLst>
          </p:cNvPr>
          <p:cNvCxnSpPr>
            <a:cxnSpLocks/>
            <a:stCxn id="11" idx="1"/>
          </p:cNvCxnSpPr>
          <p:nvPr/>
        </p:nvCxnSpPr>
        <p:spPr>
          <a:xfrm flipH="1" flipV="1">
            <a:off x="6535812" y="3429000"/>
            <a:ext cx="2850950" cy="204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911168A-6DB5-40E4-9FA3-E8DE0F57928E}"/>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76805585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924B1-1B69-1583-79AC-17845FBB8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316C2-1751-5FD0-5F81-32CE7D6A86EF}"/>
              </a:ext>
            </a:extLst>
          </p:cNvPr>
          <p:cNvSpPr>
            <a:spLocks noGrp="1"/>
          </p:cNvSpPr>
          <p:nvPr>
            <p:ph type="title"/>
          </p:nvPr>
        </p:nvSpPr>
        <p:spPr>
          <a:xfrm>
            <a:off x="700635" y="914400"/>
            <a:ext cx="10691265" cy="687334"/>
          </a:xfrm>
        </p:spPr>
        <p:txBody>
          <a:bodyPr>
            <a:normAutofit fontScale="90000"/>
          </a:bodyPr>
          <a:lstStyle/>
          <a:p>
            <a:pPr algn="ctr"/>
            <a:r>
              <a:rPr lang="en-US" dirty="0"/>
              <a:t>Annotation of Original Unit 21 Subpage Design</a:t>
            </a:r>
            <a:endParaRPr lang="en-GB" dirty="0"/>
          </a:p>
        </p:txBody>
      </p:sp>
      <p:sp>
        <p:nvSpPr>
          <p:cNvPr id="3" name="Content Placeholder 2">
            <a:extLst>
              <a:ext uri="{FF2B5EF4-FFF2-40B4-BE49-F238E27FC236}">
                <a16:creationId xmlns:a16="http://schemas.microsoft.com/office/drawing/2014/main" id="{E6865ACB-2EC9-81AF-4AC9-414763322518}"/>
              </a:ext>
            </a:extLst>
          </p:cNvPr>
          <p:cNvSpPr>
            <a:spLocks noGrp="1"/>
          </p:cNvSpPr>
          <p:nvPr>
            <p:ph idx="1"/>
          </p:nvPr>
        </p:nvSpPr>
        <p:spPr>
          <a:xfrm>
            <a:off x="700635" y="1663103"/>
            <a:ext cx="10691265" cy="4298785"/>
          </a:xfrm>
        </p:spPr>
        <p:txBody>
          <a:bodyPr>
            <a:normAutofit lnSpcReduction="10000"/>
          </a:bodyPr>
          <a:lstStyle/>
          <a:p>
            <a:r>
              <a:rPr lang="en-US" dirty="0"/>
              <a:t>Title </a:t>
            </a:r>
            <a:br>
              <a:rPr lang="en-US" dirty="0"/>
            </a:br>
            <a:r>
              <a:rPr lang="en-US" dirty="0"/>
              <a:t>The title is positioned at the top of the page so users can quickly identify which unit they are viewing. This keeps the structure of the website consistent and organised.</a:t>
            </a:r>
          </a:p>
          <a:p>
            <a:r>
              <a:rPr lang="en-US" dirty="0"/>
              <a:t>Assignment I Made</a:t>
            </a:r>
            <a:br>
              <a:rPr lang="en-US" dirty="0"/>
            </a:br>
            <a:r>
              <a:rPr lang="en-US" dirty="0"/>
              <a:t>This section shows the assignments created for the unit. Displaying the assignments allows users to see examples of the work completed during the unit.</a:t>
            </a:r>
          </a:p>
          <a:p>
            <a:r>
              <a:rPr lang="en-US" dirty="0"/>
              <a:t>Description of the Whole Assignment</a:t>
            </a:r>
            <a:br>
              <a:rPr lang="en-US" dirty="0"/>
            </a:br>
            <a:r>
              <a:rPr lang="en-US" dirty="0"/>
              <a:t>The assignment description explains what each assignment involved and what tasks were required. This helps users understand the context and purpose of the work presented.</a:t>
            </a:r>
          </a:p>
          <a:p>
            <a:r>
              <a:rPr lang="en-US" dirty="0"/>
              <a:t>Footer of My Website</a:t>
            </a:r>
            <a:br>
              <a:rPr lang="en-US" dirty="0"/>
            </a:br>
            <a:r>
              <a:rPr lang="en-US" dirty="0"/>
              <a:t>The footer is placed at the bottom of the page to maintain consistency across the website. It may include navigation links or additional information.</a:t>
            </a:r>
          </a:p>
          <a:p>
            <a:endParaRPr lang="en-GB" dirty="0"/>
          </a:p>
        </p:txBody>
      </p:sp>
    </p:spTree>
    <p:extLst>
      <p:ext uri="{BB962C8B-B14F-4D97-AF65-F5344CB8AC3E}">
        <p14:creationId xmlns:p14="http://schemas.microsoft.com/office/powerpoint/2010/main" val="21537628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AF086-1D86-96C0-1179-ADF8E36C39B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C7DE274-2328-3CD4-DD31-14551C2DB1C0}"/>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12FF23AA-10BE-3C53-36BB-935672E6FFF6}"/>
              </a:ext>
            </a:extLst>
          </p:cNvPr>
          <p:cNvGraphicFramePr>
            <a:graphicFrameLocks noGrp="1"/>
          </p:cNvGraphicFramePr>
          <p:nvPr>
            <p:ph idx="1"/>
            <p:extLst>
              <p:ext uri="{D42A27DB-BD31-4B8C-83A1-F6EECF244321}">
                <p14:modId xmlns:p14="http://schemas.microsoft.com/office/powerpoint/2010/main" val="4283142883"/>
              </p:ext>
            </p:extLst>
          </p:nvPr>
        </p:nvGraphicFramePr>
        <p:xfrm>
          <a:off x="757219" y="932329"/>
          <a:ext cx="11373262" cy="5609164"/>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a:buNone/>
                      </a:pPr>
                      <a:r>
                        <a:rPr lang="en-GB" sz="1600" dirty="0"/>
                        <a:t>Page Title</a:t>
                      </a:r>
                    </a:p>
                  </a:txBody>
                  <a:tcPr marL="35479" marR="35479" marT="17739" marB="17739" anchor="ctr"/>
                </a:tc>
                <a:tc>
                  <a:txBody>
                    <a:bodyPr/>
                    <a:lstStyle/>
                    <a:p>
                      <a:pPr algn="ctr">
                        <a:buNone/>
                      </a:pPr>
                      <a:r>
                        <a:rPr lang="en-GB" sz="1600" dirty="0"/>
                        <a:t>Dark purple </a:t>
                      </a:r>
                    </a:p>
                  </a:txBody>
                  <a:tcPr marL="35479" marR="35479" marT="17739" marB="17739" anchor="ctr"/>
                </a:tc>
                <a:tc>
                  <a:txBody>
                    <a:bodyPr/>
                    <a:lstStyle/>
                    <a:p>
                      <a:pPr algn="ctr">
                        <a:buNone/>
                      </a:pPr>
                      <a:r>
                        <a:rPr lang="en-GB" sz="1600"/>
                        <a:t>Arial / Sans-serif</a:t>
                      </a:r>
                    </a:p>
                  </a:txBody>
                  <a:tcPr marL="35479" marR="35479" marT="17739" marB="17739" anchor="ctr"/>
                </a:tc>
                <a:tc>
                  <a:txBody>
                    <a:bodyPr/>
                    <a:lstStyle/>
                    <a:p>
                      <a:pPr algn="ctr">
                        <a:buNone/>
                      </a:pPr>
                      <a:r>
                        <a:rPr lang="en-GB" sz="1600" dirty="0"/>
                        <a:t>32 bold</a:t>
                      </a:r>
                    </a:p>
                  </a:txBody>
                  <a:tcPr marL="35479" marR="35479" marT="17739" marB="17739" anchor="ctr"/>
                </a:tc>
                <a:tc>
                  <a:txBody>
                    <a:bodyPr/>
                    <a:lstStyle/>
                    <a:p>
                      <a:pPr algn="ctr">
                        <a:buNone/>
                      </a:pPr>
                      <a:r>
                        <a:rPr lang="en-US" sz="1600"/>
                        <a:t>The large title makes it easy for users to immediately identify which unit page they are viewing.</a:t>
                      </a:r>
                    </a:p>
                  </a:txBody>
                  <a:tcPr marL="35479" marR="35479" marT="17739" marB="17739" anchor="ctr"/>
                </a:tc>
                <a:extLst>
                  <a:ext uri="{0D108BD9-81ED-4DB2-BD59-A6C34878D82A}">
                    <a16:rowId xmlns:a16="http://schemas.microsoft.com/office/drawing/2014/main" val="3402839470"/>
                  </a:ext>
                </a:extLst>
              </a:tr>
              <a:tr h="1019669">
                <a:tc>
                  <a:txBody>
                    <a:bodyPr/>
                    <a:lstStyle/>
                    <a:p>
                      <a:pPr algn="ctr">
                        <a:buNone/>
                      </a:pPr>
                      <a:r>
                        <a:rPr lang="en-US" sz="1600" dirty="0"/>
                        <a:t>Section Headings Description / Assignment / Video</a:t>
                      </a:r>
                    </a:p>
                  </a:txBody>
                  <a:tcPr marL="35479" marR="35479" marT="17739" marB="17739" anchor="ctr"/>
                </a:tc>
                <a:tc>
                  <a:txBody>
                    <a:bodyPr/>
                    <a:lstStyle/>
                    <a:p>
                      <a:pPr algn="ctr">
                        <a:buNone/>
                      </a:pPr>
                      <a:r>
                        <a:rPr lang="en-GB" sz="1600"/>
                        <a:t>Dark purple</a:t>
                      </a:r>
                    </a:p>
                  </a:txBody>
                  <a:tcPr marL="35479" marR="35479" marT="17739" marB="17739" anchor="ctr"/>
                </a:tc>
                <a:tc>
                  <a:txBody>
                    <a:bodyPr/>
                    <a:lstStyle/>
                    <a:p>
                      <a:pPr algn="ctr">
                        <a:buNone/>
                      </a:pPr>
                      <a:r>
                        <a:rPr lang="en-GB" sz="1600"/>
                        <a:t>Arial Bold</a:t>
                      </a:r>
                    </a:p>
                  </a:txBody>
                  <a:tcPr marL="35479" marR="35479" marT="17739" marB="17739" anchor="ctr"/>
                </a:tc>
                <a:tc>
                  <a:txBody>
                    <a:bodyPr/>
                    <a:lstStyle/>
                    <a:p>
                      <a:pPr algn="ctr">
                        <a:buNone/>
                      </a:pPr>
                      <a:r>
                        <a:rPr lang="en-GB" sz="1600" dirty="0"/>
                        <a:t>20–24</a:t>
                      </a:r>
                    </a:p>
                  </a:txBody>
                  <a:tcPr marL="35479" marR="35479" marT="17739" marB="17739" anchor="ctr"/>
                </a:tc>
                <a:tc>
                  <a:txBody>
                    <a:bodyPr/>
                    <a:lstStyle/>
                    <a:p>
                      <a:pPr algn="ctr">
                        <a:buNone/>
                      </a:pPr>
                      <a:r>
                        <a:rPr lang="en-US" sz="1600"/>
                        <a:t>Headings clearly separate different sections of the page and help users navigate the content.</a:t>
                      </a:r>
                    </a:p>
                  </a:txBody>
                  <a:tcPr marL="35479" marR="35479" marT="17739" marB="17739" anchor="ctr"/>
                </a:tc>
                <a:extLst>
                  <a:ext uri="{0D108BD9-81ED-4DB2-BD59-A6C34878D82A}">
                    <a16:rowId xmlns:a16="http://schemas.microsoft.com/office/drawing/2014/main" val="1508351187"/>
                  </a:ext>
                </a:extLst>
              </a:tr>
              <a:tr h="1009809">
                <a:tc>
                  <a:txBody>
                    <a:bodyPr/>
                    <a:lstStyle/>
                    <a:p>
                      <a:pPr algn="ctr">
                        <a:buNone/>
                      </a:pPr>
                      <a:r>
                        <a:rPr lang="en-GB" sz="1600" dirty="0"/>
                        <a:t>Body Text </a:t>
                      </a:r>
                    </a:p>
                  </a:txBody>
                  <a:tcPr marL="35479" marR="35479" marT="17739" marB="17739" anchor="ctr"/>
                </a:tc>
                <a:tc>
                  <a:txBody>
                    <a:bodyPr/>
                    <a:lstStyle/>
                    <a:p>
                      <a:pPr algn="ctr">
                        <a:buNone/>
                      </a:pPr>
                      <a:r>
                        <a:rPr lang="en-GB" sz="1600"/>
                        <a:t>Black / Dark grey</a:t>
                      </a:r>
                    </a:p>
                  </a:txBody>
                  <a:tcPr marL="35479" marR="35479" marT="17739" marB="17739" anchor="ctr"/>
                </a:tc>
                <a:tc>
                  <a:txBody>
                    <a:bodyPr/>
                    <a:lstStyle/>
                    <a:p>
                      <a:pPr algn="ctr">
                        <a:buNone/>
                      </a:pPr>
                      <a:r>
                        <a:rPr lang="en-GB" sz="1600"/>
                        <a:t>Arial</a:t>
                      </a:r>
                    </a:p>
                  </a:txBody>
                  <a:tcPr marL="35479" marR="35479" marT="17739" marB="17739" anchor="ctr"/>
                </a:tc>
                <a:tc>
                  <a:txBody>
                    <a:bodyPr/>
                    <a:lstStyle/>
                    <a:p>
                      <a:pPr algn="ctr">
                        <a:buNone/>
                      </a:pPr>
                      <a:r>
                        <a:rPr lang="en-GB" sz="1600" dirty="0"/>
                        <a:t>16</a:t>
                      </a:r>
                    </a:p>
                  </a:txBody>
                  <a:tcPr marL="35479" marR="35479" marT="17739" marB="17739" anchor="ctr"/>
                </a:tc>
                <a:tc>
                  <a:txBody>
                    <a:bodyPr/>
                    <a:lstStyle/>
                    <a:p>
                      <a:pPr algn="ctr">
                        <a:buNone/>
                      </a:pPr>
                      <a:r>
                        <a:rPr lang="en-US" sz="1600"/>
                        <a:t>A simple and readable font ensures the information is easy for users to read and understand.</a:t>
                      </a:r>
                    </a:p>
                  </a:txBody>
                  <a:tcPr marL="35479" marR="35479" marT="17739" marB="17739" anchor="ctr"/>
                </a:tc>
                <a:extLst>
                  <a:ext uri="{0D108BD9-81ED-4DB2-BD59-A6C34878D82A}">
                    <a16:rowId xmlns:a16="http://schemas.microsoft.com/office/drawing/2014/main" val="3089989459"/>
                  </a:ext>
                </a:extLst>
              </a:tr>
              <a:tr h="823234">
                <a:tc>
                  <a:txBody>
                    <a:bodyPr/>
                    <a:lstStyle/>
                    <a:p>
                      <a:pPr algn="ctr">
                        <a:buNone/>
                      </a:pPr>
                      <a:r>
                        <a:rPr lang="en-GB" sz="1600" dirty="0"/>
                        <a:t>Content Boxes Assignments / Videos</a:t>
                      </a:r>
                    </a:p>
                  </a:txBody>
                  <a:tcPr marL="35479" marR="35479" marT="17739" marB="17739" anchor="ctr"/>
                </a:tc>
                <a:tc>
                  <a:txBody>
                    <a:bodyPr/>
                    <a:lstStyle/>
                    <a:p>
                      <a:pPr algn="ctr">
                        <a:buNone/>
                      </a:pPr>
                      <a:r>
                        <a:rPr lang="en-GB" sz="1600"/>
                        <a:t>Light grey background</a:t>
                      </a:r>
                    </a:p>
                  </a:txBody>
                  <a:tcPr marL="35479" marR="35479" marT="17739" marB="17739" anchor="ctr"/>
                </a:tc>
                <a:tc>
                  <a:txBody>
                    <a:bodyPr/>
                    <a:lstStyle/>
                    <a:p>
                      <a:pPr algn="ctr">
                        <a:buNone/>
                      </a:pPr>
                      <a:r>
                        <a:rPr lang="en-GB" sz="1600"/>
                        <a:t>Arial</a:t>
                      </a:r>
                    </a:p>
                  </a:txBody>
                  <a:tcPr marL="35479" marR="35479" marT="17739" marB="17739" anchor="ctr"/>
                </a:tc>
                <a:tc>
                  <a:txBody>
                    <a:bodyPr/>
                    <a:lstStyle/>
                    <a:p>
                      <a:pPr algn="ctr">
                        <a:buNone/>
                      </a:pPr>
                      <a:r>
                        <a:rPr lang="en-GB" sz="1600" dirty="0"/>
                        <a:t>16</a:t>
                      </a:r>
                    </a:p>
                  </a:txBody>
                  <a:tcPr marL="35479" marR="35479" marT="17739" marB="17739" anchor="ctr"/>
                </a:tc>
                <a:tc>
                  <a:txBody>
                    <a:bodyPr/>
                    <a:lstStyle/>
                    <a:p>
                      <a:pPr algn="ctr">
                        <a:buNone/>
                      </a:pPr>
                      <a:r>
                        <a:rPr lang="en-US" sz="1600"/>
                        <a:t>Content boxes highlight important elements such as assignments or videos and visually separate them from other content.</a:t>
                      </a:r>
                    </a:p>
                  </a:txBody>
                  <a:tcPr marL="35479" marR="35479" marT="17739" marB="17739" anchor="ctr"/>
                </a:tc>
                <a:extLst>
                  <a:ext uri="{0D108BD9-81ED-4DB2-BD59-A6C34878D82A}">
                    <a16:rowId xmlns:a16="http://schemas.microsoft.com/office/drawing/2014/main" val="165325906"/>
                  </a:ext>
                </a:extLst>
              </a:tr>
              <a:tr h="823234">
                <a:tc>
                  <a:txBody>
                    <a:bodyPr/>
                    <a:lstStyle/>
                    <a:p>
                      <a:pPr algn="ctr">
                        <a:buNone/>
                      </a:pPr>
                      <a:r>
                        <a:rPr lang="en-GB" sz="1600"/>
                        <a:t>Footer</a:t>
                      </a:r>
                    </a:p>
                  </a:txBody>
                  <a:tcPr marL="35479" marR="35479" marT="17739" marB="17739" anchor="ctr"/>
                </a:tc>
                <a:tc>
                  <a:txBody>
                    <a:bodyPr/>
                    <a:lstStyle/>
                    <a:p>
                      <a:pPr algn="ctr">
                        <a:buNone/>
                      </a:pPr>
                      <a:r>
                        <a:rPr lang="en-US" sz="1600"/>
                        <a:t>Light grey background with dark text</a:t>
                      </a:r>
                    </a:p>
                  </a:txBody>
                  <a:tcPr marL="35479" marR="35479" marT="17739" marB="17739" anchor="ctr"/>
                </a:tc>
                <a:tc>
                  <a:txBody>
                    <a:bodyPr/>
                    <a:lstStyle/>
                    <a:p>
                      <a:pPr algn="ctr">
                        <a:buNone/>
                      </a:pPr>
                      <a:r>
                        <a:rPr lang="en-GB" sz="1600"/>
                        <a:t>Arial</a:t>
                      </a:r>
                    </a:p>
                  </a:txBody>
                  <a:tcPr marL="35479" marR="35479" marT="17739" marB="17739" anchor="ctr"/>
                </a:tc>
                <a:tc>
                  <a:txBody>
                    <a:bodyPr/>
                    <a:lstStyle/>
                    <a:p>
                      <a:pPr algn="ctr">
                        <a:buNone/>
                      </a:pPr>
                      <a:r>
                        <a:rPr lang="en-GB" sz="1600" dirty="0"/>
                        <a:t>12–14</a:t>
                      </a:r>
                    </a:p>
                  </a:txBody>
                  <a:tcPr marL="35479" marR="35479" marT="17739" marB="17739" anchor="ctr"/>
                </a:tc>
                <a:tc>
                  <a:txBody>
                    <a:bodyPr/>
                    <a:lstStyle/>
                    <a:p>
                      <a:pPr algn="ctr">
                        <a:buNone/>
                      </a:pPr>
                      <a:r>
                        <a:rPr lang="en-US" sz="1600"/>
                        <a:t>The footer keeps the layout consistent across the website and may contain navigation links or additional information.</a:t>
                      </a:r>
                    </a:p>
                  </a:txBody>
                  <a:tcPr marL="35479" marR="35479" marT="17739" marB="17739" anchor="ctr"/>
                </a:tc>
                <a:extLst>
                  <a:ext uri="{0D108BD9-81ED-4DB2-BD59-A6C34878D82A}">
                    <a16:rowId xmlns:a16="http://schemas.microsoft.com/office/drawing/2014/main" val="888829892"/>
                  </a:ext>
                </a:extLst>
              </a:tr>
              <a:tr h="823234">
                <a:tc>
                  <a:txBody>
                    <a:bodyPr/>
                    <a:lstStyle/>
                    <a:p>
                      <a:pPr algn="ctr">
                        <a:buNone/>
                      </a:pPr>
                      <a:r>
                        <a:rPr lang="en-GB" sz="1600" dirty="0"/>
                        <a:t>Page Background</a:t>
                      </a:r>
                    </a:p>
                  </a:txBody>
                  <a:tcPr marL="35479" marR="35479" marT="17739" marB="17739" anchor="ctr"/>
                </a:tc>
                <a:tc>
                  <a:txBody>
                    <a:bodyPr/>
                    <a:lstStyle/>
                    <a:p>
                      <a:pPr algn="ctr">
                        <a:buNone/>
                      </a:pPr>
                      <a:r>
                        <a:rPr lang="en-GB" sz="1600"/>
                        <a:t>White / very light grey</a:t>
                      </a:r>
                    </a:p>
                  </a:txBody>
                  <a:tcPr marL="35479" marR="35479" marT="17739" marB="17739" anchor="ctr"/>
                </a:tc>
                <a:tc>
                  <a:txBody>
                    <a:bodyPr/>
                    <a:lstStyle/>
                    <a:p>
                      <a:pPr algn="ctr">
                        <a:buNone/>
                      </a:pPr>
                      <a:r>
                        <a:rPr lang="en-GB" sz="1600"/>
                        <a:t>Default</a:t>
                      </a:r>
                    </a:p>
                  </a:txBody>
                  <a:tcPr marL="35479" marR="35479" marT="17739" marB="17739" anchor="ctr"/>
                </a:tc>
                <a:tc>
                  <a:txBody>
                    <a:bodyPr/>
                    <a:lstStyle/>
                    <a:p>
                      <a:pPr algn="ctr">
                        <a:buNone/>
                      </a:pPr>
                      <a:r>
                        <a:rPr lang="en-GB" sz="1600" dirty="0"/>
                        <a:t>N/A</a:t>
                      </a:r>
                    </a:p>
                  </a:txBody>
                  <a:tcPr marL="35479" marR="35479" marT="17739" marB="17739" anchor="ctr"/>
                </a:tc>
                <a:tc>
                  <a:txBody>
                    <a:bodyPr/>
                    <a:lstStyle/>
                    <a:p>
                      <a:pPr algn="ctr">
                        <a:buNone/>
                      </a:pPr>
                      <a:r>
                        <a:rPr lang="en-US" sz="1600" dirty="0"/>
                        <a:t>A neutral background keeps the design clean and improves readability.</a:t>
                      </a:r>
                    </a:p>
                  </a:txBody>
                  <a:tcPr marL="35479" marR="35479" marT="17739" marB="17739"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181774274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4CA76-FC7C-3B7D-6AC6-6D7A4CF0DEDB}"/>
              </a:ext>
            </a:extLst>
          </p:cNvPr>
          <p:cNvSpPr>
            <a:spLocks noGrp="1"/>
          </p:cNvSpPr>
          <p:nvPr>
            <p:ph type="title"/>
          </p:nvPr>
        </p:nvSpPr>
        <p:spPr/>
        <p:txBody>
          <a:bodyPr/>
          <a:lstStyle/>
          <a:p>
            <a:pPr algn="ctr"/>
            <a:r>
              <a:rPr lang="en-GB"/>
              <a:t>Unit 21 – technology business </a:t>
            </a:r>
          </a:p>
        </p:txBody>
      </p:sp>
      <p:sp>
        <p:nvSpPr>
          <p:cNvPr id="3" name="Content Placeholder 2">
            <a:extLst>
              <a:ext uri="{FF2B5EF4-FFF2-40B4-BE49-F238E27FC236}">
                <a16:creationId xmlns:a16="http://schemas.microsoft.com/office/drawing/2014/main" id="{6D248CE7-F7FE-0F9C-7221-F1A5ED90C3CB}"/>
              </a:ext>
            </a:extLst>
          </p:cNvPr>
          <p:cNvSpPr>
            <a:spLocks noGrp="1"/>
          </p:cNvSpPr>
          <p:nvPr>
            <p:ph idx="1"/>
          </p:nvPr>
        </p:nvSpPr>
        <p:spPr/>
        <p:txBody>
          <a:bodyPr vert="horz" lIns="91440" tIns="45720" rIns="91440" bIns="45720" rtlCol="0" anchor="t">
            <a:normAutofit/>
          </a:bodyPr>
          <a:lstStyle/>
          <a:p>
            <a:r>
              <a:rPr lang="en-GB">
                <a:ea typeface="+mn-lt"/>
                <a:cs typeface="+mn-lt"/>
              </a:rPr>
              <a:t>This page presents my work for Unit 21. It includes a video and a description explaining the assignments. In this unit I learned how technology businesses operate and how products are planned and developed.</a:t>
            </a:r>
            <a:endParaRPr lang="en-GB"/>
          </a:p>
        </p:txBody>
      </p:sp>
    </p:spTree>
    <p:extLst>
      <p:ext uri="{BB962C8B-B14F-4D97-AF65-F5344CB8AC3E}">
        <p14:creationId xmlns:p14="http://schemas.microsoft.com/office/powerpoint/2010/main" val="6759392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589DC-BA82-35A0-4CC9-C11823216EEB}"/>
              </a:ext>
            </a:extLst>
          </p:cNvPr>
          <p:cNvSpPr>
            <a:spLocks noGrp="1"/>
          </p:cNvSpPr>
          <p:nvPr>
            <p:ph type="title"/>
          </p:nvPr>
        </p:nvSpPr>
        <p:spPr/>
        <p:txBody>
          <a:bodyPr/>
          <a:lstStyle/>
          <a:p>
            <a:pPr algn="ctr"/>
            <a:r>
              <a:rPr lang="en-GB">
                <a:ea typeface="+mj-lt"/>
                <a:cs typeface="+mj-lt"/>
              </a:rPr>
              <a:t>Purpose of  the Page</a:t>
            </a:r>
            <a:endParaRPr lang="en-US"/>
          </a:p>
        </p:txBody>
      </p:sp>
      <p:sp>
        <p:nvSpPr>
          <p:cNvPr id="3" name="Content Placeholder 2">
            <a:extLst>
              <a:ext uri="{FF2B5EF4-FFF2-40B4-BE49-F238E27FC236}">
                <a16:creationId xmlns:a16="http://schemas.microsoft.com/office/drawing/2014/main" id="{F985F828-8502-4F9B-364A-EF0754B22936}"/>
              </a:ext>
            </a:extLst>
          </p:cNvPr>
          <p:cNvSpPr>
            <a:spLocks noGrp="1"/>
          </p:cNvSpPr>
          <p:nvPr>
            <p:ph idx="1"/>
          </p:nvPr>
        </p:nvSpPr>
        <p:spPr/>
        <p:txBody>
          <a:bodyPr vert="horz" lIns="91440" tIns="45720" rIns="91440" bIns="45720" rtlCol="0" anchor="t">
            <a:normAutofit/>
          </a:bodyPr>
          <a:lstStyle/>
          <a:p>
            <a:r>
              <a:rPr lang="en-GB">
                <a:ea typeface="+mn-lt"/>
                <a:cs typeface="+mn-lt"/>
              </a:rPr>
              <a:t>The purpose of the Unit 21 page is to present my work and learning from Unit 21. This page allows teachers and users to view my assignments and understand the tasks I completed during this unit. It helps show the skills and knowledge I developed while working on the digital portfolio project.</a:t>
            </a:r>
            <a:endParaRPr lang="en-GB"/>
          </a:p>
        </p:txBody>
      </p:sp>
    </p:spTree>
    <p:extLst>
      <p:ext uri="{BB962C8B-B14F-4D97-AF65-F5344CB8AC3E}">
        <p14:creationId xmlns:p14="http://schemas.microsoft.com/office/powerpoint/2010/main" val="366353296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DE19A-9DB0-45A0-CC10-FAE96EEA4AD0}"/>
              </a:ext>
            </a:extLst>
          </p:cNvPr>
          <p:cNvSpPr>
            <a:spLocks noGrp="1"/>
          </p:cNvSpPr>
          <p:nvPr>
            <p:ph type="title"/>
          </p:nvPr>
        </p:nvSpPr>
        <p:spPr/>
        <p:txBody>
          <a:bodyPr/>
          <a:lstStyle/>
          <a:p>
            <a:pPr algn="ctr"/>
            <a:r>
              <a:rPr lang="en-GB">
                <a:ea typeface="+mj-lt"/>
                <a:cs typeface="+mj-lt"/>
              </a:rPr>
              <a:t>Design</a:t>
            </a:r>
            <a:endParaRPr lang="en-US"/>
          </a:p>
        </p:txBody>
      </p:sp>
      <p:sp>
        <p:nvSpPr>
          <p:cNvPr id="3" name="Content Placeholder 2">
            <a:extLst>
              <a:ext uri="{FF2B5EF4-FFF2-40B4-BE49-F238E27FC236}">
                <a16:creationId xmlns:a16="http://schemas.microsoft.com/office/drawing/2014/main" id="{5635ED39-A784-E090-4152-F08D207914B0}"/>
              </a:ext>
            </a:extLst>
          </p:cNvPr>
          <p:cNvSpPr>
            <a:spLocks noGrp="1"/>
          </p:cNvSpPr>
          <p:nvPr>
            <p:ph idx="1"/>
          </p:nvPr>
        </p:nvSpPr>
        <p:spPr/>
        <p:txBody>
          <a:bodyPr vert="horz" lIns="91440" tIns="45720" rIns="91440" bIns="45720" rtlCol="0" anchor="t">
            <a:normAutofit/>
          </a:bodyPr>
          <a:lstStyle/>
          <a:p>
            <a:r>
              <a:rPr lang="en-GB">
                <a:ea typeface="+mn-lt"/>
                <a:cs typeface="+mn-lt"/>
              </a:rPr>
              <a:t>The page includes a title at the top labelled “Unit 21” so users can easily identify the unit. In the centre of the page there is a description section where I explain the assignment and the work I completed. Below the description there is a video section where videos related to the project or assignment can be shown. A footer is placed at the bottom of the page to keep the layout consistent with the rest of the website.</a:t>
            </a:r>
            <a:endParaRPr lang="en-GB"/>
          </a:p>
        </p:txBody>
      </p:sp>
    </p:spTree>
    <p:extLst>
      <p:ext uri="{BB962C8B-B14F-4D97-AF65-F5344CB8AC3E}">
        <p14:creationId xmlns:p14="http://schemas.microsoft.com/office/powerpoint/2010/main" val="236368074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D5A60-43EE-51F0-9BC1-F9BA0F8ED3F3}"/>
              </a:ext>
            </a:extLst>
          </p:cNvPr>
          <p:cNvSpPr>
            <a:spLocks noGrp="1"/>
          </p:cNvSpPr>
          <p:nvPr>
            <p:ph type="title"/>
          </p:nvPr>
        </p:nvSpPr>
        <p:spPr/>
        <p:txBody>
          <a:bodyPr/>
          <a:lstStyle/>
          <a:p>
            <a:pPr algn="ctr"/>
            <a:r>
              <a:rPr lang="en-GB">
                <a:ea typeface="+mj-lt"/>
                <a:cs typeface="+mj-lt"/>
              </a:rPr>
              <a:t>Aesthetic Features</a:t>
            </a:r>
            <a:endParaRPr lang="en-US"/>
          </a:p>
        </p:txBody>
      </p:sp>
      <p:sp>
        <p:nvSpPr>
          <p:cNvPr id="3" name="Content Placeholder 2">
            <a:extLst>
              <a:ext uri="{FF2B5EF4-FFF2-40B4-BE49-F238E27FC236}">
                <a16:creationId xmlns:a16="http://schemas.microsoft.com/office/drawing/2014/main" id="{AEFFB178-DEDB-2B73-6260-53EAB8540A73}"/>
              </a:ext>
            </a:extLst>
          </p:cNvPr>
          <p:cNvSpPr>
            <a:spLocks noGrp="1"/>
          </p:cNvSpPr>
          <p:nvPr>
            <p:ph idx="1"/>
          </p:nvPr>
        </p:nvSpPr>
        <p:spPr/>
        <p:txBody>
          <a:bodyPr vert="horz" lIns="91440" tIns="45720" rIns="91440" bIns="45720" rtlCol="0" anchor="t">
            <a:normAutofit/>
          </a:bodyPr>
          <a:lstStyle/>
          <a:p>
            <a:r>
              <a:rPr lang="en-GB">
                <a:ea typeface="+mn-lt"/>
                <a:cs typeface="+mn-lt"/>
              </a:rPr>
              <a:t>The page has a simple and clean layout which makes the content easy to read. The title at the top creates a clear structure for the page. The description and video sections are placed in the centre so users focus on the main content. This layout makes the page look organised and professional.</a:t>
            </a:r>
            <a:endParaRPr lang="en-GB"/>
          </a:p>
        </p:txBody>
      </p:sp>
    </p:spTree>
    <p:extLst>
      <p:ext uri="{BB962C8B-B14F-4D97-AF65-F5344CB8AC3E}">
        <p14:creationId xmlns:p14="http://schemas.microsoft.com/office/powerpoint/2010/main" val="14081112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1E22-88AD-F344-DE78-21A32F7BCA46}"/>
              </a:ext>
            </a:extLst>
          </p:cNvPr>
          <p:cNvSpPr>
            <a:spLocks noGrp="1"/>
          </p:cNvSpPr>
          <p:nvPr>
            <p:ph type="title"/>
          </p:nvPr>
        </p:nvSpPr>
        <p:spPr/>
        <p:txBody>
          <a:bodyPr/>
          <a:lstStyle/>
          <a:p>
            <a:pPr algn="ctr"/>
            <a:r>
              <a:rPr lang="en-GB">
                <a:ea typeface="+mj-lt"/>
                <a:cs typeface="+mj-lt"/>
              </a:rPr>
              <a:t>Design Features</a:t>
            </a:r>
            <a:endParaRPr lang="en-US">
              <a:ea typeface="+mj-lt"/>
              <a:cs typeface="+mj-lt"/>
            </a:endParaRPr>
          </a:p>
        </p:txBody>
      </p:sp>
      <p:sp>
        <p:nvSpPr>
          <p:cNvPr id="3" name="Content Placeholder 2">
            <a:extLst>
              <a:ext uri="{FF2B5EF4-FFF2-40B4-BE49-F238E27FC236}">
                <a16:creationId xmlns:a16="http://schemas.microsoft.com/office/drawing/2014/main" id="{4500C844-FD29-E6CC-C2B9-6CA9D902B927}"/>
              </a:ext>
            </a:extLst>
          </p:cNvPr>
          <p:cNvSpPr>
            <a:spLocks noGrp="1"/>
          </p:cNvSpPr>
          <p:nvPr>
            <p:ph idx="1"/>
          </p:nvPr>
        </p:nvSpPr>
        <p:spPr/>
        <p:txBody>
          <a:bodyPr vert="horz" lIns="91440" tIns="45720" rIns="91440" bIns="45720" rtlCol="0" anchor="t">
            <a:normAutofit/>
          </a:bodyPr>
          <a:lstStyle/>
          <a:p>
            <a:r>
              <a:rPr lang="en-GB">
                <a:ea typeface="+mn-lt"/>
                <a:cs typeface="+mn-lt"/>
              </a:rPr>
              <a:t>The design includes different sections such as the title, description box, video area, and footer. These sections help organise the information clearly and make the page consistent with other unit pages in the website. This consistent design improves the overall structure of the portfolio.</a:t>
            </a:r>
            <a:endParaRPr lang="en-GB"/>
          </a:p>
        </p:txBody>
      </p:sp>
    </p:spTree>
    <p:extLst>
      <p:ext uri="{BB962C8B-B14F-4D97-AF65-F5344CB8AC3E}">
        <p14:creationId xmlns:p14="http://schemas.microsoft.com/office/powerpoint/2010/main" val="154776866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2E118-C263-30B9-7C46-A978F410ED7C}"/>
              </a:ext>
            </a:extLst>
          </p:cNvPr>
          <p:cNvSpPr>
            <a:spLocks noGrp="1"/>
          </p:cNvSpPr>
          <p:nvPr>
            <p:ph type="title"/>
          </p:nvPr>
        </p:nvSpPr>
        <p:spPr/>
        <p:txBody>
          <a:bodyPr/>
          <a:lstStyle/>
          <a:p>
            <a:pPr algn="ctr"/>
            <a:r>
              <a:rPr lang="en-GB">
                <a:ea typeface="+mj-lt"/>
                <a:cs typeface="+mj-lt"/>
              </a:rPr>
              <a:t>Interactive Features / User Interaction</a:t>
            </a:r>
            <a:endParaRPr lang="en-US"/>
          </a:p>
        </p:txBody>
      </p:sp>
      <p:sp>
        <p:nvSpPr>
          <p:cNvPr id="3" name="Content Placeholder 2">
            <a:extLst>
              <a:ext uri="{FF2B5EF4-FFF2-40B4-BE49-F238E27FC236}">
                <a16:creationId xmlns:a16="http://schemas.microsoft.com/office/drawing/2014/main" id="{5E79973B-085C-3785-D856-2C02ADECC729}"/>
              </a:ext>
            </a:extLst>
          </p:cNvPr>
          <p:cNvSpPr>
            <a:spLocks noGrp="1"/>
          </p:cNvSpPr>
          <p:nvPr>
            <p:ph idx="1"/>
          </p:nvPr>
        </p:nvSpPr>
        <p:spPr/>
        <p:txBody>
          <a:bodyPr vert="horz" lIns="91440" tIns="45720" rIns="91440" bIns="45720" rtlCol="0" anchor="t">
            <a:normAutofit/>
          </a:bodyPr>
          <a:lstStyle/>
          <a:p>
            <a:r>
              <a:rPr lang="en-GB">
                <a:ea typeface="+mn-lt"/>
                <a:cs typeface="+mn-lt"/>
              </a:rPr>
              <a:t>Users can scroll through the page to read the description and watch the videos. The video feature allows users to interact with the content by playing or pausing it. Navigation links on the website will also allow users to move between the different unit pages easily.</a:t>
            </a:r>
            <a:endParaRPr lang="en-GB"/>
          </a:p>
        </p:txBody>
      </p:sp>
    </p:spTree>
    <p:extLst>
      <p:ext uri="{BB962C8B-B14F-4D97-AF65-F5344CB8AC3E}">
        <p14:creationId xmlns:p14="http://schemas.microsoft.com/office/powerpoint/2010/main" val="249812897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B0617-D4F6-134C-289B-B7726AFD7912}"/>
              </a:ext>
            </a:extLst>
          </p:cNvPr>
          <p:cNvSpPr>
            <a:spLocks noGrp="1"/>
          </p:cNvSpPr>
          <p:nvPr>
            <p:ph type="title"/>
          </p:nvPr>
        </p:nvSpPr>
        <p:spPr/>
        <p:txBody>
          <a:bodyPr/>
          <a:lstStyle/>
          <a:p>
            <a:pPr algn="ctr"/>
            <a:r>
              <a:rPr lang="en-GB">
                <a:ea typeface="+mj-lt"/>
                <a:cs typeface="+mj-lt"/>
              </a:rPr>
              <a:t>Why  This Page Design is Effective</a:t>
            </a:r>
            <a:endParaRPr lang="en-US"/>
          </a:p>
        </p:txBody>
      </p:sp>
      <p:sp>
        <p:nvSpPr>
          <p:cNvPr id="3" name="Content Placeholder 2">
            <a:extLst>
              <a:ext uri="{FF2B5EF4-FFF2-40B4-BE49-F238E27FC236}">
                <a16:creationId xmlns:a16="http://schemas.microsoft.com/office/drawing/2014/main" id="{2AF1C60A-4708-FF56-D2CF-D320202EC363}"/>
              </a:ext>
            </a:extLst>
          </p:cNvPr>
          <p:cNvSpPr>
            <a:spLocks noGrp="1"/>
          </p:cNvSpPr>
          <p:nvPr>
            <p:ph idx="1"/>
          </p:nvPr>
        </p:nvSpPr>
        <p:spPr/>
        <p:txBody>
          <a:bodyPr vert="horz" lIns="91440" tIns="45720" rIns="91440" bIns="45720" rtlCol="0" anchor="t">
            <a:normAutofit/>
          </a:bodyPr>
          <a:lstStyle/>
          <a:p>
            <a:r>
              <a:rPr lang="en-GB">
                <a:ea typeface="+mn-lt"/>
                <a:cs typeface="+mn-lt"/>
              </a:rPr>
              <a:t>This design is effective because it combines written explanation with video content. The description explains the assignment clearly while the video helps demonstrate the work visually, making the page more engaging.</a:t>
            </a:r>
          </a:p>
          <a:p>
            <a:r>
              <a:rPr lang="en-GB">
                <a:ea typeface="+mn-lt"/>
                <a:cs typeface="+mn-lt"/>
              </a:rPr>
              <a:t>The page design is effective because it clearly presents the information in a structured and organised way. The simple layout and consistent design make it easy for users to navigate the website and understand the content.</a:t>
            </a:r>
            <a:endParaRPr lang="en-GB"/>
          </a:p>
        </p:txBody>
      </p:sp>
    </p:spTree>
    <p:extLst>
      <p:ext uri="{BB962C8B-B14F-4D97-AF65-F5344CB8AC3E}">
        <p14:creationId xmlns:p14="http://schemas.microsoft.com/office/powerpoint/2010/main" val="12018259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paper with black writing on it">
            <a:extLst>
              <a:ext uri="{FF2B5EF4-FFF2-40B4-BE49-F238E27FC236}">
                <a16:creationId xmlns:a16="http://schemas.microsoft.com/office/drawing/2014/main" id="{66F724BD-A2C2-48E8-225B-1FDC064D0D56}"/>
              </a:ext>
            </a:extLst>
          </p:cNvPr>
          <p:cNvPicPr>
            <a:picLocks noGrp="1" noChangeAspect="1"/>
          </p:cNvPicPr>
          <p:nvPr>
            <p:ph idx="1"/>
          </p:nvPr>
        </p:nvPicPr>
        <p:blipFill>
          <a:blip r:embed="rId2"/>
          <a:stretch>
            <a:fillRect/>
          </a:stretch>
        </p:blipFill>
        <p:spPr>
          <a:xfrm rot="16200000">
            <a:off x="3223418" y="-32691"/>
            <a:ext cx="5186411" cy="6934031"/>
          </a:xfrm>
          <a:prstGeom prst="rect">
            <a:avLst/>
          </a:prstGeom>
        </p:spPr>
      </p:pic>
      <p:sp>
        <p:nvSpPr>
          <p:cNvPr id="5" name="TextBox 4">
            <a:extLst>
              <a:ext uri="{FF2B5EF4-FFF2-40B4-BE49-F238E27FC236}">
                <a16:creationId xmlns:a16="http://schemas.microsoft.com/office/drawing/2014/main" id="{C4EAB8D6-2652-805D-5588-603E61D15DCC}"/>
              </a:ext>
            </a:extLst>
          </p:cNvPr>
          <p:cNvSpPr txBox="1"/>
          <p:nvPr/>
        </p:nvSpPr>
        <p:spPr>
          <a:xfrm>
            <a:off x="9689910" y="955343"/>
            <a:ext cx="20493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Alternative  </a:t>
            </a:r>
          </a:p>
        </p:txBody>
      </p:sp>
      <p:sp>
        <p:nvSpPr>
          <p:cNvPr id="2" name="TextBox 1">
            <a:extLst>
              <a:ext uri="{FF2B5EF4-FFF2-40B4-BE49-F238E27FC236}">
                <a16:creationId xmlns:a16="http://schemas.microsoft.com/office/drawing/2014/main" id="{D48A3FAB-C845-5ECC-28CB-F66ACD987A9F}"/>
              </a:ext>
            </a:extLst>
          </p:cNvPr>
          <p:cNvSpPr txBox="1"/>
          <p:nvPr/>
        </p:nvSpPr>
        <p:spPr>
          <a:xfrm>
            <a:off x="9333643" y="4895247"/>
            <a:ext cx="1567344" cy="646331"/>
          </a:xfrm>
          <a:prstGeom prst="rect">
            <a:avLst/>
          </a:prstGeom>
          <a:noFill/>
        </p:spPr>
        <p:txBody>
          <a:bodyPr wrap="square" rtlCol="0">
            <a:spAutoFit/>
          </a:bodyPr>
          <a:lstStyle/>
          <a:p>
            <a:r>
              <a:rPr lang="en-GB" dirty="0"/>
              <a:t>Footer of my website </a:t>
            </a:r>
          </a:p>
        </p:txBody>
      </p:sp>
      <p:cxnSp>
        <p:nvCxnSpPr>
          <p:cNvPr id="3" name="Straight Arrow Connector 2">
            <a:extLst>
              <a:ext uri="{FF2B5EF4-FFF2-40B4-BE49-F238E27FC236}">
                <a16:creationId xmlns:a16="http://schemas.microsoft.com/office/drawing/2014/main" id="{93900F30-A2D3-8DBE-B1B5-5FB02478737E}"/>
              </a:ext>
            </a:extLst>
          </p:cNvPr>
          <p:cNvCxnSpPr>
            <a:cxnSpLocks/>
          </p:cNvCxnSpPr>
          <p:nvPr/>
        </p:nvCxnSpPr>
        <p:spPr>
          <a:xfrm>
            <a:off x="6241240" y="5050679"/>
            <a:ext cx="3032789" cy="1977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CEC921C-DF06-4AE2-56FB-D473183FCC7C}"/>
              </a:ext>
            </a:extLst>
          </p:cNvPr>
          <p:cNvCxnSpPr>
            <a:cxnSpLocks/>
          </p:cNvCxnSpPr>
          <p:nvPr/>
        </p:nvCxnSpPr>
        <p:spPr>
          <a:xfrm flipH="1">
            <a:off x="783672" y="1509341"/>
            <a:ext cx="445111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5F28383-6E2E-980D-9F2F-640F1AE83356}"/>
              </a:ext>
            </a:extLst>
          </p:cNvPr>
          <p:cNvSpPr txBox="1"/>
          <p:nvPr/>
        </p:nvSpPr>
        <p:spPr>
          <a:xfrm>
            <a:off x="159893" y="1324675"/>
            <a:ext cx="1346433" cy="369332"/>
          </a:xfrm>
          <a:prstGeom prst="rect">
            <a:avLst/>
          </a:prstGeom>
          <a:noFill/>
        </p:spPr>
        <p:txBody>
          <a:bodyPr wrap="square" rtlCol="0">
            <a:spAutoFit/>
          </a:bodyPr>
          <a:lstStyle/>
          <a:p>
            <a:r>
              <a:rPr lang="en-GB" dirty="0"/>
              <a:t>Title </a:t>
            </a:r>
          </a:p>
        </p:txBody>
      </p:sp>
      <p:cxnSp>
        <p:nvCxnSpPr>
          <p:cNvPr id="8" name="Straight Arrow Connector 7">
            <a:extLst>
              <a:ext uri="{FF2B5EF4-FFF2-40B4-BE49-F238E27FC236}">
                <a16:creationId xmlns:a16="http://schemas.microsoft.com/office/drawing/2014/main" id="{9F5064F7-002E-6C30-A781-C9713B48C9EE}"/>
              </a:ext>
            </a:extLst>
          </p:cNvPr>
          <p:cNvCxnSpPr>
            <a:cxnSpLocks/>
            <a:stCxn id="9" idx="1"/>
          </p:cNvCxnSpPr>
          <p:nvPr/>
        </p:nvCxnSpPr>
        <p:spPr>
          <a:xfrm flipH="1">
            <a:off x="7247694" y="2017173"/>
            <a:ext cx="2026335" cy="3148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A081269-F07C-73F7-9761-CCB1FA55C88D}"/>
              </a:ext>
            </a:extLst>
          </p:cNvPr>
          <p:cNvSpPr txBox="1"/>
          <p:nvPr/>
        </p:nvSpPr>
        <p:spPr>
          <a:xfrm>
            <a:off x="9274029" y="1694007"/>
            <a:ext cx="2434856" cy="646331"/>
          </a:xfrm>
          <a:prstGeom prst="rect">
            <a:avLst/>
          </a:prstGeom>
          <a:noFill/>
        </p:spPr>
        <p:txBody>
          <a:bodyPr wrap="square" rtlCol="0">
            <a:spAutoFit/>
          </a:bodyPr>
          <a:lstStyle/>
          <a:p>
            <a:r>
              <a:rPr lang="en-GB" dirty="0"/>
              <a:t>Description of whole unit what it teaches </a:t>
            </a:r>
          </a:p>
        </p:txBody>
      </p:sp>
      <p:cxnSp>
        <p:nvCxnSpPr>
          <p:cNvPr id="10" name="Straight Arrow Connector 9">
            <a:extLst>
              <a:ext uri="{FF2B5EF4-FFF2-40B4-BE49-F238E27FC236}">
                <a16:creationId xmlns:a16="http://schemas.microsoft.com/office/drawing/2014/main" id="{62869B78-C330-05A1-EF7C-74B0A2169E56}"/>
              </a:ext>
            </a:extLst>
          </p:cNvPr>
          <p:cNvCxnSpPr>
            <a:cxnSpLocks/>
            <a:stCxn id="11" idx="1"/>
          </p:cNvCxnSpPr>
          <p:nvPr/>
        </p:nvCxnSpPr>
        <p:spPr>
          <a:xfrm flipH="1" flipV="1">
            <a:off x="6155323" y="4074910"/>
            <a:ext cx="3231439" cy="25174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8153738-CE5A-B283-6BEF-DD3F5D879C13}"/>
              </a:ext>
            </a:extLst>
          </p:cNvPr>
          <p:cNvSpPr txBox="1"/>
          <p:nvPr/>
        </p:nvSpPr>
        <p:spPr>
          <a:xfrm>
            <a:off x="9386762" y="4141991"/>
            <a:ext cx="2434856" cy="369332"/>
          </a:xfrm>
          <a:prstGeom prst="rect">
            <a:avLst/>
          </a:prstGeom>
          <a:noFill/>
        </p:spPr>
        <p:txBody>
          <a:bodyPr wrap="square" rtlCol="0">
            <a:spAutoFit/>
          </a:bodyPr>
          <a:lstStyle/>
          <a:p>
            <a:r>
              <a:rPr lang="en-GB" dirty="0"/>
              <a:t>Assignment I make </a:t>
            </a:r>
          </a:p>
        </p:txBody>
      </p:sp>
      <p:cxnSp>
        <p:nvCxnSpPr>
          <p:cNvPr id="12" name="Straight Arrow Connector 11">
            <a:extLst>
              <a:ext uri="{FF2B5EF4-FFF2-40B4-BE49-F238E27FC236}">
                <a16:creationId xmlns:a16="http://schemas.microsoft.com/office/drawing/2014/main" id="{95E9104F-9E64-9F9A-D604-F49AF63675A0}"/>
              </a:ext>
            </a:extLst>
          </p:cNvPr>
          <p:cNvCxnSpPr>
            <a:cxnSpLocks/>
            <a:stCxn id="13" idx="1"/>
          </p:cNvCxnSpPr>
          <p:nvPr/>
        </p:nvCxnSpPr>
        <p:spPr>
          <a:xfrm flipH="1" flipV="1">
            <a:off x="8628499" y="3381439"/>
            <a:ext cx="758263" cy="6805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D55C221-AA63-5C48-EE28-E37D571706A6}"/>
              </a:ext>
            </a:extLst>
          </p:cNvPr>
          <p:cNvSpPr txBox="1"/>
          <p:nvPr/>
        </p:nvSpPr>
        <p:spPr>
          <a:xfrm>
            <a:off x="9386762" y="3126328"/>
            <a:ext cx="2434856" cy="646331"/>
          </a:xfrm>
          <a:prstGeom prst="rect">
            <a:avLst/>
          </a:prstGeom>
          <a:noFill/>
        </p:spPr>
        <p:txBody>
          <a:bodyPr wrap="square" rtlCol="0">
            <a:spAutoFit/>
          </a:bodyPr>
          <a:lstStyle/>
          <a:p>
            <a:r>
              <a:rPr lang="en-GB" dirty="0"/>
              <a:t>Description of whole assignment  </a:t>
            </a:r>
          </a:p>
        </p:txBody>
      </p:sp>
    </p:spTree>
    <p:extLst>
      <p:ext uri="{BB962C8B-B14F-4D97-AF65-F5344CB8AC3E}">
        <p14:creationId xmlns:p14="http://schemas.microsoft.com/office/powerpoint/2010/main" val="97567961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025DE-C959-F391-C70E-131ACB4B6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959F9-5754-FF2C-7F22-FDF03FD92282}"/>
              </a:ext>
            </a:extLst>
          </p:cNvPr>
          <p:cNvSpPr>
            <a:spLocks noGrp="1"/>
          </p:cNvSpPr>
          <p:nvPr>
            <p:ph type="title"/>
          </p:nvPr>
        </p:nvSpPr>
        <p:spPr>
          <a:xfrm>
            <a:off x="700635" y="914400"/>
            <a:ext cx="10691265" cy="583007"/>
          </a:xfrm>
        </p:spPr>
        <p:txBody>
          <a:bodyPr>
            <a:normAutofit fontScale="90000"/>
          </a:bodyPr>
          <a:lstStyle/>
          <a:p>
            <a:pPr algn="ctr"/>
            <a:r>
              <a:rPr lang="en-US" dirty="0"/>
              <a:t>Annotation of Alternative Unit 21 Page Design</a:t>
            </a:r>
            <a:endParaRPr lang="en-GB" dirty="0"/>
          </a:p>
        </p:txBody>
      </p:sp>
      <p:sp>
        <p:nvSpPr>
          <p:cNvPr id="3" name="Content Placeholder 2">
            <a:extLst>
              <a:ext uri="{FF2B5EF4-FFF2-40B4-BE49-F238E27FC236}">
                <a16:creationId xmlns:a16="http://schemas.microsoft.com/office/drawing/2014/main" id="{A6596A18-7E13-2365-00D0-D7D886F24815}"/>
              </a:ext>
            </a:extLst>
          </p:cNvPr>
          <p:cNvSpPr>
            <a:spLocks noGrp="1"/>
          </p:cNvSpPr>
          <p:nvPr>
            <p:ph idx="1"/>
          </p:nvPr>
        </p:nvSpPr>
        <p:spPr>
          <a:xfrm>
            <a:off x="700635" y="1497407"/>
            <a:ext cx="10691265" cy="4464481"/>
          </a:xfrm>
        </p:spPr>
        <p:txBody>
          <a:bodyPr>
            <a:normAutofit fontScale="85000" lnSpcReduction="20000"/>
          </a:bodyPr>
          <a:lstStyle/>
          <a:p>
            <a:r>
              <a:rPr lang="en-US" dirty="0"/>
              <a:t>Title </a:t>
            </a:r>
            <a:br>
              <a:rPr lang="en-US" dirty="0"/>
            </a:br>
            <a:r>
              <a:rPr lang="en-US" dirty="0"/>
              <a:t>The title is positioned at the top of the page so users can easily identify which unit they are viewing. This keeps the structure consistent with the rest of the website.</a:t>
            </a:r>
          </a:p>
          <a:p>
            <a:r>
              <a:rPr lang="en-US" dirty="0"/>
              <a:t>Description of the Whole Unit</a:t>
            </a:r>
            <a:br>
              <a:rPr lang="en-US" dirty="0"/>
            </a:br>
            <a:r>
              <a:rPr lang="en-US" dirty="0"/>
              <a:t>This section explains what the unit teaches and provides an overview of the content covered. Placing it near the top allows users to quickly understand the topic before viewing the assignment.</a:t>
            </a:r>
          </a:p>
          <a:p>
            <a:r>
              <a:rPr lang="en-US" dirty="0"/>
              <a:t>Assignment I Made</a:t>
            </a:r>
            <a:br>
              <a:rPr lang="en-US" dirty="0"/>
            </a:br>
            <a:r>
              <a:rPr lang="en-US" dirty="0"/>
              <a:t>This section displays the assignment created during the unit. Showing the assignment allows users to see practical examples of the work completed.</a:t>
            </a:r>
          </a:p>
          <a:p>
            <a:r>
              <a:rPr lang="en-US" dirty="0"/>
              <a:t>Description of the Whole Assignment</a:t>
            </a:r>
            <a:br>
              <a:rPr lang="en-US" dirty="0"/>
            </a:br>
            <a:r>
              <a:rPr lang="en-US" dirty="0"/>
              <a:t>The assignment description explains what the task involved and what was required to complete it. This helps users understand the purpose and context of the assignment.</a:t>
            </a:r>
          </a:p>
          <a:p>
            <a:r>
              <a:rPr lang="en-US" dirty="0"/>
              <a:t>Footer of My Website</a:t>
            </a:r>
            <a:br>
              <a:rPr lang="en-US" dirty="0"/>
            </a:br>
            <a:r>
              <a:rPr lang="en-US" dirty="0"/>
              <a:t>The footer is placed at the bottom of the page to keep the layout consistent across all pages. It may contain navigation links or additional information.</a:t>
            </a:r>
          </a:p>
          <a:p>
            <a:endParaRPr lang="en-GB" dirty="0"/>
          </a:p>
        </p:txBody>
      </p:sp>
    </p:spTree>
    <p:extLst>
      <p:ext uri="{BB962C8B-B14F-4D97-AF65-F5344CB8AC3E}">
        <p14:creationId xmlns:p14="http://schemas.microsoft.com/office/powerpoint/2010/main" val="4613030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36111-6D6C-AF9D-B64B-0E484DC5204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29573DE-85AC-3C9A-9441-CFFB5B686CAA}"/>
              </a:ext>
            </a:extLst>
          </p:cNvPr>
          <p:cNvSpPr txBox="1"/>
          <p:nvPr/>
        </p:nvSpPr>
        <p:spPr>
          <a:xfrm>
            <a:off x="757219" y="320937"/>
            <a:ext cx="1685753" cy="401439"/>
          </a:xfrm>
          <a:prstGeom prst="rect">
            <a:avLst/>
          </a:prstGeom>
        </p:spPr>
        <p:txBody>
          <a:bodyPr vert="horz" lIns="91440" tIns="45720" rIns="91440" bIns="45720" rtlCol="0">
            <a:normAutofit/>
          </a:bodyPr>
          <a:lstStyle/>
          <a:p>
            <a:pPr indent="-228600">
              <a:lnSpc>
                <a:spcPct val="110000"/>
              </a:lnSpc>
              <a:spcAft>
                <a:spcPts val="600"/>
              </a:spcAft>
              <a:buFont typeface="Arial" panose="020B0604020202020204" pitchFamily="34" charset="0"/>
              <a:buChar char="•"/>
            </a:pPr>
            <a:r>
              <a:rPr lang="en-US" dirty="0"/>
              <a:t>Style guide </a:t>
            </a:r>
          </a:p>
        </p:txBody>
      </p:sp>
      <p:graphicFrame>
        <p:nvGraphicFramePr>
          <p:cNvPr id="4" name="Content Placeholder 3">
            <a:extLst>
              <a:ext uri="{FF2B5EF4-FFF2-40B4-BE49-F238E27FC236}">
                <a16:creationId xmlns:a16="http://schemas.microsoft.com/office/drawing/2014/main" id="{2A6F0171-7F0A-7C16-734B-3014140FFC3D}"/>
              </a:ext>
            </a:extLst>
          </p:cNvPr>
          <p:cNvGraphicFramePr>
            <a:graphicFrameLocks noGrp="1"/>
          </p:cNvGraphicFramePr>
          <p:nvPr>
            <p:ph idx="1"/>
            <p:extLst>
              <p:ext uri="{D42A27DB-BD31-4B8C-83A1-F6EECF244321}">
                <p14:modId xmlns:p14="http://schemas.microsoft.com/office/powerpoint/2010/main" val="1718765617"/>
              </p:ext>
            </p:extLst>
          </p:nvPr>
        </p:nvGraphicFramePr>
        <p:xfrm>
          <a:off x="757219" y="932329"/>
          <a:ext cx="11373262" cy="5629563"/>
        </p:xfrm>
        <a:graphic>
          <a:graphicData uri="http://schemas.openxmlformats.org/drawingml/2006/table">
            <a:tbl>
              <a:tblPr firstRow="1" bandRow="1">
                <a:tableStyleId>{5C22544A-7EE6-4342-B048-85BDC9FD1C3A}</a:tableStyleId>
              </a:tblPr>
              <a:tblGrid>
                <a:gridCol w="1743665">
                  <a:extLst>
                    <a:ext uri="{9D8B030D-6E8A-4147-A177-3AD203B41FA5}">
                      <a16:colId xmlns:a16="http://schemas.microsoft.com/office/drawing/2014/main" val="3826074691"/>
                    </a:ext>
                  </a:extLst>
                </a:gridCol>
                <a:gridCol w="1393235">
                  <a:extLst>
                    <a:ext uri="{9D8B030D-6E8A-4147-A177-3AD203B41FA5}">
                      <a16:colId xmlns:a16="http://schemas.microsoft.com/office/drawing/2014/main" val="733288900"/>
                    </a:ext>
                  </a:extLst>
                </a:gridCol>
                <a:gridCol w="1194769">
                  <a:extLst>
                    <a:ext uri="{9D8B030D-6E8A-4147-A177-3AD203B41FA5}">
                      <a16:colId xmlns:a16="http://schemas.microsoft.com/office/drawing/2014/main" val="2105353059"/>
                    </a:ext>
                  </a:extLst>
                </a:gridCol>
                <a:gridCol w="1345603">
                  <a:extLst>
                    <a:ext uri="{9D8B030D-6E8A-4147-A177-3AD203B41FA5}">
                      <a16:colId xmlns:a16="http://schemas.microsoft.com/office/drawing/2014/main" val="3612340102"/>
                    </a:ext>
                  </a:extLst>
                </a:gridCol>
                <a:gridCol w="5695990">
                  <a:extLst>
                    <a:ext uri="{9D8B030D-6E8A-4147-A177-3AD203B41FA5}">
                      <a16:colId xmlns:a16="http://schemas.microsoft.com/office/drawing/2014/main" val="2355911606"/>
                    </a:ext>
                  </a:extLst>
                </a:gridCol>
              </a:tblGrid>
              <a:tr h="216866">
                <a:tc>
                  <a:txBody>
                    <a:bodyPr/>
                    <a:lstStyle/>
                    <a:p>
                      <a:r>
                        <a:rPr lang="en-GB" sz="1600" dirty="0"/>
                        <a:t>Element </a:t>
                      </a:r>
                    </a:p>
                  </a:txBody>
                  <a:tcPr marL="42909" marR="42909" marT="21455" marB="21455"/>
                </a:tc>
                <a:tc>
                  <a:txBody>
                    <a:bodyPr/>
                    <a:lstStyle/>
                    <a:p>
                      <a:r>
                        <a:rPr lang="en-GB" sz="1600"/>
                        <a:t>Colours </a:t>
                      </a:r>
                    </a:p>
                  </a:txBody>
                  <a:tcPr marL="42909" marR="42909" marT="21455" marB="21455"/>
                </a:tc>
                <a:tc>
                  <a:txBody>
                    <a:bodyPr/>
                    <a:lstStyle/>
                    <a:p>
                      <a:r>
                        <a:rPr lang="en-GB" sz="1600"/>
                        <a:t>Font </a:t>
                      </a:r>
                    </a:p>
                  </a:txBody>
                  <a:tcPr marL="42909" marR="42909" marT="21455" marB="21455"/>
                </a:tc>
                <a:tc>
                  <a:txBody>
                    <a:bodyPr/>
                    <a:lstStyle/>
                    <a:p>
                      <a:r>
                        <a:rPr lang="en-GB" sz="1600" dirty="0"/>
                        <a:t>Size </a:t>
                      </a:r>
                    </a:p>
                  </a:txBody>
                  <a:tcPr marL="42909" marR="42909" marT="21455" marB="21455"/>
                </a:tc>
                <a:tc>
                  <a:txBody>
                    <a:bodyPr/>
                    <a:lstStyle/>
                    <a:p>
                      <a:r>
                        <a:rPr lang="en-GB" sz="1600" dirty="0"/>
                        <a:t>Rationale </a:t>
                      </a:r>
                    </a:p>
                  </a:txBody>
                  <a:tcPr marL="42909" marR="42909" marT="21455" marB="21455"/>
                </a:tc>
                <a:extLst>
                  <a:ext uri="{0D108BD9-81ED-4DB2-BD59-A6C34878D82A}">
                    <a16:rowId xmlns:a16="http://schemas.microsoft.com/office/drawing/2014/main" val="354073605"/>
                  </a:ext>
                </a:extLst>
              </a:tr>
              <a:tr h="823234">
                <a:tc>
                  <a:txBody>
                    <a:bodyPr/>
                    <a:lstStyle/>
                    <a:p>
                      <a:pPr algn="ctr" fontAlgn="ctr">
                        <a:buNone/>
                      </a:pPr>
                      <a:r>
                        <a:rPr lang="en-GB" sz="1600" b="0" i="0" u="none" strike="noStrike" dirty="0">
                          <a:effectLst/>
                          <a:latin typeface="Arial" panose="020B0604020202020204" pitchFamily="34" charset="0"/>
                        </a:rPr>
                        <a:t>Page Title </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Dark purple </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 / Sans-serif</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32 bold</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The large title helps users quickly identify which unit page they are viewing and creates a clear visual hierarchy.</a:t>
                      </a:r>
                    </a:p>
                  </a:txBody>
                  <a:tcPr marL="64708" marR="64708" marT="32354" marB="32354" anchor="ctr"/>
                </a:tc>
                <a:extLst>
                  <a:ext uri="{0D108BD9-81ED-4DB2-BD59-A6C34878D82A}">
                    <a16:rowId xmlns:a16="http://schemas.microsoft.com/office/drawing/2014/main" val="3402839470"/>
                  </a:ext>
                </a:extLst>
              </a:tr>
              <a:tr h="1019669">
                <a:tc>
                  <a:txBody>
                    <a:bodyPr/>
                    <a:lstStyle/>
                    <a:p>
                      <a:pPr algn="ctr" fontAlgn="ctr">
                        <a:buNone/>
                      </a:pPr>
                      <a:r>
                        <a:rPr lang="en-US" sz="1600" b="0" i="0" u="none" strike="noStrike" dirty="0">
                          <a:effectLst/>
                          <a:latin typeface="Arial" panose="020B0604020202020204" pitchFamily="34" charset="0"/>
                        </a:rPr>
                        <a:t>Section Headings Description / Assignment / Video</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Dark purple</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 Bold</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20–24</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Headings separate the page into clear sections, helping users navigate and understand the content structure.</a:t>
                      </a:r>
                    </a:p>
                  </a:txBody>
                  <a:tcPr marL="64708" marR="64708" marT="32354" marB="32354" anchor="ctr"/>
                </a:tc>
                <a:extLst>
                  <a:ext uri="{0D108BD9-81ED-4DB2-BD59-A6C34878D82A}">
                    <a16:rowId xmlns:a16="http://schemas.microsoft.com/office/drawing/2014/main" val="1508351187"/>
                  </a:ext>
                </a:extLst>
              </a:tr>
              <a:tr h="1009809">
                <a:tc>
                  <a:txBody>
                    <a:bodyPr/>
                    <a:lstStyle/>
                    <a:p>
                      <a:pPr algn="ctr" fontAlgn="ctr">
                        <a:buNone/>
                      </a:pPr>
                      <a:r>
                        <a:rPr lang="en-GB" sz="1600" b="0" i="0" u="none" strike="noStrike" dirty="0">
                          <a:effectLst/>
                          <a:latin typeface="Arial" panose="020B0604020202020204" pitchFamily="34" charset="0"/>
                        </a:rPr>
                        <a:t>Body Text </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Black / Dark grey</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16</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A simple readable font ensures the information is easy to read and accessible to all users.</a:t>
                      </a:r>
                    </a:p>
                  </a:txBody>
                  <a:tcPr marL="64708" marR="64708" marT="32354" marB="32354" anchor="ctr"/>
                </a:tc>
                <a:extLst>
                  <a:ext uri="{0D108BD9-81ED-4DB2-BD59-A6C34878D82A}">
                    <a16:rowId xmlns:a16="http://schemas.microsoft.com/office/drawing/2014/main" val="3089989459"/>
                  </a:ext>
                </a:extLst>
              </a:tr>
              <a:tr h="823234">
                <a:tc>
                  <a:txBody>
                    <a:bodyPr/>
                    <a:lstStyle/>
                    <a:p>
                      <a:pPr algn="ctr" fontAlgn="ctr">
                        <a:buNone/>
                      </a:pPr>
                      <a:r>
                        <a:rPr lang="en-GB" sz="1600" b="0" i="0" u="none" strike="noStrike" dirty="0">
                          <a:effectLst/>
                          <a:latin typeface="Arial" panose="020B0604020202020204" pitchFamily="34" charset="0"/>
                        </a:rPr>
                        <a:t>Content Boxes Assignments / Videos</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Light grey background</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16</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Content boxes highlight important elements such as assignments or videos and visually organise the page.</a:t>
                      </a:r>
                    </a:p>
                  </a:txBody>
                  <a:tcPr marL="64708" marR="64708" marT="32354" marB="32354" anchor="ctr"/>
                </a:tc>
                <a:extLst>
                  <a:ext uri="{0D108BD9-81ED-4DB2-BD59-A6C34878D82A}">
                    <a16:rowId xmlns:a16="http://schemas.microsoft.com/office/drawing/2014/main" val="165325906"/>
                  </a:ext>
                </a:extLst>
              </a:tr>
              <a:tr h="823234">
                <a:tc>
                  <a:txBody>
                    <a:bodyPr/>
                    <a:lstStyle/>
                    <a:p>
                      <a:pPr algn="ctr" fontAlgn="ctr">
                        <a:buNone/>
                      </a:pPr>
                      <a:r>
                        <a:rPr lang="en-GB" sz="1600" b="0" i="0" u="none" strike="noStrike">
                          <a:effectLst/>
                          <a:latin typeface="Arial" panose="020B0604020202020204" pitchFamily="34" charset="0"/>
                        </a:rPr>
                        <a:t>Footer</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Light grey background with dark text</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Arial</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12–14</a:t>
                      </a:r>
                    </a:p>
                  </a:txBody>
                  <a:tcPr marL="64708" marR="64708" marT="32354" marB="32354" anchor="ctr"/>
                </a:tc>
                <a:tc>
                  <a:txBody>
                    <a:bodyPr/>
                    <a:lstStyle/>
                    <a:p>
                      <a:pPr algn="ctr" fontAlgn="ctr">
                        <a:buNone/>
                      </a:pPr>
                      <a:r>
                        <a:rPr lang="en-US" sz="1600" b="0" i="0" u="none" strike="noStrike">
                          <a:effectLst/>
                          <a:latin typeface="Arial" panose="020B0604020202020204" pitchFamily="34" charset="0"/>
                        </a:rPr>
                        <a:t>The footer provides consistent navigation and information across all pages of the website.</a:t>
                      </a:r>
                    </a:p>
                  </a:txBody>
                  <a:tcPr marL="64708" marR="64708" marT="32354" marB="32354" anchor="ctr"/>
                </a:tc>
                <a:extLst>
                  <a:ext uri="{0D108BD9-81ED-4DB2-BD59-A6C34878D82A}">
                    <a16:rowId xmlns:a16="http://schemas.microsoft.com/office/drawing/2014/main" val="888829892"/>
                  </a:ext>
                </a:extLst>
              </a:tr>
              <a:tr h="823234">
                <a:tc>
                  <a:txBody>
                    <a:bodyPr/>
                    <a:lstStyle/>
                    <a:p>
                      <a:pPr algn="ctr" fontAlgn="ctr">
                        <a:buNone/>
                      </a:pPr>
                      <a:r>
                        <a:rPr lang="en-GB" sz="1600" b="0" i="0" u="none" strike="noStrike" dirty="0">
                          <a:effectLst/>
                          <a:latin typeface="Arial" panose="020B0604020202020204" pitchFamily="34" charset="0"/>
                        </a:rPr>
                        <a:t>Page Background</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White / very light grey</a:t>
                      </a:r>
                    </a:p>
                  </a:txBody>
                  <a:tcPr marL="64708" marR="64708" marT="32354" marB="32354" anchor="ctr"/>
                </a:tc>
                <a:tc>
                  <a:txBody>
                    <a:bodyPr/>
                    <a:lstStyle/>
                    <a:p>
                      <a:pPr algn="ctr" fontAlgn="ctr">
                        <a:buNone/>
                      </a:pPr>
                      <a:r>
                        <a:rPr lang="en-GB" sz="1600" b="0" i="0" u="none" strike="noStrike">
                          <a:effectLst/>
                          <a:latin typeface="Arial" panose="020B0604020202020204" pitchFamily="34" charset="0"/>
                        </a:rPr>
                        <a:t>Default</a:t>
                      </a:r>
                    </a:p>
                  </a:txBody>
                  <a:tcPr marL="64708" marR="64708" marT="32354" marB="32354" anchor="ctr"/>
                </a:tc>
                <a:tc>
                  <a:txBody>
                    <a:bodyPr/>
                    <a:lstStyle/>
                    <a:p>
                      <a:pPr algn="ctr" fontAlgn="ctr">
                        <a:buNone/>
                      </a:pPr>
                      <a:r>
                        <a:rPr lang="en-GB" sz="1600" b="0" i="0" u="none" strike="noStrike" dirty="0">
                          <a:effectLst/>
                          <a:latin typeface="Arial" panose="020B0604020202020204" pitchFamily="34" charset="0"/>
                        </a:rPr>
                        <a:t>N/A</a:t>
                      </a:r>
                    </a:p>
                  </a:txBody>
                  <a:tcPr marL="64708" marR="64708" marT="32354" marB="32354" anchor="ctr"/>
                </a:tc>
                <a:tc>
                  <a:txBody>
                    <a:bodyPr/>
                    <a:lstStyle/>
                    <a:p>
                      <a:pPr algn="ctr" fontAlgn="ctr">
                        <a:buNone/>
                      </a:pPr>
                      <a:r>
                        <a:rPr lang="en-US" sz="1600" b="0" i="0" u="none" strike="noStrike" dirty="0">
                          <a:effectLst/>
                          <a:latin typeface="Arial" panose="020B0604020202020204" pitchFamily="34" charset="0"/>
                        </a:rPr>
                        <a:t>A neutral background keeps the design clean and improves readability of text and content.</a:t>
                      </a:r>
                    </a:p>
                  </a:txBody>
                  <a:tcPr marL="64708" marR="64708" marT="32354" marB="32354" anchor="ctr"/>
                </a:tc>
                <a:extLst>
                  <a:ext uri="{0D108BD9-81ED-4DB2-BD59-A6C34878D82A}">
                    <a16:rowId xmlns:a16="http://schemas.microsoft.com/office/drawing/2014/main" val="334630154"/>
                  </a:ext>
                </a:extLst>
              </a:tr>
            </a:tbl>
          </a:graphicData>
        </a:graphic>
      </p:graphicFrame>
    </p:spTree>
    <p:extLst>
      <p:ext uri="{BB962C8B-B14F-4D97-AF65-F5344CB8AC3E}">
        <p14:creationId xmlns:p14="http://schemas.microsoft.com/office/powerpoint/2010/main" val="5515657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1EBF-778F-EF40-39FB-E8EF6CD8C634}"/>
              </a:ext>
            </a:extLst>
          </p:cNvPr>
          <p:cNvSpPr>
            <a:spLocks noGrp="1"/>
          </p:cNvSpPr>
          <p:nvPr>
            <p:ph type="title"/>
          </p:nvPr>
        </p:nvSpPr>
        <p:spPr/>
        <p:txBody>
          <a:bodyPr/>
          <a:lstStyle/>
          <a:p>
            <a:pPr algn="ctr"/>
            <a:r>
              <a:rPr lang="en-GB">
                <a:ea typeface="+mj-lt"/>
                <a:cs typeface="+mj-lt"/>
              </a:rPr>
              <a:t>Design Justification</a:t>
            </a:r>
            <a:endParaRPr lang="en-US"/>
          </a:p>
        </p:txBody>
      </p:sp>
      <p:sp>
        <p:nvSpPr>
          <p:cNvPr id="3" name="Content Placeholder 2">
            <a:extLst>
              <a:ext uri="{FF2B5EF4-FFF2-40B4-BE49-F238E27FC236}">
                <a16:creationId xmlns:a16="http://schemas.microsoft.com/office/drawing/2014/main" id="{D4A30C33-6118-E4C3-2311-0FE5051FDF15}"/>
              </a:ext>
            </a:extLst>
          </p:cNvPr>
          <p:cNvSpPr>
            <a:spLocks noGrp="1"/>
          </p:cNvSpPr>
          <p:nvPr>
            <p:ph idx="1"/>
          </p:nvPr>
        </p:nvSpPr>
        <p:spPr/>
        <p:txBody>
          <a:bodyPr vert="horz" lIns="91440" tIns="45720" rIns="91440" bIns="45720" rtlCol="0" anchor="t">
            <a:normAutofit fontScale="70000" lnSpcReduction="20000"/>
          </a:bodyPr>
          <a:lstStyle/>
          <a:p>
            <a:r>
              <a:rPr lang="en-GB" dirty="0">
                <a:ea typeface="+mn-lt"/>
                <a:cs typeface="+mn-lt"/>
              </a:rPr>
              <a:t>The design of my digital portfolio uses a clear and simple layout so that users can easily understand the content on each page. The homepage contains an introduction, my picture, and a short “About Me” section which helps visitors quickly learn who I am and what the portfolio is about. The information is organised in sections which makes the page easy to read and prevents the page from looking crowded.</a:t>
            </a:r>
          </a:p>
          <a:p>
            <a:r>
              <a:rPr lang="en-GB">
                <a:ea typeface="+mn-lt"/>
                <a:cs typeface="+mn-lt"/>
              </a:rPr>
              <a:t>The navigation of the website is simple and easy to use. The main menu includes links to Home, About Me, and each unit page (Unit 1, Unit 2, Unit 3, Unit 13, Unit 18, and Unit 21). This allows users to move between different sections of the portfolio quickly. The structure chart also shows clear navigation routes so users can find documents and coursework without confusion.</a:t>
            </a:r>
            <a:endParaRPr lang="en-GB"/>
          </a:p>
          <a:p>
            <a:r>
              <a:rPr lang="en-GB">
                <a:ea typeface="+mn-lt"/>
                <a:cs typeface="+mn-lt"/>
              </a:rPr>
              <a:t>The colour scheme and design style are professional and consistent throughout the website. Simple colours and clean fonts are used so that the website looks organised and suitable for employers. Using a consistent style across all pages helps create a professional appearance and improves the overall user experience.</a:t>
            </a:r>
            <a:endParaRPr lang="en-GB"/>
          </a:p>
          <a:p>
            <a:r>
              <a:rPr lang="en-GB">
                <a:ea typeface="+mn-lt"/>
                <a:cs typeface="+mn-lt"/>
              </a:rPr>
              <a:t>The design helps employers because it presents my work in a clear and structured way. Employers can easily view the different units and see examples of my coursework, documents, and projects. This allows them to quickly understand my IT skills, creativity, and knowledge. The organised layout makes it easy for employers to review my work and assess whether I am suitable for an apprenticeship or job in the IT industry.</a:t>
            </a:r>
            <a:endParaRPr lang="en-GB"/>
          </a:p>
          <a:p>
            <a:endParaRPr lang="en-GB" dirty="0"/>
          </a:p>
        </p:txBody>
      </p:sp>
    </p:spTree>
    <p:extLst>
      <p:ext uri="{BB962C8B-B14F-4D97-AF65-F5344CB8AC3E}">
        <p14:creationId xmlns:p14="http://schemas.microsoft.com/office/powerpoint/2010/main" val="310196180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75FD-FA54-04DE-7E70-5659FB2A4773}"/>
              </a:ext>
            </a:extLst>
          </p:cNvPr>
          <p:cNvSpPr>
            <a:spLocks noGrp="1"/>
          </p:cNvSpPr>
          <p:nvPr>
            <p:ph type="title"/>
          </p:nvPr>
        </p:nvSpPr>
        <p:spPr/>
        <p:txBody>
          <a:bodyPr/>
          <a:lstStyle/>
          <a:p>
            <a:pPr algn="ctr"/>
            <a:r>
              <a:rPr lang="en-GB">
                <a:ea typeface="+mj-lt"/>
                <a:cs typeface="+mj-lt"/>
              </a:rPr>
              <a:t>Overall Website Design Justification</a:t>
            </a:r>
            <a:endParaRPr lang="en-US"/>
          </a:p>
        </p:txBody>
      </p:sp>
      <p:sp>
        <p:nvSpPr>
          <p:cNvPr id="3" name="Content Placeholder 2">
            <a:extLst>
              <a:ext uri="{FF2B5EF4-FFF2-40B4-BE49-F238E27FC236}">
                <a16:creationId xmlns:a16="http://schemas.microsoft.com/office/drawing/2014/main" id="{F53B7819-A501-D1DF-20BD-D6C15EC74FCC}"/>
              </a:ext>
            </a:extLst>
          </p:cNvPr>
          <p:cNvSpPr>
            <a:spLocks noGrp="1"/>
          </p:cNvSpPr>
          <p:nvPr>
            <p:ph idx="1"/>
          </p:nvPr>
        </p:nvSpPr>
        <p:spPr/>
        <p:txBody>
          <a:bodyPr vert="horz" lIns="91440" tIns="45720" rIns="91440" bIns="45720" rtlCol="0" anchor="t">
            <a:normAutofit/>
          </a:bodyPr>
          <a:lstStyle/>
          <a:p>
            <a:r>
              <a:rPr lang="en-GB">
                <a:ea typeface="+mn-lt"/>
                <a:cs typeface="+mn-lt"/>
              </a:rPr>
              <a:t>The overall design of my website was created to present my digital portfolio in a clear and organised way. The website allows teachers and users to easily view my coursework from different units. Each page follows a consistent layout with a title, main content area, and footer, which helps users understand the structure of the website and navigate between pages easily. The design focuses on simplicity so that the main information such as descriptions, images, videos, and assignments can be viewed without distractions. Interactive elements such as navigation links and videos allow users to explore the content easily. Alternative designs with more complex layouts were rejected because they could make the website harder to use. Overall, the design meets the user requirements by providing a clear, professional, and easy-to-navigate digital portfolio.</a:t>
            </a:r>
            <a:endParaRPr lang="en-GB"/>
          </a:p>
        </p:txBody>
      </p:sp>
    </p:spTree>
    <p:extLst>
      <p:ext uri="{BB962C8B-B14F-4D97-AF65-F5344CB8AC3E}">
        <p14:creationId xmlns:p14="http://schemas.microsoft.com/office/powerpoint/2010/main" val="1104452421"/>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7D7B07DE6DFE4294988CB7C9F9BE8D" ma:contentTypeVersion="4" ma:contentTypeDescription="Create a new document." ma:contentTypeScope="" ma:versionID="cbae18c7846948de2f2b5df4dbcd2e58">
  <xsd:schema xmlns:xsd="http://www.w3.org/2001/XMLSchema" xmlns:xs="http://www.w3.org/2001/XMLSchema" xmlns:p="http://schemas.microsoft.com/office/2006/metadata/properties" xmlns:ns2="ad67911d-cd92-4a81-aa68-04cfab63eecc" targetNamespace="http://schemas.microsoft.com/office/2006/metadata/properties" ma:root="true" ma:fieldsID="415229fcb6c15287084697685e07f1c0" ns2:_="">
    <xsd:import namespace="ad67911d-cd92-4a81-aa68-04cfab63eec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67911d-cd92-4a81-aa68-04cfab63eecc"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ferenceId xmlns="ad67911d-cd92-4a81-aa68-04cfab63eecc" xsi:nil="true"/>
  </documentManagement>
</p:properties>
</file>

<file path=customXml/itemProps1.xml><?xml version="1.0" encoding="utf-8"?>
<ds:datastoreItem xmlns:ds="http://schemas.openxmlformats.org/officeDocument/2006/customXml" ds:itemID="{6376157B-56DF-41F9-8679-E93DC4036230}">
  <ds:schemaRefs>
    <ds:schemaRef ds:uri="http://schemas.microsoft.com/sharepoint/v3/contenttype/forms"/>
  </ds:schemaRefs>
</ds:datastoreItem>
</file>

<file path=customXml/itemProps2.xml><?xml version="1.0" encoding="utf-8"?>
<ds:datastoreItem xmlns:ds="http://schemas.openxmlformats.org/officeDocument/2006/customXml" ds:itemID="{F0E5D166-7280-41D4-847B-9992BFD676F5}">
  <ds:schemaRefs>
    <ds:schemaRef ds:uri="ad67911d-cd92-4a81-aa68-04cfab63ee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E00B3D6-EB3F-4772-A0D6-485633F2BF71}">
  <ds:schemaRefs>
    <ds:schemaRef ds:uri="http://purl.org/dc/elements/1.1/"/>
    <ds:schemaRef ds:uri="http://www.w3.org/XML/1998/namespace"/>
    <ds:schemaRef ds:uri="http://purl.org/dc/dcmitype/"/>
    <ds:schemaRef ds:uri="http://schemas.microsoft.com/office/2006/documentManagement/types"/>
    <ds:schemaRef ds:uri="ad67911d-cd92-4a81-aa68-04cfab63eecc"/>
    <ds:schemaRef ds:uri="http://schemas.microsoft.com/office/infopath/2007/PartnerControls"/>
    <ds:schemaRef ds:uri="http://purl.org/dc/terms/"/>
    <ds:schemaRef ds:uri="http://schemas.microsoft.com/office/2006/metadata/properti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247</TotalTime>
  <Words>14153</Words>
  <Application>Microsoft Office PowerPoint</Application>
  <PresentationFormat>Widescreen</PresentationFormat>
  <Paragraphs>1511</Paragraphs>
  <Slides>151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151</vt:i4>
      </vt:variant>
    </vt:vector>
  </HeadingPairs>
  <TitlesOfParts>
    <vt:vector size="157" baseType="lpstr">
      <vt:lpstr>Aptos</vt:lpstr>
      <vt:lpstr>Arial</vt:lpstr>
      <vt:lpstr>Calisto MT</vt:lpstr>
      <vt:lpstr>Montserrat</vt:lpstr>
      <vt:lpstr>Univers Condensed</vt:lpstr>
      <vt:lpstr>ChronicleVTI</vt:lpstr>
      <vt:lpstr>UNIT 3  Digital  Portfolio  </vt:lpstr>
      <vt:lpstr>Purpose of  the Digital Portfolio</vt:lpstr>
      <vt:lpstr>User Needs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 page  </vt:lpstr>
      <vt:lpstr>PowerPoint Presentation</vt:lpstr>
      <vt:lpstr>Annotation of Homepage Design</vt:lpstr>
      <vt:lpstr>PowerPoint Presentation</vt:lpstr>
      <vt:lpstr>Home page </vt:lpstr>
      <vt:lpstr>Purpose of  the home Page</vt:lpstr>
      <vt:lpstr>Design</vt:lpstr>
      <vt:lpstr>Aesthetic Features</vt:lpstr>
      <vt:lpstr>Design Features</vt:lpstr>
      <vt:lpstr>Interactive Features / User Interaction</vt:lpstr>
      <vt:lpstr>Why  This Design is Effective</vt:lpstr>
      <vt:lpstr>PowerPoint Presentation</vt:lpstr>
      <vt:lpstr>Annotation of Alternative Homepage Design</vt:lpstr>
      <vt:lpstr>PowerPoint Presentation</vt:lpstr>
      <vt:lpstr>About me</vt:lpstr>
      <vt:lpstr>About Me </vt:lpstr>
      <vt:lpstr>skills</vt:lpstr>
      <vt:lpstr>Education </vt:lpstr>
      <vt:lpstr>Work experience</vt:lpstr>
      <vt:lpstr>My Cv </vt:lpstr>
      <vt:lpstr>PowerPoint Presentation</vt:lpstr>
      <vt:lpstr>Annotation of About Me / CV Page Design</vt:lpstr>
      <vt:lpstr>PowerPoint Presentation</vt:lpstr>
      <vt:lpstr>About me</vt:lpstr>
      <vt:lpstr>Purpose of  the about me Page</vt:lpstr>
      <vt:lpstr>Design</vt:lpstr>
      <vt:lpstr>Aesthetic Features</vt:lpstr>
      <vt:lpstr>Design Features </vt:lpstr>
      <vt:lpstr>Interactive Features / User Interaction</vt:lpstr>
      <vt:lpstr>Why  This Design is Effective</vt:lpstr>
      <vt:lpstr>PowerPoint Presentation</vt:lpstr>
      <vt:lpstr>Annotation of Alternative About Me Page Design</vt:lpstr>
      <vt:lpstr>PowerPoint Presentation</vt:lpstr>
      <vt:lpstr>BTEC Level 2 First Certificate in ICT Projects</vt:lpstr>
      <vt:lpstr>Unit 1 -Online World  (Exam) </vt:lpstr>
      <vt:lpstr>UNIT 1</vt:lpstr>
      <vt:lpstr>PowerPoint Presentation</vt:lpstr>
      <vt:lpstr>Annotation of Unit 1 Page Design</vt:lpstr>
      <vt:lpstr>PowerPoint Presentation</vt:lpstr>
      <vt:lpstr>Unit 1 - online world</vt:lpstr>
      <vt:lpstr>Purpose of  the Page</vt:lpstr>
      <vt:lpstr>Design</vt:lpstr>
      <vt:lpstr>Aesthetic Features</vt:lpstr>
      <vt:lpstr>Design Features</vt:lpstr>
      <vt:lpstr>Interactive Features / User Interaction</vt:lpstr>
      <vt:lpstr>Why  This Design is Effective</vt:lpstr>
      <vt:lpstr>PowerPoint Presentation</vt:lpstr>
      <vt:lpstr>Annotation of Alternative Unit 1 Page Design</vt:lpstr>
      <vt:lpstr>PowerPoint Presentation</vt:lpstr>
      <vt:lpstr>Unit 2 – TECHNOLOGY SYSTEM (eXAM) </vt:lpstr>
      <vt:lpstr>Unit 2</vt:lpstr>
      <vt:lpstr>PowerPoint Presentation</vt:lpstr>
      <vt:lpstr>Annotation of Unit 2 Page Design</vt:lpstr>
      <vt:lpstr>PowerPoint Presentation</vt:lpstr>
      <vt:lpstr>Unit2-technology </vt:lpstr>
      <vt:lpstr>Purpose of  the Page</vt:lpstr>
      <vt:lpstr>Design</vt:lpstr>
      <vt:lpstr>Aesthetic Features</vt:lpstr>
      <vt:lpstr>Design Features</vt:lpstr>
      <vt:lpstr>Interactive Features / User Interaction</vt:lpstr>
      <vt:lpstr>Why  This Design is Effective</vt:lpstr>
      <vt:lpstr>PowerPoint Presentation</vt:lpstr>
      <vt:lpstr>Annotation of Alternative Unit 2 Page Design</vt:lpstr>
      <vt:lpstr>PowerPoint Presentation</vt:lpstr>
      <vt:lpstr>Unit 3 - A Digital Portfolio (Assignments) </vt:lpstr>
      <vt:lpstr>Unit 3</vt:lpstr>
      <vt:lpstr>PowerPoint Presentation</vt:lpstr>
      <vt:lpstr>Annotation of Unit 3 Page Design</vt:lpstr>
      <vt:lpstr>PowerPoint Presentation</vt:lpstr>
      <vt:lpstr>PowerPoint Presentation</vt:lpstr>
      <vt:lpstr>Annotation of Unit 3 Subpage Design</vt:lpstr>
      <vt:lpstr>PowerPoint Presentation</vt:lpstr>
      <vt:lpstr>UNIT3 DIGITAL PORTFOLIO</vt:lpstr>
      <vt:lpstr>Purpose of  the Page</vt:lpstr>
      <vt:lpstr>Design</vt:lpstr>
      <vt:lpstr>Aesthetic Features</vt:lpstr>
      <vt:lpstr>Design Features</vt:lpstr>
      <vt:lpstr>Interactive Features / User Interaction</vt:lpstr>
      <vt:lpstr>Why This Design is Effective</vt:lpstr>
      <vt:lpstr>PowerPoint Presentation</vt:lpstr>
      <vt:lpstr>Annotation of Alternative Unit 3 Subpage Design</vt:lpstr>
      <vt:lpstr>PowerPoint Presentation</vt:lpstr>
      <vt:lpstr>Unit 13 - Website Development (Assignments) </vt:lpstr>
      <vt:lpstr>Unit 13</vt:lpstr>
      <vt:lpstr>PowerPoint Presentation</vt:lpstr>
      <vt:lpstr>Annotation of Unit 13 Page Design</vt:lpstr>
      <vt:lpstr>PowerPoint Presentation</vt:lpstr>
      <vt:lpstr>PowerPoint Presentation</vt:lpstr>
      <vt:lpstr>Annotation of Unit 13 Subpage Design</vt:lpstr>
      <vt:lpstr>PowerPoint Presentation</vt:lpstr>
      <vt:lpstr>UNIT13 – WEBSITE DEVELOPMENT</vt:lpstr>
      <vt:lpstr>Purpose of  the Page</vt:lpstr>
      <vt:lpstr>Design</vt:lpstr>
      <vt:lpstr>Aesthetic Features</vt:lpstr>
      <vt:lpstr>Design Features</vt:lpstr>
      <vt:lpstr>Interactive Features / User Interaction</vt:lpstr>
      <vt:lpstr>Why  This Design is Effective</vt:lpstr>
      <vt:lpstr>PowerPoint Presentation</vt:lpstr>
      <vt:lpstr>Annotation of Alternative Unit 13 Subpage Design</vt:lpstr>
      <vt:lpstr>PowerPoint Presentation</vt:lpstr>
      <vt:lpstr>Unit 18 - Computational Thinking (Assignments) </vt:lpstr>
      <vt:lpstr>Unit 18</vt:lpstr>
      <vt:lpstr>PowerPoint Presentation</vt:lpstr>
      <vt:lpstr>Annotation of Original Unit 18 Page Design</vt:lpstr>
      <vt:lpstr>PowerPoint Presentation</vt:lpstr>
      <vt:lpstr>PowerPoint Presentation</vt:lpstr>
      <vt:lpstr>Annotation of Original Unit 18 Subpage Design</vt:lpstr>
      <vt:lpstr>PowerPoint Presentation</vt:lpstr>
      <vt:lpstr>UNIT 18 – COMPUTATIONAL THINKING  </vt:lpstr>
      <vt:lpstr>Purpose of  the Page</vt:lpstr>
      <vt:lpstr>Design</vt:lpstr>
      <vt:lpstr>Aesthetic Features</vt:lpstr>
      <vt:lpstr>Design Features</vt:lpstr>
      <vt:lpstr>Interactive Features / User Interaction</vt:lpstr>
      <vt:lpstr>Why  This Design is Effective</vt:lpstr>
      <vt:lpstr>PowerPoint Presentation</vt:lpstr>
      <vt:lpstr>Annotation of Alternative Unit 18 Page Design</vt:lpstr>
      <vt:lpstr>PowerPoint Presentation</vt:lpstr>
      <vt:lpstr>Unit 21 - A Technology Business  (Assignments) </vt:lpstr>
      <vt:lpstr>Unit 21 – Technology Business</vt:lpstr>
      <vt:lpstr>Assignment 1</vt:lpstr>
      <vt:lpstr>Assignment 2</vt:lpstr>
      <vt:lpstr>Assignment 3</vt:lpstr>
      <vt:lpstr>PowerPoint Presentation</vt:lpstr>
      <vt:lpstr>Annotation of Original Unit 21 Page Design</vt:lpstr>
      <vt:lpstr>PowerPoint Presentation</vt:lpstr>
      <vt:lpstr>PowerPoint Presentation</vt:lpstr>
      <vt:lpstr>Annotation of Original Unit 21 Subpage Design</vt:lpstr>
      <vt:lpstr>PowerPoint Presentation</vt:lpstr>
      <vt:lpstr>Unit 21 – technology business </vt:lpstr>
      <vt:lpstr>Purpose of  the Page</vt:lpstr>
      <vt:lpstr>Design</vt:lpstr>
      <vt:lpstr>Aesthetic Features</vt:lpstr>
      <vt:lpstr>Design Features</vt:lpstr>
      <vt:lpstr>Interactive Features / User Interaction</vt:lpstr>
      <vt:lpstr>Why  This Page Design is Effective</vt:lpstr>
      <vt:lpstr>PowerPoint Presentation</vt:lpstr>
      <vt:lpstr>Annotation of Alternative Unit 21 Page Design</vt:lpstr>
      <vt:lpstr>PowerPoint Presentation</vt:lpstr>
      <vt:lpstr>Design Justification</vt:lpstr>
      <vt:lpstr>Overall Website Design Justification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Shahzaib Asim</dc:creator>
  <cp:lastModifiedBy>Shahzaib Asim</cp:lastModifiedBy>
  <cp:revision>20</cp:revision>
  <cp:lastPrinted>2026-03-18T12:20:49Z</cp:lastPrinted>
  <dcterms:created xsi:type="dcterms:W3CDTF">2026-01-14T11:18:15Z</dcterms:created>
  <dcterms:modified xsi:type="dcterms:W3CDTF">2026-09-08T10:51:39Z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0x010100297D7B07DE6DFE4294988CB7C9F9BE8D</vt:lpwstr>
  </property>
  <property fmtid="{D5CDD505-2E9C-101B-9397-08002B2CF9AE}" pid="3" name="Order">
    <vt:r8>68700</vt:r8>
  </property>
  <property fmtid="{D5CDD505-2E9C-101B-9397-08002B2CF9AE}" pid="4" name="TriggerFlowInfo">
    <vt:lpwstr/>
  </property>
  <property fmtid="{D5CDD505-2E9C-101B-9397-08002B2CF9AE}" pid="5" name="ComplianceAssetId">
    <vt:lpwstr/>
  </property>
  <property fmtid="{D5CDD505-2E9C-101B-9397-08002B2CF9AE}" pid="6" name="_ExtendedDescription">
    <vt:lpwstr/>
  </property>
</Properties>
</file>